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308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09" r:id="rId41"/>
    <p:sldId id="31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258" r:id="rId5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9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-2442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6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7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A38CF2-ABCE-4DE6-87D0-5B4D7AE2FC91}" type="datetime1">
              <a:rPr lang="en-US" smtClean="0"/>
              <a:t>8/18/2014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662C-26E0-4745-95AA-68475F38C142}" type="datetime1">
              <a:rPr lang="en-US" smtClean="0"/>
              <a:t>8/18/2014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32C53-8578-42B0-A886-5D3B03D54B6D}" type="datetime1">
              <a:rPr lang="en-US" smtClean="0"/>
              <a:t>8/18/2014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AA8A9-7AD6-4EFB-ADFD-80E05AE491D1}" type="datetime1">
              <a:rPr lang="en-US" smtClean="0"/>
              <a:t>8/18/2014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0E509-703D-41FE-9FF9-06C2F370A18F}" type="datetime1">
              <a:rPr lang="en-US" smtClean="0"/>
              <a:t>8/18/2014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BEE37-35BF-4C01-ABFC-A6DDD4E54039}" type="datetime1">
              <a:rPr lang="en-US" smtClean="0"/>
              <a:t>8/18/2014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9F502D-15B0-4B16-988B-72DE35CA2213}" type="datetime1">
              <a:rPr lang="en-US" altLang="en-US" smtClean="0"/>
              <a:t>8/18/2014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5CB30-5EAE-4875-9A0D-55651584AD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6D5C4-5B29-4909-B96F-1C75D8AF39CB}" type="datetime1">
              <a:rPr lang="en-US" altLang="en-US" smtClean="0"/>
              <a:t>8/18/2014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82325-D8E2-49BA-86CC-03D805C3F7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257EFD-9457-4A84-A853-3ADF2B090F07}" type="datetime1">
              <a:rPr lang="en-US" smtClean="0"/>
              <a:t>8/18/2014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1" r:id="rId8"/>
    <p:sldLayoutId id="214748371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CSG523/ </a:t>
            </a:r>
            <a:br>
              <a:rPr lang="en-US"/>
            </a:br>
            <a:r>
              <a:rPr lang="id-ID"/>
              <a:t>Desain dan Analisis Algoritma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Backtracking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Intelligence, Computing, Multimedia (ICM)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61CCD7E-0052-4333-AF3D-635E4A4B994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 Example: The N-Queens Problem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1213947"/>
            <a:ext cx="9144000" cy="78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42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62000" y="2667000"/>
            <a:ext cx="7620000" cy="2654300"/>
          </a:xfrm>
          <a:prstGeom prst="rect">
            <a:avLst/>
          </a:prstGeom>
          <a:solidFill>
            <a:srgbClr val="A4CF9B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 u="sng">
                <a:latin typeface="Times New Roman" pitchFamily="18" charset="0"/>
              </a:rPr>
              <a:t>N-queens problem</a:t>
            </a:r>
            <a:r>
              <a:rPr lang="en-US" sz="2800" i="1">
                <a:latin typeface="Times New Roman" pitchFamily="18" charset="0"/>
              </a:rPr>
              <a:t>: Place N queens on an N x N grid (chess board) so that no more than 1 queen is on any vertical, diagonal, or horizontal line</a:t>
            </a:r>
          </a:p>
          <a:p>
            <a:r>
              <a:rPr lang="en-US" sz="2800" i="1">
                <a:latin typeface="Times New Roman" pitchFamily="18" charset="0"/>
              </a:rPr>
              <a:t>(i.e., no queens can attack each other in chess).</a:t>
            </a:r>
          </a:p>
          <a:p>
            <a:r>
              <a:rPr lang="en-US" sz="2800" i="1">
                <a:latin typeface="Times New Roman" pitchFamily="18" charset="0"/>
              </a:rPr>
              <a:t>If a queen can attack another, it is called a “conflict”.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724510-7EB6-4D04-8F3D-20CFC5FD27A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4 Queens Problem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pic>
        <p:nvPicPr>
          <p:cNvPr id="53252" name="Picture 4" descr="fig 5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3373"/>
            <a:ext cx="6096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257FC1-FA75-4DCB-8D2D-5DF7B2122B3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pic>
        <p:nvPicPr>
          <p:cNvPr id="50182" name="Picture 6" descr="fig 5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9248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A6B888-1C64-4E1C-A7E8-D610E449328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4 Queens Problem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pic>
        <p:nvPicPr>
          <p:cNvPr id="54276" name="Picture 4" descr="fig 5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1175" y="1925161"/>
            <a:ext cx="4968347" cy="4451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0AB425-342B-41F4-8A41-1B9F2F358FC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check the diagonal/column 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Algoritma</a:t>
            </a:r>
            <a:endParaRPr lang="en-US" dirty="0"/>
          </a:p>
        </p:txBody>
      </p:sp>
      <p:pic>
        <p:nvPicPr>
          <p:cNvPr id="55300" name="Picture 4" descr="fig 5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72762"/>
            <a:ext cx="4721772" cy="4123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	Let </a:t>
            </a:r>
            <a:r>
              <a:rPr lang="en-US" i="1"/>
              <a:t>col(i) </a:t>
            </a:r>
            <a:r>
              <a:rPr lang="en-US"/>
              <a:t>be the column where the queen in the </a:t>
            </a:r>
            <a:r>
              <a:rPr lang="en-US" i="1"/>
              <a:t>i</a:t>
            </a:r>
            <a:r>
              <a:rPr lang="en-US"/>
              <a:t>th row</a:t>
            </a:r>
            <a:r>
              <a:rPr lang="en-US" i="1"/>
              <a:t> </a:t>
            </a:r>
            <a:r>
              <a:rPr lang="en-US"/>
              <a:t>is located.</a:t>
            </a:r>
          </a:p>
          <a:p>
            <a:r>
              <a:rPr lang="en-US"/>
              <a:t>Check column </a:t>
            </a:r>
            <a:r>
              <a:rPr lang="en-US">
                <a:sym typeface="Wingdings" pitchFamily="2" charset="2"/>
              </a:rPr>
              <a:t> </a:t>
            </a:r>
            <a:r>
              <a:rPr lang="en-US" i="1">
                <a:sym typeface="Wingdings" pitchFamily="2" charset="2"/>
              </a:rPr>
              <a:t>col(i) = col(k)</a:t>
            </a:r>
            <a:endParaRPr lang="en-US"/>
          </a:p>
          <a:p>
            <a:r>
              <a:rPr lang="en-US"/>
              <a:t>Check diagonal </a:t>
            </a:r>
            <a:r>
              <a:rPr lang="en-US">
                <a:sym typeface="Wingdings" pitchFamily="2" charset="2"/>
              </a:rPr>
              <a:t> </a:t>
            </a:r>
            <a:r>
              <a:rPr lang="en-US" i="1">
                <a:sym typeface="Wingdings" pitchFamily="2" charset="2"/>
              </a:rPr>
              <a:t>col(i) – col(k) = i-k </a:t>
            </a:r>
            <a:r>
              <a:rPr lang="en-US">
                <a:sym typeface="Wingdings" pitchFamily="2" charset="2"/>
              </a:rPr>
              <a:t>or</a:t>
            </a:r>
            <a:r>
              <a:rPr lang="en-US" i="1">
                <a:sym typeface="Wingdings" pitchFamily="2" charset="2"/>
              </a:rPr>
              <a:t> col(i) – col(k) = k – i </a:t>
            </a:r>
          </a:p>
          <a:p>
            <a:pPr>
              <a:buFont typeface="Wingdings" pitchFamily="2" charset="2"/>
              <a:buNone/>
            </a:pPr>
            <a:r>
              <a:rPr lang="en-US">
                <a:sym typeface="Wingdings" pitchFamily="2" charset="2"/>
              </a:rPr>
              <a:t>	Examples. In the figure, the queen in row 6 is being threatened in its left diagonal by the queen in row 3, and in its right diagonal by the queen in row 2.</a:t>
            </a:r>
          </a:p>
          <a:p>
            <a:pPr>
              <a:buFont typeface="Wingdings" pitchFamily="2" charset="2"/>
              <a:buNone/>
            </a:pPr>
            <a:r>
              <a:rPr lang="en-US" i="1">
                <a:sym typeface="Wingdings" pitchFamily="2" charset="2"/>
              </a:rPr>
              <a:t>	col(6) – col(3)= 4 – 1= 3 = 6 – 3 </a:t>
            </a:r>
          </a:p>
          <a:p>
            <a:pPr>
              <a:buFont typeface="Wingdings" pitchFamily="2" charset="2"/>
              <a:buNone/>
            </a:pPr>
            <a:r>
              <a:rPr lang="en-US" i="1">
                <a:sym typeface="Wingdings" pitchFamily="2" charset="2"/>
              </a:rPr>
              <a:t>	col(6) – col(2)= 4 – 8= -4 =2 – </a:t>
            </a:r>
            <a:r>
              <a:rPr lang="en-US" i="1" smtClean="0">
                <a:sym typeface="Wingdings" pitchFamily="2" charset="2"/>
              </a:rPr>
              <a:t>6</a:t>
            </a:r>
            <a:endParaRPr lang="en-US" i="1">
              <a:sym typeface="Wingdings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4A6E92-1053-48DE-9AD4-51E81585CAC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230274"/>
            <a:ext cx="8326438" cy="402549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b="1"/>
              <a:t>Procedure</a:t>
            </a:r>
            <a:r>
              <a:rPr lang="en-US"/>
              <a:t> queens(i:index);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b="1"/>
              <a:t>Var</a:t>
            </a:r>
            <a:r>
              <a:rPr lang="en-US"/>
              <a:t> j:index;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b="1"/>
              <a:t>Begin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/>
              <a:t>	</a:t>
            </a:r>
            <a:r>
              <a:rPr lang="en-US" b="1"/>
              <a:t>if</a:t>
            </a:r>
            <a:r>
              <a:rPr lang="en-US"/>
              <a:t> promising(i) </a:t>
            </a:r>
            <a:r>
              <a:rPr lang="en-US" b="1"/>
              <a:t>then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/>
              <a:t>		</a:t>
            </a:r>
            <a:r>
              <a:rPr lang="en-US" b="1"/>
              <a:t>if</a:t>
            </a:r>
            <a:r>
              <a:rPr lang="en-US"/>
              <a:t> i=n </a:t>
            </a:r>
            <a:r>
              <a:rPr lang="en-US" b="1"/>
              <a:t>then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/>
              <a:t>			</a:t>
            </a:r>
            <a:r>
              <a:rPr lang="en-US" b="1"/>
              <a:t>write</a:t>
            </a:r>
            <a:r>
              <a:rPr lang="en-US"/>
              <a:t>(col[1] through col[n])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/>
              <a:t>		</a:t>
            </a:r>
            <a:r>
              <a:rPr lang="en-US" b="1"/>
              <a:t>else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/>
              <a:t>			</a:t>
            </a:r>
            <a:r>
              <a:rPr lang="en-US" b="1"/>
              <a:t>for</a:t>
            </a:r>
            <a:r>
              <a:rPr lang="en-US"/>
              <a:t> j:=1 </a:t>
            </a:r>
            <a:r>
              <a:rPr lang="en-US" b="1"/>
              <a:t>to</a:t>
            </a:r>
            <a:r>
              <a:rPr lang="en-US"/>
              <a:t> n </a:t>
            </a:r>
            <a:r>
              <a:rPr lang="en-US" b="1"/>
              <a:t>do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/>
              <a:t>				col[i+1]:=j;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/>
              <a:t>				queens(i+1)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/>
              <a:t>			</a:t>
            </a:r>
            <a:r>
              <a:rPr lang="en-US" b="1"/>
              <a:t>end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/>
              <a:t>		</a:t>
            </a:r>
            <a:r>
              <a:rPr lang="en-US" b="1"/>
              <a:t>end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/>
              <a:t>	</a:t>
            </a:r>
            <a:r>
              <a:rPr lang="en-US" b="1"/>
              <a:t>end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b="1"/>
              <a:t>End</a:t>
            </a:r>
            <a:r>
              <a:rPr lang="en-US" smtClean="0"/>
              <a:t>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F6A124-4DF3-4243-AC4D-7FDC9DF1B94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Backtracking algorithm for the </a:t>
            </a:r>
            <a:r>
              <a:rPr lang="en-US" sz="3000" i="1" dirty="0"/>
              <a:t>n</a:t>
            </a:r>
            <a:r>
              <a:rPr lang="en-US" sz="3000" dirty="0"/>
              <a:t> queens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167210"/>
            <a:ext cx="8326438" cy="402549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b="1">
                <a:latin typeface="Courier New" pitchFamily="49" charset="0"/>
              </a:rPr>
              <a:t>function</a:t>
            </a:r>
            <a:r>
              <a:rPr lang="en-US">
                <a:latin typeface="Courier New" pitchFamily="49" charset="0"/>
              </a:rPr>
              <a:t> promising(i:index):boolean;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b="1">
                <a:latin typeface="Courier New" pitchFamily="49" charset="0"/>
              </a:rPr>
              <a:t>Var</a:t>
            </a:r>
            <a:r>
              <a:rPr lang="en-US">
                <a:latin typeface="Courier New" pitchFamily="49" charset="0"/>
              </a:rPr>
              <a:t> k:index;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b="1">
                <a:latin typeface="Courier New" pitchFamily="49" charset="0"/>
              </a:rPr>
              <a:t>Begin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>
                <a:latin typeface="Courier New" pitchFamily="49" charset="0"/>
              </a:rPr>
              <a:t>	k:=1;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>
                <a:latin typeface="Courier New" pitchFamily="49" charset="0"/>
              </a:rPr>
              <a:t>	promising:=true;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>
                <a:latin typeface="Courier New" pitchFamily="49" charset="0"/>
              </a:rPr>
              <a:t>	</a:t>
            </a:r>
            <a:r>
              <a:rPr lang="en-US" b="1">
                <a:latin typeface="Courier New" pitchFamily="49" charset="0"/>
              </a:rPr>
              <a:t>while</a:t>
            </a:r>
            <a:r>
              <a:rPr lang="en-US">
                <a:latin typeface="Courier New" pitchFamily="49" charset="0"/>
              </a:rPr>
              <a:t> k&lt;i </a:t>
            </a:r>
            <a:r>
              <a:rPr lang="en-US" b="1">
                <a:latin typeface="Courier New" pitchFamily="49" charset="0"/>
              </a:rPr>
              <a:t>and</a:t>
            </a:r>
            <a:r>
              <a:rPr lang="en-US">
                <a:latin typeface="Courier New" pitchFamily="49" charset="0"/>
              </a:rPr>
              <a:t> promising </a:t>
            </a:r>
            <a:r>
              <a:rPr lang="en-US" b="1">
                <a:latin typeface="Courier New" pitchFamily="49" charset="0"/>
              </a:rPr>
              <a:t>do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>
                <a:latin typeface="Courier New" pitchFamily="49" charset="0"/>
              </a:rPr>
              <a:t>		</a:t>
            </a:r>
            <a:r>
              <a:rPr lang="en-US" b="1">
                <a:latin typeface="Courier New" pitchFamily="49" charset="0"/>
              </a:rPr>
              <a:t>if</a:t>
            </a:r>
            <a:r>
              <a:rPr lang="en-US">
                <a:latin typeface="Courier New" pitchFamily="49" charset="0"/>
              </a:rPr>
              <a:t> col[i]=col[k] </a:t>
            </a:r>
            <a:r>
              <a:rPr lang="en-US" b="1">
                <a:latin typeface="Courier New" pitchFamily="49" charset="0"/>
              </a:rPr>
              <a:t>or</a:t>
            </a:r>
            <a:r>
              <a:rPr lang="en-US">
                <a:latin typeface="Courier New" pitchFamily="49" charset="0"/>
              </a:rPr>
              <a:t> abs(col[i]-col[k])=i-k </a:t>
            </a:r>
            <a:r>
              <a:rPr lang="en-US" b="1">
                <a:latin typeface="Courier New" pitchFamily="49" charset="0"/>
              </a:rPr>
              <a:t>then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>
                <a:latin typeface="Courier New" pitchFamily="49" charset="0"/>
              </a:rPr>
              <a:t>			promising:=false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>
                <a:latin typeface="Courier New" pitchFamily="49" charset="0"/>
              </a:rPr>
              <a:t>		</a:t>
            </a:r>
            <a:r>
              <a:rPr lang="en-US" b="1">
                <a:latin typeface="Courier New" pitchFamily="49" charset="0"/>
              </a:rPr>
              <a:t>end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>
                <a:latin typeface="Courier New" pitchFamily="49" charset="0"/>
              </a:rPr>
              <a:t>		k:=k+1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>
                <a:latin typeface="Courier New" pitchFamily="49" charset="0"/>
              </a:rPr>
              <a:t>	</a:t>
            </a:r>
            <a:r>
              <a:rPr lang="en-US" b="1">
                <a:latin typeface="Courier New" pitchFamily="49" charset="0"/>
              </a:rPr>
              <a:t>end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b="1">
                <a:latin typeface="Courier New" pitchFamily="49" charset="0"/>
              </a:rPr>
              <a:t>End</a:t>
            </a:r>
            <a:r>
              <a:rPr lang="en-US" smtClean="0">
                <a:latin typeface="Courier New" pitchFamily="49" charset="0"/>
              </a:rPr>
              <a:t>;</a:t>
            </a:r>
            <a:endParaRPr lang="en-US"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D893F0-E920-42E7-B70D-E50B5CB4BCA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Backtracking algorithm for the </a:t>
            </a:r>
            <a:r>
              <a:rPr lang="en-US" sz="3000" i="1" dirty="0"/>
              <a:t>n</a:t>
            </a:r>
            <a:r>
              <a:rPr lang="en-US" sz="3000" dirty="0"/>
              <a:t> queens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Top level call to </a:t>
            </a:r>
            <a:r>
              <a:rPr lang="en-US" i="1" dirty="0"/>
              <a:t>queens </a:t>
            </a:r>
            <a:r>
              <a:rPr lang="en-US" dirty="0"/>
              <a:t>is</a:t>
            </a:r>
          </a:p>
          <a:p>
            <a:pPr>
              <a:buFont typeface="Wingdings" pitchFamily="2" charset="2"/>
              <a:buNone/>
            </a:pPr>
            <a:r>
              <a:rPr lang="en-US" i="1" dirty="0"/>
              <a:t>				</a:t>
            </a:r>
            <a:r>
              <a:rPr lang="en-US" b="1" i="1" dirty="0">
                <a:latin typeface="Courier New" pitchFamily="49" charset="0"/>
              </a:rPr>
              <a:t>queens(0);</a:t>
            </a:r>
          </a:p>
          <a:p>
            <a:pPr>
              <a:buFont typeface="Wingdings" pitchFamily="2" charset="2"/>
              <a:buNone/>
            </a:pPr>
            <a:endParaRPr lang="en-US" b="1" i="1" dirty="0" smtClean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b="1" i="1" dirty="0">
              <a:latin typeface="Courier New" pitchFamily="49" charset="0"/>
            </a:endParaRPr>
          </a:p>
          <a:p>
            <a:r>
              <a:rPr lang="en-US" dirty="0"/>
              <a:t>Total number of nodes: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87F6BD-61DB-4A05-B132-479EC6D0D433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algorithm for the </a:t>
            </a:r>
            <a:r>
              <a:rPr lang="en-US" i="1" dirty="0"/>
              <a:t>n</a:t>
            </a:r>
            <a:r>
              <a:rPr lang="en-US" dirty="0"/>
              <a:t> queens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56332029"/>
              </p:ext>
            </p:extLst>
          </p:nvPr>
        </p:nvGraphicFramePr>
        <p:xfrm>
          <a:off x="1866900" y="3105804"/>
          <a:ext cx="541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3" imgW="1981200" imgH="419100" progId="Equation.3">
                  <p:embed/>
                </p:oleObj>
              </mc:Choice>
              <mc:Fallback>
                <p:oleObj name="Equation" r:id="rId3" imgW="1981200" imgH="419100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3105804"/>
                        <a:ext cx="5410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85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37F6A3-127B-421E-8A35-B93DFC1AEC0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8 Queens Problem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241425"/>
            <a:ext cx="84407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4200" dirty="0">
              <a:solidFill>
                <a:schemeClr val="tx2"/>
              </a:solidFill>
              <a:latin typeface="Garamond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286000" y="2079625"/>
            <a:ext cx="4545013" cy="1905000"/>
            <a:chOff x="2286000" y="1889125"/>
            <a:chExt cx="4545013" cy="1905000"/>
          </a:xfrm>
        </p:grpSpPr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>
              <a:off x="2286000" y="1889125"/>
              <a:ext cx="1282700" cy="4572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Conflict!</a:t>
              </a: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2362200" y="2498725"/>
              <a:ext cx="1219200" cy="121920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Line 7"/>
            <p:cNvSpPr>
              <a:spLocks noChangeShapeType="1"/>
            </p:cNvSpPr>
            <p:nvPr/>
          </p:nvSpPr>
          <p:spPr bwMode="auto">
            <a:xfrm>
              <a:off x="2362200" y="3108325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>
              <a:off x="2971800" y="2498725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>
              <a:off x="2667000" y="2498725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>
              <a:off x="3276600" y="2498725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>
              <a:off x="2514600" y="2498725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>
              <a:off x="2819400" y="2498725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>
              <a:off x="3124200" y="2498725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>
              <a:off x="3429000" y="2498725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>
              <a:off x="2362200" y="2803525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>
              <a:off x="2362200" y="3413125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5" name="Line 17"/>
            <p:cNvSpPr>
              <a:spLocks noChangeShapeType="1"/>
            </p:cNvSpPr>
            <p:nvPr/>
          </p:nvSpPr>
          <p:spPr bwMode="auto">
            <a:xfrm>
              <a:off x="2362200" y="3260725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6" name="Line 18"/>
            <p:cNvSpPr>
              <a:spLocks noChangeShapeType="1"/>
            </p:cNvSpPr>
            <p:nvPr/>
          </p:nvSpPr>
          <p:spPr bwMode="auto">
            <a:xfrm>
              <a:off x="2362200" y="3565525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7" name="Line 19"/>
            <p:cNvSpPr>
              <a:spLocks noChangeShapeType="1"/>
            </p:cNvSpPr>
            <p:nvPr/>
          </p:nvSpPr>
          <p:spPr bwMode="auto">
            <a:xfrm>
              <a:off x="2362200" y="2651125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8" name="Line 20"/>
            <p:cNvSpPr>
              <a:spLocks noChangeShapeType="1"/>
            </p:cNvSpPr>
            <p:nvPr/>
          </p:nvSpPr>
          <p:spPr bwMode="auto">
            <a:xfrm>
              <a:off x="2362200" y="2955925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9" name="Oval 21"/>
            <p:cNvSpPr>
              <a:spLocks noChangeArrowheads="1"/>
            </p:cNvSpPr>
            <p:nvPr/>
          </p:nvSpPr>
          <p:spPr bwMode="auto">
            <a:xfrm>
              <a:off x="2362200" y="249872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Oval 22"/>
            <p:cNvSpPr>
              <a:spLocks noChangeArrowheads="1"/>
            </p:cNvSpPr>
            <p:nvPr/>
          </p:nvSpPr>
          <p:spPr bwMode="auto">
            <a:xfrm>
              <a:off x="2514600" y="280352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Rectangle 23"/>
            <p:cNvSpPr>
              <a:spLocks noChangeArrowheads="1"/>
            </p:cNvSpPr>
            <p:nvPr/>
          </p:nvSpPr>
          <p:spPr bwMode="auto">
            <a:xfrm>
              <a:off x="5029200" y="2574925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Line 24"/>
            <p:cNvSpPr>
              <a:spLocks noChangeShapeType="1"/>
            </p:cNvSpPr>
            <p:nvPr/>
          </p:nvSpPr>
          <p:spPr bwMode="auto">
            <a:xfrm>
              <a:off x="5029200" y="3184525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3" name="Line 25"/>
            <p:cNvSpPr>
              <a:spLocks noChangeShapeType="1"/>
            </p:cNvSpPr>
            <p:nvPr/>
          </p:nvSpPr>
          <p:spPr bwMode="auto">
            <a:xfrm>
              <a:off x="5638800" y="2574925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4" name="Line 26"/>
            <p:cNvSpPr>
              <a:spLocks noChangeShapeType="1"/>
            </p:cNvSpPr>
            <p:nvPr/>
          </p:nvSpPr>
          <p:spPr bwMode="auto">
            <a:xfrm>
              <a:off x="5334000" y="2574925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5" name="Line 27"/>
            <p:cNvSpPr>
              <a:spLocks noChangeShapeType="1"/>
            </p:cNvSpPr>
            <p:nvPr/>
          </p:nvSpPr>
          <p:spPr bwMode="auto">
            <a:xfrm>
              <a:off x="5943600" y="2574925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6" name="Line 28"/>
            <p:cNvSpPr>
              <a:spLocks noChangeShapeType="1"/>
            </p:cNvSpPr>
            <p:nvPr/>
          </p:nvSpPr>
          <p:spPr bwMode="auto">
            <a:xfrm>
              <a:off x="5181600" y="2574925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7" name="Line 29"/>
            <p:cNvSpPr>
              <a:spLocks noChangeShapeType="1"/>
            </p:cNvSpPr>
            <p:nvPr/>
          </p:nvSpPr>
          <p:spPr bwMode="auto">
            <a:xfrm>
              <a:off x="5486400" y="2574925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8" name="Line 30"/>
            <p:cNvSpPr>
              <a:spLocks noChangeShapeType="1"/>
            </p:cNvSpPr>
            <p:nvPr/>
          </p:nvSpPr>
          <p:spPr bwMode="auto">
            <a:xfrm>
              <a:off x="5791200" y="2574925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9" name="Line 31"/>
            <p:cNvSpPr>
              <a:spLocks noChangeShapeType="1"/>
            </p:cNvSpPr>
            <p:nvPr/>
          </p:nvSpPr>
          <p:spPr bwMode="auto">
            <a:xfrm>
              <a:off x="6096000" y="2574925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60" name="Line 32"/>
            <p:cNvSpPr>
              <a:spLocks noChangeShapeType="1"/>
            </p:cNvSpPr>
            <p:nvPr/>
          </p:nvSpPr>
          <p:spPr bwMode="auto">
            <a:xfrm>
              <a:off x="5029200" y="2879725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61" name="Line 33"/>
            <p:cNvSpPr>
              <a:spLocks noChangeShapeType="1"/>
            </p:cNvSpPr>
            <p:nvPr/>
          </p:nvSpPr>
          <p:spPr bwMode="auto">
            <a:xfrm>
              <a:off x="5029200" y="3489325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62" name="Line 34"/>
            <p:cNvSpPr>
              <a:spLocks noChangeShapeType="1"/>
            </p:cNvSpPr>
            <p:nvPr/>
          </p:nvSpPr>
          <p:spPr bwMode="auto">
            <a:xfrm>
              <a:off x="5029200" y="3336925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>
              <a:off x="5029200" y="3641725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>
              <a:off x="5029200" y="2727325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65" name="Line 37"/>
            <p:cNvSpPr>
              <a:spLocks noChangeShapeType="1"/>
            </p:cNvSpPr>
            <p:nvPr/>
          </p:nvSpPr>
          <p:spPr bwMode="auto">
            <a:xfrm>
              <a:off x="5029200" y="3032125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auto">
            <a:xfrm>
              <a:off x="5029200" y="257492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auto">
            <a:xfrm>
              <a:off x="5181600" y="287972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auto">
            <a:xfrm>
              <a:off x="2667000" y="295592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auto">
            <a:xfrm>
              <a:off x="5334000" y="318452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0" name="Text Box 42"/>
            <p:cNvSpPr txBox="1">
              <a:spLocks noChangeArrowheads="1"/>
            </p:cNvSpPr>
            <p:nvPr/>
          </p:nvSpPr>
          <p:spPr bwMode="auto">
            <a:xfrm>
              <a:off x="4572000" y="1965325"/>
              <a:ext cx="2259013" cy="4572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So far so good…</a:t>
              </a:r>
            </a:p>
          </p:txBody>
        </p:sp>
      </p:grp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1219200" y="4327525"/>
            <a:ext cx="6854825" cy="9461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</a:rPr>
              <a:t>Problem: place 8 queens on a chess board</a:t>
            </a:r>
          </a:p>
          <a:p>
            <a:r>
              <a:rPr lang="en-US" sz="2800">
                <a:latin typeface="Tahoma" pitchFamily="34" charset="0"/>
              </a:rPr>
              <a:t>so that they can not attack each other.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000" dirty="0"/>
              <a:t>Traversal (search)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600" dirty="0"/>
              <a:t>Visit each node in graph exactly once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600" dirty="0"/>
              <a:t>Usually perform computation at each node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600" dirty="0"/>
              <a:t>Two approaches</a:t>
            </a:r>
          </a:p>
          <a:p>
            <a:pPr marL="1022350" lvl="2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 dirty="0">
                <a:solidFill>
                  <a:srgbClr val="FF3300"/>
                </a:solidFill>
              </a:rPr>
              <a:t>Breadth first search (BFS)</a:t>
            </a:r>
          </a:p>
          <a:p>
            <a:pPr marL="1022350" lvl="2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 dirty="0">
                <a:solidFill>
                  <a:srgbClr val="FF3300"/>
                </a:solidFill>
              </a:rPr>
              <a:t>Depth first search (DFS)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207703-01FD-4243-9AA0-AD640F24AD0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Operations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8FB9CC-8AFE-4DC7-9CD7-13B043612FB7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sp>
        <p:nvSpPr>
          <p:cNvPr id="23664" name="Text Box 112"/>
          <p:cNvSpPr txBox="1">
            <a:spLocks noChangeArrowheads="1"/>
          </p:cNvSpPr>
          <p:nvPr/>
        </p:nvSpPr>
        <p:spPr bwMode="auto">
          <a:xfrm>
            <a:off x="1066800" y="5791200"/>
            <a:ext cx="710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The search strategy indicates which operators to perform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517525" y="1524000"/>
            <a:ext cx="7648575" cy="3962400"/>
            <a:chOff x="517525" y="1524000"/>
            <a:chExt cx="7648575" cy="3962400"/>
          </a:xfrm>
        </p:grpSpPr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6781800" y="26670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6781800" y="3276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>
              <a:off x="7391400" y="2667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>
              <a:off x="7086600" y="2667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7696200" y="2667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6934200" y="2667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7239000" y="2667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7543800" y="2667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7848600" y="2667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>
              <a:off x="6781800" y="2971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6781800" y="3581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>
              <a:off x="6781800" y="3429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6781800" y="3733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6781800" y="2819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6781800" y="3124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72" name="Oval 20"/>
            <p:cNvSpPr>
              <a:spLocks noChangeArrowheads="1"/>
            </p:cNvSpPr>
            <p:nvPr/>
          </p:nvSpPr>
          <p:spPr bwMode="auto">
            <a:xfrm>
              <a:off x="6781800" y="2819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Oval 21"/>
            <p:cNvSpPr>
              <a:spLocks noChangeArrowheads="1"/>
            </p:cNvSpPr>
            <p:nvPr/>
          </p:nvSpPr>
          <p:spPr bwMode="auto">
            <a:xfrm>
              <a:off x="6934200" y="3276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Oval 22"/>
            <p:cNvSpPr>
              <a:spLocks noChangeArrowheads="1"/>
            </p:cNvSpPr>
            <p:nvPr/>
          </p:nvSpPr>
          <p:spPr bwMode="auto">
            <a:xfrm>
              <a:off x="7086600" y="3581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Rectangle 23"/>
            <p:cNvSpPr>
              <a:spLocks noChangeArrowheads="1"/>
            </p:cNvSpPr>
            <p:nvPr/>
          </p:nvSpPr>
          <p:spPr bwMode="auto">
            <a:xfrm>
              <a:off x="609600" y="26670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Line 24"/>
            <p:cNvSpPr>
              <a:spLocks noChangeShapeType="1"/>
            </p:cNvSpPr>
            <p:nvPr/>
          </p:nvSpPr>
          <p:spPr bwMode="auto">
            <a:xfrm>
              <a:off x="609600" y="3276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77" name="Line 25"/>
            <p:cNvSpPr>
              <a:spLocks noChangeShapeType="1"/>
            </p:cNvSpPr>
            <p:nvPr/>
          </p:nvSpPr>
          <p:spPr bwMode="auto">
            <a:xfrm>
              <a:off x="1219200" y="2667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78" name="Line 26"/>
            <p:cNvSpPr>
              <a:spLocks noChangeShapeType="1"/>
            </p:cNvSpPr>
            <p:nvPr/>
          </p:nvSpPr>
          <p:spPr bwMode="auto">
            <a:xfrm>
              <a:off x="914400" y="2667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79" name="Line 27"/>
            <p:cNvSpPr>
              <a:spLocks noChangeShapeType="1"/>
            </p:cNvSpPr>
            <p:nvPr/>
          </p:nvSpPr>
          <p:spPr bwMode="auto">
            <a:xfrm>
              <a:off x="1524000" y="2667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auto">
            <a:xfrm>
              <a:off x="762000" y="2667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81" name="Line 29"/>
            <p:cNvSpPr>
              <a:spLocks noChangeShapeType="1"/>
            </p:cNvSpPr>
            <p:nvPr/>
          </p:nvSpPr>
          <p:spPr bwMode="auto">
            <a:xfrm>
              <a:off x="1066800" y="2667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82" name="Line 30"/>
            <p:cNvSpPr>
              <a:spLocks noChangeShapeType="1"/>
            </p:cNvSpPr>
            <p:nvPr/>
          </p:nvSpPr>
          <p:spPr bwMode="auto">
            <a:xfrm>
              <a:off x="1371600" y="2667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83" name="Line 31"/>
            <p:cNvSpPr>
              <a:spLocks noChangeShapeType="1"/>
            </p:cNvSpPr>
            <p:nvPr/>
          </p:nvSpPr>
          <p:spPr bwMode="auto">
            <a:xfrm>
              <a:off x="1676400" y="2667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84" name="Line 32"/>
            <p:cNvSpPr>
              <a:spLocks noChangeShapeType="1"/>
            </p:cNvSpPr>
            <p:nvPr/>
          </p:nvSpPr>
          <p:spPr bwMode="auto">
            <a:xfrm>
              <a:off x="609600" y="2971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85" name="Line 33"/>
            <p:cNvSpPr>
              <a:spLocks noChangeShapeType="1"/>
            </p:cNvSpPr>
            <p:nvPr/>
          </p:nvSpPr>
          <p:spPr bwMode="auto">
            <a:xfrm>
              <a:off x="609600" y="3581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>
              <a:off x="609600" y="3429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87" name="Line 35"/>
            <p:cNvSpPr>
              <a:spLocks noChangeShapeType="1"/>
            </p:cNvSpPr>
            <p:nvPr/>
          </p:nvSpPr>
          <p:spPr bwMode="auto">
            <a:xfrm>
              <a:off x="609600" y="2819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88" name="Line 36"/>
            <p:cNvSpPr>
              <a:spLocks noChangeShapeType="1"/>
            </p:cNvSpPr>
            <p:nvPr/>
          </p:nvSpPr>
          <p:spPr bwMode="auto">
            <a:xfrm>
              <a:off x="609600" y="3124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89" name="Line 37"/>
            <p:cNvSpPr>
              <a:spLocks noChangeShapeType="1"/>
            </p:cNvSpPr>
            <p:nvPr/>
          </p:nvSpPr>
          <p:spPr bwMode="auto">
            <a:xfrm>
              <a:off x="4191000" y="2057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auto">
            <a:xfrm>
              <a:off x="1905000" y="3810000"/>
              <a:ext cx="2895600" cy="6858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91" name="Line 39"/>
            <p:cNvSpPr>
              <a:spLocks noChangeShapeType="1"/>
            </p:cNvSpPr>
            <p:nvPr/>
          </p:nvSpPr>
          <p:spPr bwMode="auto">
            <a:xfrm>
              <a:off x="6172200" y="2057400"/>
              <a:ext cx="685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92" name="Line 40"/>
            <p:cNvSpPr>
              <a:spLocks noChangeShapeType="1"/>
            </p:cNvSpPr>
            <p:nvPr/>
          </p:nvSpPr>
          <p:spPr bwMode="auto">
            <a:xfrm>
              <a:off x="609600" y="3733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93" name="Oval 41"/>
            <p:cNvSpPr>
              <a:spLocks noChangeArrowheads="1"/>
            </p:cNvSpPr>
            <p:nvPr/>
          </p:nvSpPr>
          <p:spPr bwMode="auto">
            <a:xfrm>
              <a:off x="7239000" y="3124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Oval 42"/>
            <p:cNvSpPr>
              <a:spLocks noChangeArrowheads="1"/>
            </p:cNvSpPr>
            <p:nvPr/>
          </p:nvSpPr>
          <p:spPr bwMode="auto">
            <a:xfrm>
              <a:off x="7391400" y="2667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Oval 43"/>
            <p:cNvSpPr>
              <a:spLocks noChangeArrowheads="1"/>
            </p:cNvSpPr>
            <p:nvPr/>
          </p:nvSpPr>
          <p:spPr bwMode="auto">
            <a:xfrm>
              <a:off x="75438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Oval 44"/>
            <p:cNvSpPr>
              <a:spLocks noChangeArrowheads="1"/>
            </p:cNvSpPr>
            <p:nvPr/>
          </p:nvSpPr>
          <p:spPr bwMode="auto">
            <a:xfrm>
              <a:off x="7696200" y="3429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Oval 45"/>
            <p:cNvSpPr>
              <a:spLocks noChangeArrowheads="1"/>
            </p:cNvSpPr>
            <p:nvPr/>
          </p:nvSpPr>
          <p:spPr bwMode="auto">
            <a:xfrm>
              <a:off x="7848600" y="2971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Rectangle 46"/>
            <p:cNvSpPr>
              <a:spLocks noChangeArrowheads="1"/>
            </p:cNvSpPr>
            <p:nvPr/>
          </p:nvSpPr>
          <p:spPr bwMode="auto">
            <a:xfrm>
              <a:off x="4876800" y="15240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Line 47"/>
            <p:cNvSpPr>
              <a:spLocks noChangeShapeType="1"/>
            </p:cNvSpPr>
            <p:nvPr/>
          </p:nvSpPr>
          <p:spPr bwMode="auto">
            <a:xfrm>
              <a:off x="4876800" y="2133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00" name="Line 48"/>
            <p:cNvSpPr>
              <a:spLocks noChangeShapeType="1"/>
            </p:cNvSpPr>
            <p:nvPr/>
          </p:nvSpPr>
          <p:spPr bwMode="auto">
            <a:xfrm>
              <a:off x="5486400" y="1524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01" name="Line 49"/>
            <p:cNvSpPr>
              <a:spLocks noChangeShapeType="1"/>
            </p:cNvSpPr>
            <p:nvPr/>
          </p:nvSpPr>
          <p:spPr bwMode="auto">
            <a:xfrm>
              <a:off x="5181600" y="1524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02" name="Line 50"/>
            <p:cNvSpPr>
              <a:spLocks noChangeShapeType="1"/>
            </p:cNvSpPr>
            <p:nvPr/>
          </p:nvSpPr>
          <p:spPr bwMode="auto">
            <a:xfrm>
              <a:off x="5791200" y="1524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03" name="Line 51"/>
            <p:cNvSpPr>
              <a:spLocks noChangeShapeType="1"/>
            </p:cNvSpPr>
            <p:nvPr/>
          </p:nvSpPr>
          <p:spPr bwMode="auto">
            <a:xfrm>
              <a:off x="5029200" y="1524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04" name="Line 52"/>
            <p:cNvSpPr>
              <a:spLocks noChangeShapeType="1"/>
            </p:cNvSpPr>
            <p:nvPr/>
          </p:nvSpPr>
          <p:spPr bwMode="auto">
            <a:xfrm>
              <a:off x="5334000" y="1524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05" name="Line 53"/>
            <p:cNvSpPr>
              <a:spLocks noChangeShapeType="1"/>
            </p:cNvSpPr>
            <p:nvPr/>
          </p:nvSpPr>
          <p:spPr bwMode="auto">
            <a:xfrm>
              <a:off x="5638800" y="1524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06" name="Line 54"/>
            <p:cNvSpPr>
              <a:spLocks noChangeShapeType="1"/>
            </p:cNvSpPr>
            <p:nvPr/>
          </p:nvSpPr>
          <p:spPr bwMode="auto">
            <a:xfrm>
              <a:off x="5943600" y="1524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07" name="Line 55"/>
            <p:cNvSpPr>
              <a:spLocks noChangeShapeType="1"/>
            </p:cNvSpPr>
            <p:nvPr/>
          </p:nvSpPr>
          <p:spPr bwMode="auto">
            <a:xfrm>
              <a:off x="4876800" y="1828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08" name="Line 56"/>
            <p:cNvSpPr>
              <a:spLocks noChangeShapeType="1"/>
            </p:cNvSpPr>
            <p:nvPr/>
          </p:nvSpPr>
          <p:spPr bwMode="auto">
            <a:xfrm>
              <a:off x="4876800" y="2438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09" name="Line 57"/>
            <p:cNvSpPr>
              <a:spLocks noChangeShapeType="1"/>
            </p:cNvSpPr>
            <p:nvPr/>
          </p:nvSpPr>
          <p:spPr bwMode="auto">
            <a:xfrm>
              <a:off x="4876800" y="2286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10" name="Line 58"/>
            <p:cNvSpPr>
              <a:spLocks noChangeShapeType="1"/>
            </p:cNvSpPr>
            <p:nvPr/>
          </p:nvSpPr>
          <p:spPr bwMode="auto">
            <a:xfrm>
              <a:off x="4876800" y="2590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11" name="Line 59"/>
            <p:cNvSpPr>
              <a:spLocks noChangeShapeType="1"/>
            </p:cNvSpPr>
            <p:nvPr/>
          </p:nvSpPr>
          <p:spPr bwMode="auto">
            <a:xfrm>
              <a:off x="4876800" y="1676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12" name="Line 60"/>
            <p:cNvSpPr>
              <a:spLocks noChangeShapeType="1"/>
            </p:cNvSpPr>
            <p:nvPr/>
          </p:nvSpPr>
          <p:spPr bwMode="auto">
            <a:xfrm>
              <a:off x="4876800" y="1981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13" name="Oval 61"/>
            <p:cNvSpPr>
              <a:spLocks noChangeArrowheads="1"/>
            </p:cNvSpPr>
            <p:nvPr/>
          </p:nvSpPr>
          <p:spPr bwMode="auto">
            <a:xfrm>
              <a:off x="4876800" y="1676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Oval 62"/>
            <p:cNvSpPr>
              <a:spLocks noChangeArrowheads="1"/>
            </p:cNvSpPr>
            <p:nvPr/>
          </p:nvSpPr>
          <p:spPr bwMode="auto">
            <a:xfrm>
              <a:off x="5029200" y="2133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Oval 63"/>
            <p:cNvSpPr>
              <a:spLocks noChangeArrowheads="1"/>
            </p:cNvSpPr>
            <p:nvPr/>
          </p:nvSpPr>
          <p:spPr bwMode="auto">
            <a:xfrm>
              <a:off x="5181600" y="2438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Oval 64"/>
            <p:cNvSpPr>
              <a:spLocks noChangeArrowheads="1"/>
            </p:cNvSpPr>
            <p:nvPr/>
          </p:nvSpPr>
          <p:spPr bwMode="auto">
            <a:xfrm>
              <a:off x="5334000" y="1981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Oval 65"/>
            <p:cNvSpPr>
              <a:spLocks noChangeArrowheads="1"/>
            </p:cNvSpPr>
            <p:nvPr/>
          </p:nvSpPr>
          <p:spPr bwMode="auto">
            <a:xfrm>
              <a:off x="5486400" y="1524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Oval 66"/>
            <p:cNvSpPr>
              <a:spLocks noChangeArrowheads="1"/>
            </p:cNvSpPr>
            <p:nvPr/>
          </p:nvSpPr>
          <p:spPr bwMode="auto">
            <a:xfrm>
              <a:off x="5638800" y="2590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Oval 67"/>
            <p:cNvSpPr>
              <a:spLocks noChangeArrowheads="1"/>
            </p:cNvSpPr>
            <p:nvPr/>
          </p:nvSpPr>
          <p:spPr bwMode="auto">
            <a:xfrm>
              <a:off x="5791200" y="2286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Rectangle 68"/>
            <p:cNvSpPr>
              <a:spLocks noChangeArrowheads="1"/>
            </p:cNvSpPr>
            <p:nvPr/>
          </p:nvSpPr>
          <p:spPr bwMode="auto">
            <a:xfrm>
              <a:off x="4876800" y="3733800"/>
              <a:ext cx="1219200" cy="121920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Line 69"/>
            <p:cNvSpPr>
              <a:spLocks noChangeShapeType="1"/>
            </p:cNvSpPr>
            <p:nvPr/>
          </p:nvSpPr>
          <p:spPr bwMode="auto">
            <a:xfrm>
              <a:off x="4876800" y="43434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22" name="Line 70"/>
            <p:cNvSpPr>
              <a:spLocks noChangeShapeType="1"/>
            </p:cNvSpPr>
            <p:nvPr/>
          </p:nvSpPr>
          <p:spPr bwMode="auto">
            <a:xfrm>
              <a:off x="5486400" y="37338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23" name="Line 71"/>
            <p:cNvSpPr>
              <a:spLocks noChangeShapeType="1"/>
            </p:cNvSpPr>
            <p:nvPr/>
          </p:nvSpPr>
          <p:spPr bwMode="auto">
            <a:xfrm>
              <a:off x="5181600" y="37338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24" name="Line 72"/>
            <p:cNvSpPr>
              <a:spLocks noChangeShapeType="1"/>
            </p:cNvSpPr>
            <p:nvPr/>
          </p:nvSpPr>
          <p:spPr bwMode="auto">
            <a:xfrm>
              <a:off x="5791200" y="37338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25" name="Line 73"/>
            <p:cNvSpPr>
              <a:spLocks noChangeShapeType="1"/>
            </p:cNvSpPr>
            <p:nvPr/>
          </p:nvSpPr>
          <p:spPr bwMode="auto">
            <a:xfrm>
              <a:off x="5029200" y="37338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26" name="Line 74"/>
            <p:cNvSpPr>
              <a:spLocks noChangeShapeType="1"/>
            </p:cNvSpPr>
            <p:nvPr/>
          </p:nvSpPr>
          <p:spPr bwMode="auto">
            <a:xfrm>
              <a:off x="5334000" y="37338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27" name="Line 75"/>
            <p:cNvSpPr>
              <a:spLocks noChangeShapeType="1"/>
            </p:cNvSpPr>
            <p:nvPr/>
          </p:nvSpPr>
          <p:spPr bwMode="auto">
            <a:xfrm>
              <a:off x="5638800" y="37338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28" name="Line 76"/>
            <p:cNvSpPr>
              <a:spLocks noChangeShapeType="1"/>
            </p:cNvSpPr>
            <p:nvPr/>
          </p:nvSpPr>
          <p:spPr bwMode="auto">
            <a:xfrm>
              <a:off x="5943600" y="37338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29" name="Line 77"/>
            <p:cNvSpPr>
              <a:spLocks noChangeShapeType="1"/>
            </p:cNvSpPr>
            <p:nvPr/>
          </p:nvSpPr>
          <p:spPr bwMode="auto">
            <a:xfrm>
              <a:off x="4876800" y="40386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30" name="Line 78"/>
            <p:cNvSpPr>
              <a:spLocks noChangeShapeType="1"/>
            </p:cNvSpPr>
            <p:nvPr/>
          </p:nvSpPr>
          <p:spPr bwMode="auto">
            <a:xfrm>
              <a:off x="4876800" y="46482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31" name="Line 79"/>
            <p:cNvSpPr>
              <a:spLocks noChangeShapeType="1"/>
            </p:cNvSpPr>
            <p:nvPr/>
          </p:nvSpPr>
          <p:spPr bwMode="auto">
            <a:xfrm>
              <a:off x="4876800" y="44958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32" name="Line 80"/>
            <p:cNvSpPr>
              <a:spLocks noChangeShapeType="1"/>
            </p:cNvSpPr>
            <p:nvPr/>
          </p:nvSpPr>
          <p:spPr bwMode="auto">
            <a:xfrm>
              <a:off x="4876800" y="48006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33" name="Line 81"/>
            <p:cNvSpPr>
              <a:spLocks noChangeShapeType="1"/>
            </p:cNvSpPr>
            <p:nvPr/>
          </p:nvSpPr>
          <p:spPr bwMode="auto">
            <a:xfrm>
              <a:off x="4876800" y="38862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34" name="Line 82"/>
            <p:cNvSpPr>
              <a:spLocks noChangeShapeType="1"/>
            </p:cNvSpPr>
            <p:nvPr/>
          </p:nvSpPr>
          <p:spPr bwMode="auto">
            <a:xfrm>
              <a:off x="4876800" y="41910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35" name="Oval 83"/>
            <p:cNvSpPr>
              <a:spLocks noChangeArrowheads="1"/>
            </p:cNvSpPr>
            <p:nvPr/>
          </p:nvSpPr>
          <p:spPr bwMode="auto">
            <a:xfrm>
              <a:off x="4876800" y="3886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Oval 84"/>
            <p:cNvSpPr>
              <a:spLocks noChangeArrowheads="1"/>
            </p:cNvSpPr>
            <p:nvPr/>
          </p:nvSpPr>
          <p:spPr bwMode="auto">
            <a:xfrm>
              <a:off x="5029200" y="4343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Oval 85"/>
            <p:cNvSpPr>
              <a:spLocks noChangeArrowheads="1"/>
            </p:cNvSpPr>
            <p:nvPr/>
          </p:nvSpPr>
          <p:spPr bwMode="auto">
            <a:xfrm>
              <a:off x="5181600" y="4648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Oval 86"/>
            <p:cNvSpPr>
              <a:spLocks noChangeArrowheads="1"/>
            </p:cNvSpPr>
            <p:nvPr/>
          </p:nvSpPr>
          <p:spPr bwMode="auto">
            <a:xfrm>
              <a:off x="5334000" y="4191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Oval 87"/>
            <p:cNvSpPr>
              <a:spLocks noChangeArrowheads="1"/>
            </p:cNvSpPr>
            <p:nvPr/>
          </p:nvSpPr>
          <p:spPr bwMode="auto">
            <a:xfrm>
              <a:off x="54864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Oval 88"/>
            <p:cNvSpPr>
              <a:spLocks noChangeArrowheads="1"/>
            </p:cNvSpPr>
            <p:nvPr/>
          </p:nvSpPr>
          <p:spPr bwMode="auto">
            <a:xfrm>
              <a:off x="5638800" y="4800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Oval 89"/>
            <p:cNvSpPr>
              <a:spLocks noChangeArrowheads="1"/>
            </p:cNvSpPr>
            <p:nvPr/>
          </p:nvSpPr>
          <p:spPr bwMode="auto">
            <a:xfrm>
              <a:off x="5791200" y="4343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Rectangle 90"/>
            <p:cNvSpPr>
              <a:spLocks noChangeArrowheads="1"/>
            </p:cNvSpPr>
            <p:nvPr/>
          </p:nvSpPr>
          <p:spPr bwMode="auto">
            <a:xfrm>
              <a:off x="2971800" y="15240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3" name="Line 91"/>
            <p:cNvSpPr>
              <a:spLocks noChangeShapeType="1"/>
            </p:cNvSpPr>
            <p:nvPr/>
          </p:nvSpPr>
          <p:spPr bwMode="auto">
            <a:xfrm>
              <a:off x="2971800" y="2133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44" name="Line 92"/>
            <p:cNvSpPr>
              <a:spLocks noChangeShapeType="1"/>
            </p:cNvSpPr>
            <p:nvPr/>
          </p:nvSpPr>
          <p:spPr bwMode="auto">
            <a:xfrm>
              <a:off x="3581400" y="1524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45" name="Line 93"/>
            <p:cNvSpPr>
              <a:spLocks noChangeShapeType="1"/>
            </p:cNvSpPr>
            <p:nvPr/>
          </p:nvSpPr>
          <p:spPr bwMode="auto">
            <a:xfrm>
              <a:off x="3276600" y="1524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46" name="Line 94"/>
            <p:cNvSpPr>
              <a:spLocks noChangeShapeType="1"/>
            </p:cNvSpPr>
            <p:nvPr/>
          </p:nvSpPr>
          <p:spPr bwMode="auto">
            <a:xfrm>
              <a:off x="3886200" y="1524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47" name="Line 95"/>
            <p:cNvSpPr>
              <a:spLocks noChangeShapeType="1"/>
            </p:cNvSpPr>
            <p:nvPr/>
          </p:nvSpPr>
          <p:spPr bwMode="auto">
            <a:xfrm>
              <a:off x="3124200" y="1524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48" name="Line 96"/>
            <p:cNvSpPr>
              <a:spLocks noChangeShapeType="1"/>
            </p:cNvSpPr>
            <p:nvPr/>
          </p:nvSpPr>
          <p:spPr bwMode="auto">
            <a:xfrm>
              <a:off x="3429000" y="1524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49" name="Line 97"/>
            <p:cNvSpPr>
              <a:spLocks noChangeShapeType="1"/>
            </p:cNvSpPr>
            <p:nvPr/>
          </p:nvSpPr>
          <p:spPr bwMode="auto">
            <a:xfrm>
              <a:off x="3733800" y="1524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50" name="Line 98"/>
            <p:cNvSpPr>
              <a:spLocks noChangeShapeType="1"/>
            </p:cNvSpPr>
            <p:nvPr/>
          </p:nvSpPr>
          <p:spPr bwMode="auto">
            <a:xfrm>
              <a:off x="4038600" y="1524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51" name="Line 99"/>
            <p:cNvSpPr>
              <a:spLocks noChangeShapeType="1"/>
            </p:cNvSpPr>
            <p:nvPr/>
          </p:nvSpPr>
          <p:spPr bwMode="auto">
            <a:xfrm>
              <a:off x="2971800" y="1828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52" name="Line 100"/>
            <p:cNvSpPr>
              <a:spLocks noChangeShapeType="1"/>
            </p:cNvSpPr>
            <p:nvPr/>
          </p:nvSpPr>
          <p:spPr bwMode="auto">
            <a:xfrm>
              <a:off x="2971800" y="2438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53" name="Line 101"/>
            <p:cNvSpPr>
              <a:spLocks noChangeShapeType="1"/>
            </p:cNvSpPr>
            <p:nvPr/>
          </p:nvSpPr>
          <p:spPr bwMode="auto">
            <a:xfrm>
              <a:off x="2971800" y="2286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54" name="Line 102"/>
            <p:cNvSpPr>
              <a:spLocks noChangeShapeType="1"/>
            </p:cNvSpPr>
            <p:nvPr/>
          </p:nvSpPr>
          <p:spPr bwMode="auto">
            <a:xfrm>
              <a:off x="2971800" y="2590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55" name="Line 103"/>
            <p:cNvSpPr>
              <a:spLocks noChangeShapeType="1"/>
            </p:cNvSpPr>
            <p:nvPr/>
          </p:nvSpPr>
          <p:spPr bwMode="auto">
            <a:xfrm>
              <a:off x="2971800" y="1676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56" name="Line 104"/>
            <p:cNvSpPr>
              <a:spLocks noChangeShapeType="1"/>
            </p:cNvSpPr>
            <p:nvPr/>
          </p:nvSpPr>
          <p:spPr bwMode="auto">
            <a:xfrm>
              <a:off x="2971800" y="1981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57" name="Oval 105"/>
            <p:cNvSpPr>
              <a:spLocks noChangeArrowheads="1"/>
            </p:cNvSpPr>
            <p:nvPr/>
          </p:nvSpPr>
          <p:spPr bwMode="auto">
            <a:xfrm>
              <a:off x="2971800" y="1676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8" name="Oval 106"/>
            <p:cNvSpPr>
              <a:spLocks noChangeArrowheads="1"/>
            </p:cNvSpPr>
            <p:nvPr/>
          </p:nvSpPr>
          <p:spPr bwMode="auto">
            <a:xfrm>
              <a:off x="3124200" y="2133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9" name="Oval 107"/>
            <p:cNvSpPr>
              <a:spLocks noChangeArrowheads="1"/>
            </p:cNvSpPr>
            <p:nvPr/>
          </p:nvSpPr>
          <p:spPr bwMode="auto">
            <a:xfrm>
              <a:off x="3276600" y="2438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0" name="Oval 108"/>
            <p:cNvSpPr>
              <a:spLocks noChangeArrowheads="1"/>
            </p:cNvSpPr>
            <p:nvPr/>
          </p:nvSpPr>
          <p:spPr bwMode="auto">
            <a:xfrm>
              <a:off x="3429000" y="1981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1" name="Oval 109"/>
            <p:cNvSpPr>
              <a:spLocks noChangeArrowheads="1"/>
            </p:cNvSpPr>
            <p:nvPr/>
          </p:nvSpPr>
          <p:spPr bwMode="auto">
            <a:xfrm>
              <a:off x="3581400" y="1524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2" name="Oval 110"/>
            <p:cNvSpPr>
              <a:spLocks noChangeArrowheads="1"/>
            </p:cNvSpPr>
            <p:nvPr/>
          </p:nvSpPr>
          <p:spPr bwMode="auto">
            <a:xfrm>
              <a:off x="3733800" y="2590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3" name="Line 111"/>
            <p:cNvSpPr>
              <a:spLocks noChangeShapeType="1"/>
            </p:cNvSpPr>
            <p:nvPr/>
          </p:nvSpPr>
          <p:spPr bwMode="auto">
            <a:xfrm flipV="1">
              <a:off x="1524000" y="1981200"/>
              <a:ext cx="1295400" cy="5334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65" name="Text Box 113"/>
            <p:cNvSpPr txBox="1">
              <a:spLocks noChangeArrowheads="1"/>
            </p:cNvSpPr>
            <p:nvPr/>
          </p:nvSpPr>
          <p:spPr bwMode="auto">
            <a:xfrm>
              <a:off x="1066800" y="1676400"/>
              <a:ext cx="12827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Sequence</a:t>
              </a:r>
            </a:p>
            <a:p>
              <a:r>
                <a:rPr lang="en-US">
                  <a:latin typeface="Times New Roman" pitchFamily="18" charset="0"/>
                </a:rPr>
                <a:t>of operators</a:t>
              </a:r>
            </a:p>
          </p:txBody>
        </p:sp>
        <p:sp>
          <p:nvSpPr>
            <p:cNvPr id="23666" name="Text Box 114"/>
            <p:cNvSpPr txBox="1">
              <a:spLocks noChangeArrowheads="1"/>
            </p:cNvSpPr>
            <p:nvPr/>
          </p:nvSpPr>
          <p:spPr bwMode="auto">
            <a:xfrm>
              <a:off x="1981200" y="4267200"/>
              <a:ext cx="12827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Sequence</a:t>
              </a:r>
            </a:p>
            <a:p>
              <a:r>
                <a:rPr lang="en-US">
                  <a:latin typeface="Times New Roman" pitchFamily="18" charset="0"/>
                </a:rPr>
                <a:t>of operators</a:t>
              </a:r>
            </a:p>
          </p:txBody>
        </p:sp>
        <p:sp>
          <p:nvSpPr>
            <p:cNvPr id="23667" name="Text Box 115"/>
            <p:cNvSpPr txBox="1">
              <a:spLocks noChangeArrowheads="1"/>
            </p:cNvSpPr>
            <p:nvPr/>
          </p:nvSpPr>
          <p:spPr bwMode="auto">
            <a:xfrm>
              <a:off x="517525" y="4003675"/>
              <a:ext cx="1443038" cy="457200"/>
            </a:xfrm>
            <a:prstGeom prst="rect">
              <a:avLst/>
            </a:prstGeom>
            <a:solidFill>
              <a:srgbClr val="9CCAC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Start State</a:t>
              </a:r>
            </a:p>
          </p:txBody>
        </p:sp>
        <p:sp>
          <p:nvSpPr>
            <p:cNvPr id="23668" name="Text Box 116"/>
            <p:cNvSpPr txBox="1">
              <a:spLocks noChangeArrowheads="1"/>
            </p:cNvSpPr>
            <p:nvPr/>
          </p:nvSpPr>
          <p:spPr bwMode="auto">
            <a:xfrm>
              <a:off x="6705600" y="4038600"/>
              <a:ext cx="1460500" cy="457200"/>
            </a:xfrm>
            <a:prstGeom prst="rect">
              <a:avLst/>
            </a:prstGeom>
            <a:solidFill>
              <a:srgbClr val="9CCAC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Goal State</a:t>
              </a:r>
            </a:p>
          </p:txBody>
        </p:sp>
        <p:sp>
          <p:nvSpPr>
            <p:cNvPr id="23669" name="Text Box 117"/>
            <p:cNvSpPr txBox="1">
              <a:spLocks noChangeArrowheads="1"/>
            </p:cNvSpPr>
            <p:nvPr/>
          </p:nvSpPr>
          <p:spPr bwMode="auto">
            <a:xfrm>
              <a:off x="4876800" y="5029200"/>
              <a:ext cx="1282700" cy="4572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Conflict!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/>
              <a:t>Depth-First Search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/>
              <a:t>This is like a pre-order traversal.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/>
              <a:t>Start with a blank board.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/>
              <a:t>Our actions are to add a queen and </a:t>
            </a:r>
            <a:r>
              <a:rPr lang="en-US" sz="2200" dirty="0" err="1"/>
              <a:t>recurse</a:t>
            </a:r>
            <a:r>
              <a:rPr lang="en-US" sz="2200" dirty="0"/>
              <a:t>.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/>
              <a:t>Prune if conflicts occur.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/>
              <a:t>Greedy Search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/>
              <a:t>Start with a possible board with N queens.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/>
              <a:t>Our actions are to move the queens.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/>
              <a:t>Attempt to minimize the number of conflicts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F10340-AB5D-41F1-B506-240BAD6D72B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Simple Search Strategies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Algoritma</a:t>
            </a:r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211317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42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85800" y="204951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5A9502-0D45-48FD-934A-A53F1156A096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1200804"/>
            <a:ext cx="4630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dirty="0">
                <a:solidFill>
                  <a:schemeClr val="tx2"/>
                </a:solidFill>
                <a:latin typeface="Garamond" pitchFamily="18" charset="0"/>
              </a:rPr>
              <a:t>Depth-First Search</a:t>
            </a:r>
            <a:br>
              <a:rPr lang="en-US" sz="2800" dirty="0">
                <a:solidFill>
                  <a:schemeClr val="tx2"/>
                </a:solidFill>
                <a:latin typeface="Garamond" pitchFamily="18" charset="0"/>
              </a:rPr>
            </a:br>
            <a:r>
              <a:rPr lang="en-US" sz="2800" dirty="0">
                <a:solidFill>
                  <a:schemeClr val="tx2"/>
                </a:solidFill>
                <a:latin typeface="Garamond" pitchFamily="18" charset="0"/>
              </a:rPr>
              <a:t>on the 8 Queens</a:t>
            </a:r>
          </a:p>
        </p:txBody>
      </p:sp>
      <p:grpSp>
        <p:nvGrpSpPr>
          <p:cNvPr id="244" name="Group 243"/>
          <p:cNvGrpSpPr/>
          <p:nvPr/>
        </p:nvGrpSpPr>
        <p:grpSpPr>
          <a:xfrm>
            <a:off x="138112" y="987970"/>
            <a:ext cx="8777288" cy="5638800"/>
            <a:chOff x="228600" y="381000"/>
            <a:chExt cx="8777288" cy="5638800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3657600" y="14478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" name="Line 6"/>
            <p:cNvSpPr>
              <a:spLocks noChangeShapeType="1"/>
            </p:cNvSpPr>
            <p:nvPr/>
          </p:nvSpPr>
          <p:spPr bwMode="auto">
            <a:xfrm>
              <a:off x="3657600" y="2057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4267200" y="1447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3962400" y="1447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>
              <a:off x="4572000" y="1447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>
              <a:off x="3810000" y="1447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>
              <a:off x="4114800" y="1447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>
              <a:off x="4419600" y="1447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3" name="Line 13"/>
            <p:cNvSpPr>
              <a:spLocks noChangeShapeType="1"/>
            </p:cNvSpPr>
            <p:nvPr/>
          </p:nvSpPr>
          <p:spPr bwMode="auto">
            <a:xfrm>
              <a:off x="4724400" y="1447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4" name="Line 14"/>
            <p:cNvSpPr>
              <a:spLocks noChangeShapeType="1"/>
            </p:cNvSpPr>
            <p:nvPr/>
          </p:nvSpPr>
          <p:spPr bwMode="auto">
            <a:xfrm>
              <a:off x="3657600" y="1752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5" name="Line 15"/>
            <p:cNvSpPr>
              <a:spLocks noChangeShapeType="1"/>
            </p:cNvSpPr>
            <p:nvPr/>
          </p:nvSpPr>
          <p:spPr bwMode="auto">
            <a:xfrm>
              <a:off x="3657600" y="2362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6" name="Line 16"/>
            <p:cNvSpPr>
              <a:spLocks noChangeShapeType="1"/>
            </p:cNvSpPr>
            <p:nvPr/>
          </p:nvSpPr>
          <p:spPr bwMode="auto">
            <a:xfrm>
              <a:off x="3657600" y="2209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7" name="Line 17"/>
            <p:cNvSpPr>
              <a:spLocks noChangeShapeType="1"/>
            </p:cNvSpPr>
            <p:nvPr/>
          </p:nvSpPr>
          <p:spPr bwMode="auto">
            <a:xfrm>
              <a:off x="3657600" y="2514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>
              <a:off x="3657600" y="1600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9" name="Line 19"/>
            <p:cNvSpPr>
              <a:spLocks noChangeShapeType="1"/>
            </p:cNvSpPr>
            <p:nvPr/>
          </p:nvSpPr>
          <p:spPr bwMode="auto">
            <a:xfrm>
              <a:off x="3657600" y="1905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0" name="Oval 20"/>
            <p:cNvSpPr>
              <a:spLocks noChangeArrowheads="1"/>
            </p:cNvSpPr>
            <p:nvPr/>
          </p:nvSpPr>
          <p:spPr bwMode="auto">
            <a:xfrm>
              <a:off x="3657600" y="1447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Rectangle 21"/>
            <p:cNvSpPr>
              <a:spLocks noChangeArrowheads="1"/>
            </p:cNvSpPr>
            <p:nvPr/>
          </p:nvSpPr>
          <p:spPr bwMode="auto">
            <a:xfrm>
              <a:off x="1600200" y="2971800"/>
              <a:ext cx="1219200" cy="121920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Line 22"/>
            <p:cNvSpPr>
              <a:spLocks noChangeShapeType="1"/>
            </p:cNvSpPr>
            <p:nvPr/>
          </p:nvSpPr>
          <p:spPr bwMode="auto">
            <a:xfrm>
              <a:off x="1600200" y="35814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>
              <a:off x="2209800" y="29718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4" name="Line 24"/>
            <p:cNvSpPr>
              <a:spLocks noChangeShapeType="1"/>
            </p:cNvSpPr>
            <p:nvPr/>
          </p:nvSpPr>
          <p:spPr bwMode="auto">
            <a:xfrm>
              <a:off x="1905000" y="29718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5" name="Line 25"/>
            <p:cNvSpPr>
              <a:spLocks noChangeShapeType="1"/>
            </p:cNvSpPr>
            <p:nvPr/>
          </p:nvSpPr>
          <p:spPr bwMode="auto">
            <a:xfrm>
              <a:off x="2514600" y="29718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6" name="Line 26"/>
            <p:cNvSpPr>
              <a:spLocks noChangeShapeType="1"/>
            </p:cNvSpPr>
            <p:nvPr/>
          </p:nvSpPr>
          <p:spPr bwMode="auto">
            <a:xfrm>
              <a:off x="1752600" y="29718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7" name="Line 27"/>
            <p:cNvSpPr>
              <a:spLocks noChangeShapeType="1"/>
            </p:cNvSpPr>
            <p:nvPr/>
          </p:nvSpPr>
          <p:spPr bwMode="auto">
            <a:xfrm>
              <a:off x="2057400" y="29718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8" name="Line 28"/>
            <p:cNvSpPr>
              <a:spLocks noChangeShapeType="1"/>
            </p:cNvSpPr>
            <p:nvPr/>
          </p:nvSpPr>
          <p:spPr bwMode="auto">
            <a:xfrm>
              <a:off x="2362200" y="29718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9" name="Line 29"/>
            <p:cNvSpPr>
              <a:spLocks noChangeShapeType="1"/>
            </p:cNvSpPr>
            <p:nvPr/>
          </p:nvSpPr>
          <p:spPr bwMode="auto">
            <a:xfrm>
              <a:off x="2667000" y="29718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30" name="Line 30"/>
            <p:cNvSpPr>
              <a:spLocks noChangeShapeType="1"/>
            </p:cNvSpPr>
            <p:nvPr/>
          </p:nvSpPr>
          <p:spPr bwMode="auto">
            <a:xfrm>
              <a:off x="1600200" y="32766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31" name="Line 31"/>
            <p:cNvSpPr>
              <a:spLocks noChangeShapeType="1"/>
            </p:cNvSpPr>
            <p:nvPr/>
          </p:nvSpPr>
          <p:spPr bwMode="auto">
            <a:xfrm>
              <a:off x="1600200" y="38862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32" name="Line 32"/>
            <p:cNvSpPr>
              <a:spLocks noChangeShapeType="1"/>
            </p:cNvSpPr>
            <p:nvPr/>
          </p:nvSpPr>
          <p:spPr bwMode="auto">
            <a:xfrm>
              <a:off x="1600200" y="37338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33" name="Line 33"/>
            <p:cNvSpPr>
              <a:spLocks noChangeShapeType="1"/>
            </p:cNvSpPr>
            <p:nvPr/>
          </p:nvSpPr>
          <p:spPr bwMode="auto">
            <a:xfrm>
              <a:off x="1600200" y="40386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34" name="Line 34"/>
            <p:cNvSpPr>
              <a:spLocks noChangeShapeType="1"/>
            </p:cNvSpPr>
            <p:nvPr/>
          </p:nvSpPr>
          <p:spPr bwMode="auto">
            <a:xfrm>
              <a:off x="1600200" y="31242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35" name="Line 35"/>
            <p:cNvSpPr>
              <a:spLocks noChangeShapeType="1"/>
            </p:cNvSpPr>
            <p:nvPr/>
          </p:nvSpPr>
          <p:spPr bwMode="auto">
            <a:xfrm>
              <a:off x="1600200" y="34290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36" name="Oval 36"/>
            <p:cNvSpPr>
              <a:spLocks noChangeArrowheads="1"/>
            </p:cNvSpPr>
            <p:nvPr/>
          </p:nvSpPr>
          <p:spPr bwMode="auto">
            <a:xfrm>
              <a:off x="1600200" y="2971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7" name="Rectangle 37"/>
            <p:cNvSpPr>
              <a:spLocks noChangeArrowheads="1"/>
            </p:cNvSpPr>
            <p:nvPr/>
          </p:nvSpPr>
          <p:spPr bwMode="auto">
            <a:xfrm>
              <a:off x="3505200" y="29718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8" name="Line 38"/>
            <p:cNvSpPr>
              <a:spLocks noChangeShapeType="1"/>
            </p:cNvSpPr>
            <p:nvPr/>
          </p:nvSpPr>
          <p:spPr bwMode="auto">
            <a:xfrm>
              <a:off x="3505200" y="3581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39" name="Line 39"/>
            <p:cNvSpPr>
              <a:spLocks noChangeShapeType="1"/>
            </p:cNvSpPr>
            <p:nvPr/>
          </p:nvSpPr>
          <p:spPr bwMode="auto">
            <a:xfrm>
              <a:off x="4114800" y="2971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40" name="Line 40"/>
            <p:cNvSpPr>
              <a:spLocks noChangeShapeType="1"/>
            </p:cNvSpPr>
            <p:nvPr/>
          </p:nvSpPr>
          <p:spPr bwMode="auto">
            <a:xfrm>
              <a:off x="3810000" y="2971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41" name="Line 41"/>
            <p:cNvSpPr>
              <a:spLocks noChangeShapeType="1"/>
            </p:cNvSpPr>
            <p:nvPr/>
          </p:nvSpPr>
          <p:spPr bwMode="auto">
            <a:xfrm>
              <a:off x="4419600" y="2971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42" name="Line 42"/>
            <p:cNvSpPr>
              <a:spLocks noChangeShapeType="1"/>
            </p:cNvSpPr>
            <p:nvPr/>
          </p:nvSpPr>
          <p:spPr bwMode="auto">
            <a:xfrm>
              <a:off x="3657600" y="2971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43" name="Line 43"/>
            <p:cNvSpPr>
              <a:spLocks noChangeShapeType="1"/>
            </p:cNvSpPr>
            <p:nvPr/>
          </p:nvSpPr>
          <p:spPr bwMode="auto">
            <a:xfrm>
              <a:off x="3962400" y="2971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44" name="Line 44"/>
            <p:cNvSpPr>
              <a:spLocks noChangeShapeType="1"/>
            </p:cNvSpPr>
            <p:nvPr/>
          </p:nvSpPr>
          <p:spPr bwMode="auto">
            <a:xfrm>
              <a:off x="4267200" y="2971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45" name="Line 45"/>
            <p:cNvSpPr>
              <a:spLocks noChangeShapeType="1"/>
            </p:cNvSpPr>
            <p:nvPr/>
          </p:nvSpPr>
          <p:spPr bwMode="auto">
            <a:xfrm>
              <a:off x="4572000" y="2971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46" name="Line 46"/>
            <p:cNvSpPr>
              <a:spLocks noChangeShapeType="1"/>
            </p:cNvSpPr>
            <p:nvPr/>
          </p:nvSpPr>
          <p:spPr bwMode="auto">
            <a:xfrm>
              <a:off x="3505200" y="3276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47" name="Line 47"/>
            <p:cNvSpPr>
              <a:spLocks noChangeShapeType="1"/>
            </p:cNvSpPr>
            <p:nvPr/>
          </p:nvSpPr>
          <p:spPr bwMode="auto">
            <a:xfrm>
              <a:off x="3505200" y="3886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48" name="Line 48"/>
            <p:cNvSpPr>
              <a:spLocks noChangeShapeType="1"/>
            </p:cNvSpPr>
            <p:nvPr/>
          </p:nvSpPr>
          <p:spPr bwMode="auto">
            <a:xfrm>
              <a:off x="3505200" y="3733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49" name="Line 49"/>
            <p:cNvSpPr>
              <a:spLocks noChangeShapeType="1"/>
            </p:cNvSpPr>
            <p:nvPr/>
          </p:nvSpPr>
          <p:spPr bwMode="auto">
            <a:xfrm>
              <a:off x="3505200" y="4038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50" name="Line 50"/>
            <p:cNvSpPr>
              <a:spLocks noChangeShapeType="1"/>
            </p:cNvSpPr>
            <p:nvPr/>
          </p:nvSpPr>
          <p:spPr bwMode="auto">
            <a:xfrm>
              <a:off x="3505200" y="3124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51" name="Line 51"/>
            <p:cNvSpPr>
              <a:spLocks noChangeShapeType="1"/>
            </p:cNvSpPr>
            <p:nvPr/>
          </p:nvSpPr>
          <p:spPr bwMode="auto">
            <a:xfrm>
              <a:off x="3505200" y="3429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52" name="Oval 52"/>
            <p:cNvSpPr>
              <a:spLocks noChangeArrowheads="1"/>
            </p:cNvSpPr>
            <p:nvPr/>
          </p:nvSpPr>
          <p:spPr bwMode="auto">
            <a:xfrm>
              <a:off x="3505200" y="2971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Rectangle 53"/>
            <p:cNvSpPr>
              <a:spLocks noChangeArrowheads="1"/>
            </p:cNvSpPr>
            <p:nvPr/>
          </p:nvSpPr>
          <p:spPr bwMode="auto">
            <a:xfrm>
              <a:off x="5486400" y="29718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4" name="Line 54"/>
            <p:cNvSpPr>
              <a:spLocks noChangeShapeType="1"/>
            </p:cNvSpPr>
            <p:nvPr/>
          </p:nvSpPr>
          <p:spPr bwMode="auto">
            <a:xfrm>
              <a:off x="5486400" y="3581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55" name="Line 55"/>
            <p:cNvSpPr>
              <a:spLocks noChangeShapeType="1"/>
            </p:cNvSpPr>
            <p:nvPr/>
          </p:nvSpPr>
          <p:spPr bwMode="auto">
            <a:xfrm>
              <a:off x="6096000" y="2971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56" name="Line 56"/>
            <p:cNvSpPr>
              <a:spLocks noChangeShapeType="1"/>
            </p:cNvSpPr>
            <p:nvPr/>
          </p:nvSpPr>
          <p:spPr bwMode="auto">
            <a:xfrm>
              <a:off x="5791200" y="2971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57" name="Line 57"/>
            <p:cNvSpPr>
              <a:spLocks noChangeShapeType="1"/>
            </p:cNvSpPr>
            <p:nvPr/>
          </p:nvSpPr>
          <p:spPr bwMode="auto">
            <a:xfrm>
              <a:off x="6400800" y="2971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58" name="Line 58"/>
            <p:cNvSpPr>
              <a:spLocks noChangeShapeType="1"/>
            </p:cNvSpPr>
            <p:nvPr/>
          </p:nvSpPr>
          <p:spPr bwMode="auto">
            <a:xfrm>
              <a:off x="5638800" y="2971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59" name="Line 59"/>
            <p:cNvSpPr>
              <a:spLocks noChangeShapeType="1"/>
            </p:cNvSpPr>
            <p:nvPr/>
          </p:nvSpPr>
          <p:spPr bwMode="auto">
            <a:xfrm>
              <a:off x="5943600" y="2971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60" name="Line 60"/>
            <p:cNvSpPr>
              <a:spLocks noChangeShapeType="1"/>
            </p:cNvSpPr>
            <p:nvPr/>
          </p:nvSpPr>
          <p:spPr bwMode="auto">
            <a:xfrm>
              <a:off x="6248400" y="2971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61" name="Line 61"/>
            <p:cNvSpPr>
              <a:spLocks noChangeShapeType="1"/>
            </p:cNvSpPr>
            <p:nvPr/>
          </p:nvSpPr>
          <p:spPr bwMode="auto">
            <a:xfrm>
              <a:off x="6553200" y="2971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62" name="Line 62"/>
            <p:cNvSpPr>
              <a:spLocks noChangeShapeType="1"/>
            </p:cNvSpPr>
            <p:nvPr/>
          </p:nvSpPr>
          <p:spPr bwMode="auto">
            <a:xfrm>
              <a:off x="5486400" y="3276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63" name="Line 63"/>
            <p:cNvSpPr>
              <a:spLocks noChangeShapeType="1"/>
            </p:cNvSpPr>
            <p:nvPr/>
          </p:nvSpPr>
          <p:spPr bwMode="auto">
            <a:xfrm>
              <a:off x="5486400" y="3886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64" name="Line 64"/>
            <p:cNvSpPr>
              <a:spLocks noChangeShapeType="1"/>
            </p:cNvSpPr>
            <p:nvPr/>
          </p:nvSpPr>
          <p:spPr bwMode="auto">
            <a:xfrm>
              <a:off x="5486400" y="3733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65" name="Line 65"/>
            <p:cNvSpPr>
              <a:spLocks noChangeShapeType="1"/>
            </p:cNvSpPr>
            <p:nvPr/>
          </p:nvSpPr>
          <p:spPr bwMode="auto">
            <a:xfrm>
              <a:off x="5486400" y="4038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66" name="Line 66"/>
            <p:cNvSpPr>
              <a:spLocks noChangeShapeType="1"/>
            </p:cNvSpPr>
            <p:nvPr/>
          </p:nvSpPr>
          <p:spPr bwMode="auto">
            <a:xfrm>
              <a:off x="5486400" y="3124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67" name="Line 67"/>
            <p:cNvSpPr>
              <a:spLocks noChangeShapeType="1"/>
            </p:cNvSpPr>
            <p:nvPr/>
          </p:nvSpPr>
          <p:spPr bwMode="auto">
            <a:xfrm>
              <a:off x="5486400" y="3429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68" name="Oval 68"/>
            <p:cNvSpPr>
              <a:spLocks noChangeArrowheads="1"/>
            </p:cNvSpPr>
            <p:nvPr/>
          </p:nvSpPr>
          <p:spPr bwMode="auto">
            <a:xfrm>
              <a:off x="5486400" y="2971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9" name="Oval 69"/>
            <p:cNvSpPr>
              <a:spLocks noChangeArrowheads="1"/>
            </p:cNvSpPr>
            <p:nvPr/>
          </p:nvSpPr>
          <p:spPr bwMode="auto">
            <a:xfrm>
              <a:off x="1752600" y="3124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0" name="Oval 70"/>
            <p:cNvSpPr>
              <a:spLocks noChangeArrowheads="1"/>
            </p:cNvSpPr>
            <p:nvPr/>
          </p:nvSpPr>
          <p:spPr bwMode="auto">
            <a:xfrm>
              <a:off x="3657600" y="3276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1" name="Oval 71"/>
            <p:cNvSpPr>
              <a:spLocks noChangeArrowheads="1"/>
            </p:cNvSpPr>
            <p:nvPr/>
          </p:nvSpPr>
          <p:spPr bwMode="auto">
            <a:xfrm>
              <a:off x="5638800" y="3429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2" name="Line 72"/>
            <p:cNvSpPr>
              <a:spLocks noChangeShapeType="1"/>
            </p:cNvSpPr>
            <p:nvPr/>
          </p:nvSpPr>
          <p:spPr bwMode="auto">
            <a:xfrm flipH="1">
              <a:off x="1981200" y="2438400"/>
              <a:ext cx="1524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73" name="Line 73"/>
            <p:cNvSpPr>
              <a:spLocks noChangeShapeType="1"/>
            </p:cNvSpPr>
            <p:nvPr/>
          </p:nvSpPr>
          <p:spPr bwMode="auto">
            <a:xfrm>
              <a:off x="4038600" y="2743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74" name="Rectangle 74"/>
            <p:cNvSpPr>
              <a:spLocks noChangeArrowheads="1"/>
            </p:cNvSpPr>
            <p:nvPr/>
          </p:nvSpPr>
          <p:spPr bwMode="auto">
            <a:xfrm>
              <a:off x="4724400" y="4724400"/>
              <a:ext cx="1219200" cy="121920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5" name="Line 75"/>
            <p:cNvSpPr>
              <a:spLocks noChangeShapeType="1"/>
            </p:cNvSpPr>
            <p:nvPr/>
          </p:nvSpPr>
          <p:spPr bwMode="auto">
            <a:xfrm>
              <a:off x="4724400" y="53340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76" name="Line 76"/>
            <p:cNvSpPr>
              <a:spLocks noChangeShapeType="1"/>
            </p:cNvSpPr>
            <p:nvPr/>
          </p:nvSpPr>
          <p:spPr bwMode="auto">
            <a:xfrm>
              <a:off x="5334000" y="4724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77" name="Line 77"/>
            <p:cNvSpPr>
              <a:spLocks noChangeShapeType="1"/>
            </p:cNvSpPr>
            <p:nvPr/>
          </p:nvSpPr>
          <p:spPr bwMode="auto">
            <a:xfrm>
              <a:off x="5029200" y="4724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78" name="Line 78"/>
            <p:cNvSpPr>
              <a:spLocks noChangeShapeType="1"/>
            </p:cNvSpPr>
            <p:nvPr/>
          </p:nvSpPr>
          <p:spPr bwMode="auto">
            <a:xfrm>
              <a:off x="5638800" y="4724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79" name="Line 79"/>
            <p:cNvSpPr>
              <a:spLocks noChangeShapeType="1"/>
            </p:cNvSpPr>
            <p:nvPr/>
          </p:nvSpPr>
          <p:spPr bwMode="auto">
            <a:xfrm>
              <a:off x="4876800" y="4724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80" name="Line 80"/>
            <p:cNvSpPr>
              <a:spLocks noChangeShapeType="1"/>
            </p:cNvSpPr>
            <p:nvPr/>
          </p:nvSpPr>
          <p:spPr bwMode="auto">
            <a:xfrm>
              <a:off x="5181600" y="4724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81" name="Line 81"/>
            <p:cNvSpPr>
              <a:spLocks noChangeShapeType="1"/>
            </p:cNvSpPr>
            <p:nvPr/>
          </p:nvSpPr>
          <p:spPr bwMode="auto">
            <a:xfrm>
              <a:off x="5486400" y="4724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82" name="Line 82"/>
            <p:cNvSpPr>
              <a:spLocks noChangeShapeType="1"/>
            </p:cNvSpPr>
            <p:nvPr/>
          </p:nvSpPr>
          <p:spPr bwMode="auto">
            <a:xfrm>
              <a:off x="5791200" y="4724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83" name="Line 83"/>
            <p:cNvSpPr>
              <a:spLocks noChangeShapeType="1"/>
            </p:cNvSpPr>
            <p:nvPr/>
          </p:nvSpPr>
          <p:spPr bwMode="auto">
            <a:xfrm>
              <a:off x="4724400" y="50292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84" name="Line 84"/>
            <p:cNvSpPr>
              <a:spLocks noChangeShapeType="1"/>
            </p:cNvSpPr>
            <p:nvPr/>
          </p:nvSpPr>
          <p:spPr bwMode="auto">
            <a:xfrm>
              <a:off x="4724400" y="56388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85" name="Line 85"/>
            <p:cNvSpPr>
              <a:spLocks noChangeShapeType="1"/>
            </p:cNvSpPr>
            <p:nvPr/>
          </p:nvSpPr>
          <p:spPr bwMode="auto">
            <a:xfrm>
              <a:off x="4724400" y="54864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86" name="Line 86"/>
            <p:cNvSpPr>
              <a:spLocks noChangeShapeType="1"/>
            </p:cNvSpPr>
            <p:nvPr/>
          </p:nvSpPr>
          <p:spPr bwMode="auto">
            <a:xfrm>
              <a:off x="4724400" y="57912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87" name="Line 87"/>
            <p:cNvSpPr>
              <a:spLocks noChangeShapeType="1"/>
            </p:cNvSpPr>
            <p:nvPr/>
          </p:nvSpPr>
          <p:spPr bwMode="auto">
            <a:xfrm>
              <a:off x="4724400" y="48768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88" name="Line 88"/>
            <p:cNvSpPr>
              <a:spLocks noChangeShapeType="1"/>
            </p:cNvSpPr>
            <p:nvPr/>
          </p:nvSpPr>
          <p:spPr bwMode="auto">
            <a:xfrm>
              <a:off x="4724400" y="51816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89" name="Oval 89"/>
            <p:cNvSpPr>
              <a:spLocks noChangeArrowheads="1"/>
            </p:cNvSpPr>
            <p:nvPr/>
          </p:nvSpPr>
          <p:spPr bwMode="auto">
            <a:xfrm>
              <a:off x="47244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0" name="Oval 90"/>
            <p:cNvSpPr>
              <a:spLocks noChangeArrowheads="1"/>
            </p:cNvSpPr>
            <p:nvPr/>
          </p:nvSpPr>
          <p:spPr bwMode="auto">
            <a:xfrm>
              <a:off x="4876800" y="5029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1" name="Rectangle 91"/>
            <p:cNvSpPr>
              <a:spLocks noChangeArrowheads="1"/>
            </p:cNvSpPr>
            <p:nvPr/>
          </p:nvSpPr>
          <p:spPr bwMode="auto">
            <a:xfrm>
              <a:off x="6477000" y="47244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2" name="Line 92"/>
            <p:cNvSpPr>
              <a:spLocks noChangeShapeType="1"/>
            </p:cNvSpPr>
            <p:nvPr/>
          </p:nvSpPr>
          <p:spPr bwMode="auto">
            <a:xfrm>
              <a:off x="6477000" y="5334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93" name="Line 93"/>
            <p:cNvSpPr>
              <a:spLocks noChangeShapeType="1"/>
            </p:cNvSpPr>
            <p:nvPr/>
          </p:nvSpPr>
          <p:spPr bwMode="auto">
            <a:xfrm>
              <a:off x="7086600" y="4724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94" name="Line 94"/>
            <p:cNvSpPr>
              <a:spLocks noChangeShapeType="1"/>
            </p:cNvSpPr>
            <p:nvPr/>
          </p:nvSpPr>
          <p:spPr bwMode="auto">
            <a:xfrm>
              <a:off x="6781800" y="4724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95" name="Line 95"/>
            <p:cNvSpPr>
              <a:spLocks noChangeShapeType="1"/>
            </p:cNvSpPr>
            <p:nvPr/>
          </p:nvSpPr>
          <p:spPr bwMode="auto">
            <a:xfrm>
              <a:off x="7391400" y="4724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96" name="Line 96"/>
            <p:cNvSpPr>
              <a:spLocks noChangeShapeType="1"/>
            </p:cNvSpPr>
            <p:nvPr/>
          </p:nvSpPr>
          <p:spPr bwMode="auto">
            <a:xfrm>
              <a:off x="6629400" y="4724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97" name="Line 97"/>
            <p:cNvSpPr>
              <a:spLocks noChangeShapeType="1"/>
            </p:cNvSpPr>
            <p:nvPr/>
          </p:nvSpPr>
          <p:spPr bwMode="auto">
            <a:xfrm>
              <a:off x="6934200" y="4724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98" name="Line 98"/>
            <p:cNvSpPr>
              <a:spLocks noChangeShapeType="1"/>
            </p:cNvSpPr>
            <p:nvPr/>
          </p:nvSpPr>
          <p:spPr bwMode="auto">
            <a:xfrm>
              <a:off x="7239000" y="4724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99" name="Line 99"/>
            <p:cNvSpPr>
              <a:spLocks noChangeShapeType="1"/>
            </p:cNvSpPr>
            <p:nvPr/>
          </p:nvSpPr>
          <p:spPr bwMode="auto">
            <a:xfrm>
              <a:off x="7543800" y="4724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00" name="Line 100"/>
            <p:cNvSpPr>
              <a:spLocks noChangeShapeType="1"/>
            </p:cNvSpPr>
            <p:nvPr/>
          </p:nvSpPr>
          <p:spPr bwMode="auto">
            <a:xfrm>
              <a:off x="6477000" y="5029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01" name="Line 101"/>
            <p:cNvSpPr>
              <a:spLocks noChangeShapeType="1"/>
            </p:cNvSpPr>
            <p:nvPr/>
          </p:nvSpPr>
          <p:spPr bwMode="auto">
            <a:xfrm>
              <a:off x="6477000" y="5638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02" name="Line 102"/>
            <p:cNvSpPr>
              <a:spLocks noChangeShapeType="1"/>
            </p:cNvSpPr>
            <p:nvPr/>
          </p:nvSpPr>
          <p:spPr bwMode="auto">
            <a:xfrm>
              <a:off x="6477000" y="5486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03" name="Line 103"/>
            <p:cNvSpPr>
              <a:spLocks noChangeShapeType="1"/>
            </p:cNvSpPr>
            <p:nvPr/>
          </p:nvSpPr>
          <p:spPr bwMode="auto">
            <a:xfrm>
              <a:off x="6477000" y="5791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04" name="Line 104"/>
            <p:cNvSpPr>
              <a:spLocks noChangeShapeType="1"/>
            </p:cNvSpPr>
            <p:nvPr/>
          </p:nvSpPr>
          <p:spPr bwMode="auto">
            <a:xfrm>
              <a:off x="6477000" y="4876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05" name="Line 105"/>
            <p:cNvSpPr>
              <a:spLocks noChangeShapeType="1"/>
            </p:cNvSpPr>
            <p:nvPr/>
          </p:nvSpPr>
          <p:spPr bwMode="auto">
            <a:xfrm>
              <a:off x="6477000" y="5181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06" name="Oval 106"/>
            <p:cNvSpPr>
              <a:spLocks noChangeArrowheads="1"/>
            </p:cNvSpPr>
            <p:nvPr/>
          </p:nvSpPr>
          <p:spPr bwMode="auto">
            <a:xfrm>
              <a:off x="64770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7" name="Oval 107"/>
            <p:cNvSpPr>
              <a:spLocks noChangeArrowheads="1"/>
            </p:cNvSpPr>
            <p:nvPr/>
          </p:nvSpPr>
          <p:spPr bwMode="auto">
            <a:xfrm>
              <a:off x="6629400" y="5029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8" name="Oval 108"/>
            <p:cNvSpPr>
              <a:spLocks noChangeArrowheads="1"/>
            </p:cNvSpPr>
            <p:nvPr/>
          </p:nvSpPr>
          <p:spPr bwMode="auto">
            <a:xfrm>
              <a:off x="5029200" y="5181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9" name="Oval 109"/>
            <p:cNvSpPr>
              <a:spLocks noChangeArrowheads="1"/>
            </p:cNvSpPr>
            <p:nvPr/>
          </p:nvSpPr>
          <p:spPr bwMode="auto">
            <a:xfrm>
              <a:off x="6781800" y="5334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0" name="Text Box 110"/>
            <p:cNvSpPr txBox="1">
              <a:spLocks noChangeArrowheads="1"/>
            </p:cNvSpPr>
            <p:nvPr/>
          </p:nvSpPr>
          <p:spPr bwMode="auto">
            <a:xfrm>
              <a:off x="228600" y="1828800"/>
              <a:ext cx="2190750" cy="466725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40404"/>
                  </a:solidFill>
                  <a:latin typeface="Times New Roman" pitchFamily="18" charset="0"/>
                </a:rPr>
                <a:t>Blue = Conflict!</a:t>
              </a:r>
            </a:p>
          </p:txBody>
        </p:sp>
        <p:sp>
          <p:nvSpPr>
            <p:cNvPr id="25711" name="Line 111"/>
            <p:cNvSpPr>
              <a:spLocks noChangeShapeType="1"/>
            </p:cNvSpPr>
            <p:nvPr/>
          </p:nvSpPr>
          <p:spPr bwMode="auto">
            <a:xfrm flipH="1">
              <a:off x="3505200" y="4267200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12" name="Line 112"/>
            <p:cNvSpPr>
              <a:spLocks noChangeShapeType="1"/>
            </p:cNvSpPr>
            <p:nvPr/>
          </p:nvSpPr>
          <p:spPr bwMode="auto">
            <a:xfrm>
              <a:off x="4495800" y="4267200"/>
              <a:ext cx="609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13" name="Rectangle 113"/>
            <p:cNvSpPr>
              <a:spLocks noChangeArrowheads="1"/>
            </p:cNvSpPr>
            <p:nvPr/>
          </p:nvSpPr>
          <p:spPr bwMode="auto">
            <a:xfrm>
              <a:off x="5791200" y="3810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4" name="Line 114"/>
            <p:cNvSpPr>
              <a:spLocks noChangeShapeType="1"/>
            </p:cNvSpPr>
            <p:nvPr/>
          </p:nvSpPr>
          <p:spPr bwMode="auto">
            <a:xfrm>
              <a:off x="5791200" y="990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15" name="Line 115"/>
            <p:cNvSpPr>
              <a:spLocks noChangeShapeType="1"/>
            </p:cNvSpPr>
            <p:nvPr/>
          </p:nvSpPr>
          <p:spPr bwMode="auto">
            <a:xfrm>
              <a:off x="6400800" y="381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16" name="Line 116"/>
            <p:cNvSpPr>
              <a:spLocks noChangeShapeType="1"/>
            </p:cNvSpPr>
            <p:nvPr/>
          </p:nvSpPr>
          <p:spPr bwMode="auto">
            <a:xfrm>
              <a:off x="6096000" y="381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17" name="Line 117"/>
            <p:cNvSpPr>
              <a:spLocks noChangeShapeType="1"/>
            </p:cNvSpPr>
            <p:nvPr/>
          </p:nvSpPr>
          <p:spPr bwMode="auto">
            <a:xfrm>
              <a:off x="6705600" y="381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18" name="Line 118"/>
            <p:cNvSpPr>
              <a:spLocks noChangeShapeType="1"/>
            </p:cNvSpPr>
            <p:nvPr/>
          </p:nvSpPr>
          <p:spPr bwMode="auto">
            <a:xfrm>
              <a:off x="5943600" y="381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19" name="Line 119"/>
            <p:cNvSpPr>
              <a:spLocks noChangeShapeType="1"/>
            </p:cNvSpPr>
            <p:nvPr/>
          </p:nvSpPr>
          <p:spPr bwMode="auto">
            <a:xfrm>
              <a:off x="6248400" y="381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20" name="Line 120"/>
            <p:cNvSpPr>
              <a:spLocks noChangeShapeType="1"/>
            </p:cNvSpPr>
            <p:nvPr/>
          </p:nvSpPr>
          <p:spPr bwMode="auto">
            <a:xfrm>
              <a:off x="6553200" y="381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21" name="Line 121"/>
            <p:cNvSpPr>
              <a:spLocks noChangeShapeType="1"/>
            </p:cNvSpPr>
            <p:nvPr/>
          </p:nvSpPr>
          <p:spPr bwMode="auto">
            <a:xfrm>
              <a:off x="6858000" y="381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22" name="Line 122"/>
            <p:cNvSpPr>
              <a:spLocks noChangeShapeType="1"/>
            </p:cNvSpPr>
            <p:nvPr/>
          </p:nvSpPr>
          <p:spPr bwMode="auto">
            <a:xfrm>
              <a:off x="5791200" y="685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23" name="Line 123"/>
            <p:cNvSpPr>
              <a:spLocks noChangeShapeType="1"/>
            </p:cNvSpPr>
            <p:nvPr/>
          </p:nvSpPr>
          <p:spPr bwMode="auto">
            <a:xfrm>
              <a:off x="5791200" y="1295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24" name="Line 124"/>
            <p:cNvSpPr>
              <a:spLocks noChangeShapeType="1"/>
            </p:cNvSpPr>
            <p:nvPr/>
          </p:nvSpPr>
          <p:spPr bwMode="auto">
            <a:xfrm>
              <a:off x="5791200" y="1143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25" name="Line 125"/>
            <p:cNvSpPr>
              <a:spLocks noChangeShapeType="1"/>
            </p:cNvSpPr>
            <p:nvPr/>
          </p:nvSpPr>
          <p:spPr bwMode="auto">
            <a:xfrm>
              <a:off x="5791200" y="1447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26" name="Line 126"/>
            <p:cNvSpPr>
              <a:spLocks noChangeShapeType="1"/>
            </p:cNvSpPr>
            <p:nvPr/>
          </p:nvSpPr>
          <p:spPr bwMode="auto">
            <a:xfrm>
              <a:off x="5791200" y="533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27" name="Line 127"/>
            <p:cNvSpPr>
              <a:spLocks noChangeShapeType="1"/>
            </p:cNvSpPr>
            <p:nvPr/>
          </p:nvSpPr>
          <p:spPr bwMode="auto">
            <a:xfrm>
              <a:off x="5791200" y="838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28" name="Line 128"/>
            <p:cNvSpPr>
              <a:spLocks noChangeShapeType="1"/>
            </p:cNvSpPr>
            <p:nvPr/>
          </p:nvSpPr>
          <p:spPr bwMode="auto">
            <a:xfrm flipH="1">
              <a:off x="4572000" y="914400"/>
              <a:ext cx="1143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29" name="Rectangle 129"/>
            <p:cNvSpPr>
              <a:spLocks noChangeArrowheads="1"/>
            </p:cNvSpPr>
            <p:nvPr/>
          </p:nvSpPr>
          <p:spPr bwMode="auto">
            <a:xfrm>
              <a:off x="7467600" y="15240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0" name="Line 130"/>
            <p:cNvSpPr>
              <a:spLocks noChangeShapeType="1"/>
            </p:cNvSpPr>
            <p:nvPr/>
          </p:nvSpPr>
          <p:spPr bwMode="auto">
            <a:xfrm>
              <a:off x="7467600" y="2133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31" name="Line 131"/>
            <p:cNvSpPr>
              <a:spLocks noChangeShapeType="1"/>
            </p:cNvSpPr>
            <p:nvPr/>
          </p:nvSpPr>
          <p:spPr bwMode="auto">
            <a:xfrm>
              <a:off x="8077200" y="1524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32" name="Line 132"/>
            <p:cNvSpPr>
              <a:spLocks noChangeShapeType="1"/>
            </p:cNvSpPr>
            <p:nvPr/>
          </p:nvSpPr>
          <p:spPr bwMode="auto">
            <a:xfrm>
              <a:off x="7772400" y="1524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33" name="Line 133"/>
            <p:cNvSpPr>
              <a:spLocks noChangeShapeType="1"/>
            </p:cNvSpPr>
            <p:nvPr/>
          </p:nvSpPr>
          <p:spPr bwMode="auto">
            <a:xfrm>
              <a:off x="8382000" y="1524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34" name="Line 134"/>
            <p:cNvSpPr>
              <a:spLocks noChangeShapeType="1"/>
            </p:cNvSpPr>
            <p:nvPr/>
          </p:nvSpPr>
          <p:spPr bwMode="auto">
            <a:xfrm>
              <a:off x="7620000" y="1524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35" name="Line 135"/>
            <p:cNvSpPr>
              <a:spLocks noChangeShapeType="1"/>
            </p:cNvSpPr>
            <p:nvPr/>
          </p:nvSpPr>
          <p:spPr bwMode="auto">
            <a:xfrm>
              <a:off x="7924800" y="1524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36" name="Line 136"/>
            <p:cNvSpPr>
              <a:spLocks noChangeShapeType="1"/>
            </p:cNvSpPr>
            <p:nvPr/>
          </p:nvSpPr>
          <p:spPr bwMode="auto">
            <a:xfrm>
              <a:off x="8229600" y="1524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37" name="Line 137"/>
            <p:cNvSpPr>
              <a:spLocks noChangeShapeType="1"/>
            </p:cNvSpPr>
            <p:nvPr/>
          </p:nvSpPr>
          <p:spPr bwMode="auto">
            <a:xfrm>
              <a:off x="8534400" y="1524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38" name="Line 138"/>
            <p:cNvSpPr>
              <a:spLocks noChangeShapeType="1"/>
            </p:cNvSpPr>
            <p:nvPr/>
          </p:nvSpPr>
          <p:spPr bwMode="auto">
            <a:xfrm>
              <a:off x="7467600" y="1828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39" name="Line 139"/>
            <p:cNvSpPr>
              <a:spLocks noChangeShapeType="1"/>
            </p:cNvSpPr>
            <p:nvPr/>
          </p:nvSpPr>
          <p:spPr bwMode="auto">
            <a:xfrm>
              <a:off x="7467600" y="2438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40" name="Line 140"/>
            <p:cNvSpPr>
              <a:spLocks noChangeShapeType="1"/>
            </p:cNvSpPr>
            <p:nvPr/>
          </p:nvSpPr>
          <p:spPr bwMode="auto">
            <a:xfrm>
              <a:off x="7467600" y="2286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41" name="Line 141"/>
            <p:cNvSpPr>
              <a:spLocks noChangeShapeType="1"/>
            </p:cNvSpPr>
            <p:nvPr/>
          </p:nvSpPr>
          <p:spPr bwMode="auto">
            <a:xfrm>
              <a:off x="7467600" y="2590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42" name="Line 142"/>
            <p:cNvSpPr>
              <a:spLocks noChangeShapeType="1"/>
            </p:cNvSpPr>
            <p:nvPr/>
          </p:nvSpPr>
          <p:spPr bwMode="auto">
            <a:xfrm>
              <a:off x="7467600" y="1676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43" name="Line 143"/>
            <p:cNvSpPr>
              <a:spLocks noChangeShapeType="1"/>
            </p:cNvSpPr>
            <p:nvPr/>
          </p:nvSpPr>
          <p:spPr bwMode="auto">
            <a:xfrm>
              <a:off x="7467600" y="1981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44" name="Oval 144"/>
            <p:cNvSpPr>
              <a:spLocks noChangeArrowheads="1"/>
            </p:cNvSpPr>
            <p:nvPr/>
          </p:nvSpPr>
          <p:spPr bwMode="auto">
            <a:xfrm>
              <a:off x="7467600" y="1676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5" name="Line 145"/>
            <p:cNvSpPr>
              <a:spLocks noChangeShapeType="1"/>
            </p:cNvSpPr>
            <p:nvPr/>
          </p:nvSpPr>
          <p:spPr bwMode="auto">
            <a:xfrm>
              <a:off x="7086600" y="990600"/>
              <a:ext cx="762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46" name="Line 146"/>
            <p:cNvSpPr>
              <a:spLocks noChangeShapeType="1"/>
            </p:cNvSpPr>
            <p:nvPr/>
          </p:nvSpPr>
          <p:spPr bwMode="auto">
            <a:xfrm>
              <a:off x="7086600" y="838200"/>
              <a:ext cx="1828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47" name="Rectangle 147"/>
            <p:cNvSpPr>
              <a:spLocks noChangeArrowheads="1"/>
            </p:cNvSpPr>
            <p:nvPr/>
          </p:nvSpPr>
          <p:spPr bwMode="auto">
            <a:xfrm>
              <a:off x="228600" y="2971800"/>
              <a:ext cx="1219200" cy="121920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8" name="Line 148"/>
            <p:cNvSpPr>
              <a:spLocks noChangeShapeType="1"/>
            </p:cNvSpPr>
            <p:nvPr/>
          </p:nvSpPr>
          <p:spPr bwMode="auto">
            <a:xfrm>
              <a:off x="228600" y="35814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49" name="Line 149"/>
            <p:cNvSpPr>
              <a:spLocks noChangeShapeType="1"/>
            </p:cNvSpPr>
            <p:nvPr/>
          </p:nvSpPr>
          <p:spPr bwMode="auto">
            <a:xfrm>
              <a:off x="838200" y="29718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50" name="Line 150"/>
            <p:cNvSpPr>
              <a:spLocks noChangeShapeType="1"/>
            </p:cNvSpPr>
            <p:nvPr/>
          </p:nvSpPr>
          <p:spPr bwMode="auto">
            <a:xfrm>
              <a:off x="533400" y="29718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51" name="Line 151"/>
            <p:cNvSpPr>
              <a:spLocks noChangeShapeType="1"/>
            </p:cNvSpPr>
            <p:nvPr/>
          </p:nvSpPr>
          <p:spPr bwMode="auto">
            <a:xfrm>
              <a:off x="1143000" y="29718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52" name="Line 152"/>
            <p:cNvSpPr>
              <a:spLocks noChangeShapeType="1"/>
            </p:cNvSpPr>
            <p:nvPr/>
          </p:nvSpPr>
          <p:spPr bwMode="auto">
            <a:xfrm>
              <a:off x="381000" y="29718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53" name="Line 153"/>
            <p:cNvSpPr>
              <a:spLocks noChangeShapeType="1"/>
            </p:cNvSpPr>
            <p:nvPr/>
          </p:nvSpPr>
          <p:spPr bwMode="auto">
            <a:xfrm>
              <a:off x="685800" y="29718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54" name="Line 154"/>
            <p:cNvSpPr>
              <a:spLocks noChangeShapeType="1"/>
            </p:cNvSpPr>
            <p:nvPr/>
          </p:nvSpPr>
          <p:spPr bwMode="auto">
            <a:xfrm>
              <a:off x="990600" y="29718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55" name="Line 155"/>
            <p:cNvSpPr>
              <a:spLocks noChangeShapeType="1"/>
            </p:cNvSpPr>
            <p:nvPr/>
          </p:nvSpPr>
          <p:spPr bwMode="auto">
            <a:xfrm>
              <a:off x="1295400" y="29718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56" name="Line 156"/>
            <p:cNvSpPr>
              <a:spLocks noChangeShapeType="1"/>
            </p:cNvSpPr>
            <p:nvPr/>
          </p:nvSpPr>
          <p:spPr bwMode="auto">
            <a:xfrm>
              <a:off x="228600" y="32766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57" name="Line 157"/>
            <p:cNvSpPr>
              <a:spLocks noChangeShapeType="1"/>
            </p:cNvSpPr>
            <p:nvPr/>
          </p:nvSpPr>
          <p:spPr bwMode="auto">
            <a:xfrm>
              <a:off x="228600" y="38862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58" name="Line 158"/>
            <p:cNvSpPr>
              <a:spLocks noChangeShapeType="1"/>
            </p:cNvSpPr>
            <p:nvPr/>
          </p:nvSpPr>
          <p:spPr bwMode="auto">
            <a:xfrm>
              <a:off x="228600" y="37338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59" name="Line 159"/>
            <p:cNvSpPr>
              <a:spLocks noChangeShapeType="1"/>
            </p:cNvSpPr>
            <p:nvPr/>
          </p:nvSpPr>
          <p:spPr bwMode="auto">
            <a:xfrm>
              <a:off x="228600" y="40386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60" name="Line 160"/>
            <p:cNvSpPr>
              <a:spLocks noChangeShapeType="1"/>
            </p:cNvSpPr>
            <p:nvPr/>
          </p:nvSpPr>
          <p:spPr bwMode="auto">
            <a:xfrm>
              <a:off x="228600" y="31242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61" name="Line 161"/>
            <p:cNvSpPr>
              <a:spLocks noChangeShapeType="1"/>
            </p:cNvSpPr>
            <p:nvPr/>
          </p:nvSpPr>
          <p:spPr bwMode="auto">
            <a:xfrm>
              <a:off x="228600" y="34290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62" name="Oval 162"/>
            <p:cNvSpPr>
              <a:spLocks noChangeArrowheads="1"/>
            </p:cNvSpPr>
            <p:nvPr/>
          </p:nvSpPr>
          <p:spPr bwMode="auto">
            <a:xfrm>
              <a:off x="228600" y="2971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3" name="Oval 163"/>
            <p:cNvSpPr>
              <a:spLocks noChangeArrowheads="1"/>
            </p:cNvSpPr>
            <p:nvPr/>
          </p:nvSpPr>
          <p:spPr bwMode="auto">
            <a:xfrm>
              <a:off x="381000" y="2971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4" name="Line 164"/>
            <p:cNvSpPr>
              <a:spLocks noChangeShapeType="1"/>
            </p:cNvSpPr>
            <p:nvPr/>
          </p:nvSpPr>
          <p:spPr bwMode="auto">
            <a:xfrm flipH="1">
              <a:off x="838200" y="2286000"/>
              <a:ext cx="27432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65" name="Line 165"/>
            <p:cNvSpPr>
              <a:spLocks noChangeShapeType="1"/>
            </p:cNvSpPr>
            <p:nvPr/>
          </p:nvSpPr>
          <p:spPr bwMode="auto">
            <a:xfrm>
              <a:off x="4953000" y="2362200"/>
              <a:ext cx="685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66" name="Rectangle 166"/>
            <p:cNvSpPr>
              <a:spLocks noChangeArrowheads="1"/>
            </p:cNvSpPr>
            <p:nvPr/>
          </p:nvSpPr>
          <p:spPr bwMode="auto">
            <a:xfrm>
              <a:off x="7239000" y="29718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7" name="Line 167"/>
            <p:cNvSpPr>
              <a:spLocks noChangeShapeType="1"/>
            </p:cNvSpPr>
            <p:nvPr/>
          </p:nvSpPr>
          <p:spPr bwMode="auto">
            <a:xfrm>
              <a:off x="7239000" y="3581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68" name="Line 168"/>
            <p:cNvSpPr>
              <a:spLocks noChangeShapeType="1"/>
            </p:cNvSpPr>
            <p:nvPr/>
          </p:nvSpPr>
          <p:spPr bwMode="auto">
            <a:xfrm>
              <a:off x="7848600" y="2971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69" name="Line 169"/>
            <p:cNvSpPr>
              <a:spLocks noChangeShapeType="1"/>
            </p:cNvSpPr>
            <p:nvPr/>
          </p:nvSpPr>
          <p:spPr bwMode="auto">
            <a:xfrm>
              <a:off x="7543800" y="2971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70" name="Line 170"/>
            <p:cNvSpPr>
              <a:spLocks noChangeShapeType="1"/>
            </p:cNvSpPr>
            <p:nvPr/>
          </p:nvSpPr>
          <p:spPr bwMode="auto">
            <a:xfrm>
              <a:off x="8153400" y="2971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71" name="Line 171"/>
            <p:cNvSpPr>
              <a:spLocks noChangeShapeType="1"/>
            </p:cNvSpPr>
            <p:nvPr/>
          </p:nvSpPr>
          <p:spPr bwMode="auto">
            <a:xfrm>
              <a:off x="7391400" y="2971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72" name="Line 172"/>
            <p:cNvSpPr>
              <a:spLocks noChangeShapeType="1"/>
            </p:cNvSpPr>
            <p:nvPr/>
          </p:nvSpPr>
          <p:spPr bwMode="auto">
            <a:xfrm>
              <a:off x="7696200" y="2971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73" name="Line 173"/>
            <p:cNvSpPr>
              <a:spLocks noChangeShapeType="1"/>
            </p:cNvSpPr>
            <p:nvPr/>
          </p:nvSpPr>
          <p:spPr bwMode="auto">
            <a:xfrm>
              <a:off x="8001000" y="2971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74" name="Line 174"/>
            <p:cNvSpPr>
              <a:spLocks noChangeShapeType="1"/>
            </p:cNvSpPr>
            <p:nvPr/>
          </p:nvSpPr>
          <p:spPr bwMode="auto">
            <a:xfrm>
              <a:off x="8305800" y="2971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75" name="Line 175"/>
            <p:cNvSpPr>
              <a:spLocks noChangeShapeType="1"/>
            </p:cNvSpPr>
            <p:nvPr/>
          </p:nvSpPr>
          <p:spPr bwMode="auto">
            <a:xfrm>
              <a:off x="7239000" y="3276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76" name="Line 176"/>
            <p:cNvSpPr>
              <a:spLocks noChangeShapeType="1"/>
            </p:cNvSpPr>
            <p:nvPr/>
          </p:nvSpPr>
          <p:spPr bwMode="auto">
            <a:xfrm>
              <a:off x="7239000" y="3886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77" name="Line 177"/>
            <p:cNvSpPr>
              <a:spLocks noChangeShapeType="1"/>
            </p:cNvSpPr>
            <p:nvPr/>
          </p:nvSpPr>
          <p:spPr bwMode="auto">
            <a:xfrm>
              <a:off x="7239000" y="3733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78" name="Line 178"/>
            <p:cNvSpPr>
              <a:spLocks noChangeShapeType="1"/>
            </p:cNvSpPr>
            <p:nvPr/>
          </p:nvSpPr>
          <p:spPr bwMode="auto">
            <a:xfrm>
              <a:off x="7239000" y="4038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79" name="Line 179"/>
            <p:cNvSpPr>
              <a:spLocks noChangeShapeType="1"/>
            </p:cNvSpPr>
            <p:nvPr/>
          </p:nvSpPr>
          <p:spPr bwMode="auto">
            <a:xfrm>
              <a:off x="7239000" y="3124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80" name="Line 180"/>
            <p:cNvSpPr>
              <a:spLocks noChangeShapeType="1"/>
            </p:cNvSpPr>
            <p:nvPr/>
          </p:nvSpPr>
          <p:spPr bwMode="auto">
            <a:xfrm>
              <a:off x="7239000" y="3429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81" name="Oval 181"/>
            <p:cNvSpPr>
              <a:spLocks noChangeArrowheads="1"/>
            </p:cNvSpPr>
            <p:nvPr/>
          </p:nvSpPr>
          <p:spPr bwMode="auto">
            <a:xfrm>
              <a:off x="7239000" y="2971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82" name="Oval 182"/>
            <p:cNvSpPr>
              <a:spLocks noChangeArrowheads="1"/>
            </p:cNvSpPr>
            <p:nvPr/>
          </p:nvSpPr>
          <p:spPr bwMode="auto">
            <a:xfrm>
              <a:off x="7391400" y="3581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83" name="Line 183"/>
            <p:cNvSpPr>
              <a:spLocks noChangeShapeType="1"/>
            </p:cNvSpPr>
            <p:nvPr/>
          </p:nvSpPr>
          <p:spPr bwMode="auto">
            <a:xfrm>
              <a:off x="4953000" y="2286000"/>
              <a:ext cx="2438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84" name="Rectangle 184"/>
            <p:cNvSpPr>
              <a:spLocks noChangeArrowheads="1"/>
            </p:cNvSpPr>
            <p:nvPr/>
          </p:nvSpPr>
          <p:spPr bwMode="auto">
            <a:xfrm>
              <a:off x="228600" y="4800600"/>
              <a:ext cx="1219200" cy="121920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85" name="Line 185"/>
            <p:cNvSpPr>
              <a:spLocks noChangeShapeType="1"/>
            </p:cNvSpPr>
            <p:nvPr/>
          </p:nvSpPr>
          <p:spPr bwMode="auto">
            <a:xfrm>
              <a:off x="228600" y="54102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86" name="Line 186"/>
            <p:cNvSpPr>
              <a:spLocks noChangeShapeType="1"/>
            </p:cNvSpPr>
            <p:nvPr/>
          </p:nvSpPr>
          <p:spPr bwMode="auto">
            <a:xfrm>
              <a:off x="838200" y="48006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87" name="Line 187"/>
            <p:cNvSpPr>
              <a:spLocks noChangeShapeType="1"/>
            </p:cNvSpPr>
            <p:nvPr/>
          </p:nvSpPr>
          <p:spPr bwMode="auto">
            <a:xfrm>
              <a:off x="533400" y="48006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88" name="Line 188"/>
            <p:cNvSpPr>
              <a:spLocks noChangeShapeType="1"/>
            </p:cNvSpPr>
            <p:nvPr/>
          </p:nvSpPr>
          <p:spPr bwMode="auto">
            <a:xfrm>
              <a:off x="1143000" y="48006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89" name="Line 189"/>
            <p:cNvSpPr>
              <a:spLocks noChangeShapeType="1"/>
            </p:cNvSpPr>
            <p:nvPr/>
          </p:nvSpPr>
          <p:spPr bwMode="auto">
            <a:xfrm>
              <a:off x="381000" y="48006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90" name="Line 190"/>
            <p:cNvSpPr>
              <a:spLocks noChangeShapeType="1"/>
            </p:cNvSpPr>
            <p:nvPr/>
          </p:nvSpPr>
          <p:spPr bwMode="auto">
            <a:xfrm>
              <a:off x="685800" y="48006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91" name="Line 191"/>
            <p:cNvSpPr>
              <a:spLocks noChangeShapeType="1"/>
            </p:cNvSpPr>
            <p:nvPr/>
          </p:nvSpPr>
          <p:spPr bwMode="auto">
            <a:xfrm>
              <a:off x="990600" y="48006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92" name="Line 192"/>
            <p:cNvSpPr>
              <a:spLocks noChangeShapeType="1"/>
            </p:cNvSpPr>
            <p:nvPr/>
          </p:nvSpPr>
          <p:spPr bwMode="auto">
            <a:xfrm>
              <a:off x="1295400" y="48006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93" name="Line 193"/>
            <p:cNvSpPr>
              <a:spLocks noChangeShapeType="1"/>
            </p:cNvSpPr>
            <p:nvPr/>
          </p:nvSpPr>
          <p:spPr bwMode="auto">
            <a:xfrm>
              <a:off x="228600" y="51054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94" name="Line 194"/>
            <p:cNvSpPr>
              <a:spLocks noChangeShapeType="1"/>
            </p:cNvSpPr>
            <p:nvPr/>
          </p:nvSpPr>
          <p:spPr bwMode="auto">
            <a:xfrm>
              <a:off x="228600" y="57150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95" name="Line 195"/>
            <p:cNvSpPr>
              <a:spLocks noChangeShapeType="1"/>
            </p:cNvSpPr>
            <p:nvPr/>
          </p:nvSpPr>
          <p:spPr bwMode="auto">
            <a:xfrm>
              <a:off x="228600" y="55626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96" name="Line 196"/>
            <p:cNvSpPr>
              <a:spLocks noChangeShapeType="1"/>
            </p:cNvSpPr>
            <p:nvPr/>
          </p:nvSpPr>
          <p:spPr bwMode="auto">
            <a:xfrm>
              <a:off x="228600" y="58674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97" name="Line 197"/>
            <p:cNvSpPr>
              <a:spLocks noChangeShapeType="1"/>
            </p:cNvSpPr>
            <p:nvPr/>
          </p:nvSpPr>
          <p:spPr bwMode="auto">
            <a:xfrm>
              <a:off x="228600" y="49530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98" name="Line 198"/>
            <p:cNvSpPr>
              <a:spLocks noChangeShapeType="1"/>
            </p:cNvSpPr>
            <p:nvPr/>
          </p:nvSpPr>
          <p:spPr bwMode="auto">
            <a:xfrm>
              <a:off x="228600" y="52578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99" name="Oval 199"/>
            <p:cNvSpPr>
              <a:spLocks noChangeArrowheads="1"/>
            </p:cNvSpPr>
            <p:nvPr/>
          </p:nvSpPr>
          <p:spPr bwMode="auto">
            <a:xfrm>
              <a:off x="228600" y="4800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0" name="Oval 200"/>
            <p:cNvSpPr>
              <a:spLocks noChangeArrowheads="1"/>
            </p:cNvSpPr>
            <p:nvPr/>
          </p:nvSpPr>
          <p:spPr bwMode="auto">
            <a:xfrm>
              <a:off x="381000" y="510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1" name="Oval 201"/>
            <p:cNvSpPr>
              <a:spLocks noChangeArrowheads="1"/>
            </p:cNvSpPr>
            <p:nvPr/>
          </p:nvSpPr>
          <p:spPr bwMode="auto">
            <a:xfrm>
              <a:off x="533400" y="4800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2" name="Rectangle 202"/>
            <p:cNvSpPr>
              <a:spLocks noChangeArrowheads="1"/>
            </p:cNvSpPr>
            <p:nvPr/>
          </p:nvSpPr>
          <p:spPr bwMode="auto">
            <a:xfrm>
              <a:off x="1600200" y="4800600"/>
              <a:ext cx="1219200" cy="121920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3" name="Line 203"/>
            <p:cNvSpPr>
              <a:spLocks noChangeShapeType="1"/>
            </p:cNvSpPr>
            <p:nvPr/>
          </p:nvSpPr>
          <p:spPr bwMode="auto">
            <a:xfrm>
              <a:off x="1600200" y="54102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04" name="Line 204"/>
            <p:cNvSpPr>
              <a:spLocks noChangeShapeType="1"/>
            </p:cNvSpPr>
            <p:nvPr/>
          </p:nvSpPr>
          <p:spPr bwMode="auto">
            <a:xfrm>
              <a:off x="2209800" y="48006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05" name="Line 205"/>
            <p:cNvSpPr>
              <a:spLocks noChangeShapeType="1"/>
            </p:cNvSpPr>
            <p:nvPr/>
          </p:nvSpPr>
          <p:spPr bwMode="auto">
            <a:xfrm>
              <a:off x="1905000" y="48006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06" name="Line 206"/>
            <p:cNvSpPr>
              <a:spLocks noChangeShapeType="1"/>
            </p:cNvSpPr>
            <p:nvPr/>
          </p:nvSpPr>
          <p:spPr bwMode="auto">
            <a:xfrm>
              <a:off x="2514600" y="48006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07" name="Line 207"/>
            <p:cNvSpPr>
              <a:spLocks noChangeShapeType="1"/>
            </p:cNvSpPr>
            <p:nvPr/>
          </p:nvSpPr>
          <p:spPr bwMode="auto">
            <a:xfrm>
              <a:off x="1752600" y="48006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08" name="Line 208"/>
            <p:cNvSpPr>
              <a:spLocks noChangeShapeType="1"/>
            </p:cNvSpPr>
            <p:nvPr/>
          </p:nvSpPr>
          <p:spPr bwMode="auto">
            <a:xfrm>
              <a:off x="2057400" y="48006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09" name="Line 209"/>
            <p:cNvSpPr>
              <a:spLocks noChangeShapeType="1"/>
            </p:cNvSpPr>
            <p:nvPr/>
          </p:nvSpPr>
          <p:spPr bwMode="auto">
            <a:xfrm>
              <a:off x="2362200" y="48006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10" name="Line 210"/>
            <p:cNvSpPr>
              <a:spLocks noChangeShapeType="1"/>
            </p:cNvSpPr>
            <p:nvPr/>
          </p:nvSpPr>
          <p:spPr bwMode="auto">
            <a:xfrm>
              <a:off x="2667000" y="48006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11" name="Line 211"/>
            <p:cNvSpPr>
              <a:spLocks noChangeShapeType="1"/>
            </p:cNvSpPr>
            <p:nvPr/>
          </p:nvSpPr>
          <p:spPr bwMode="auto">
            <a:xfrm>
              <a:off x="1600200" y="51054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12" name="Line 212"/>
            <p:cNvSpPr>
              <a:spLocks noChangeShapeType="1"/>
            </p:cNvSpPr>
            <p:nvPr/>
          </p:nvSpPr>
          <p:spPr bwMode="auto">
            <a:xfrm>
              <a:off x="1600200" y="57150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13" name="Line 213"/>
            <p:cNvSpPr>
              <a:spLocks noChangeShapeType="1"/>
            </p:cNvSpPr>
            <p:nvPr/>
          </p:nvSpPr>
          <p:spPr bwMode="auto">
            <a:xfrm>
              <a:off x="1600200" y="55626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14" name="Line 214"/>
            <p:cNvSpPr>
              <a:spLocks noChangeShapeType="1"/>
            </p:cNvSpPr>
            <p:nvPr/>
          </p:nvSpPr>
          <p:spPr bwMode="auto">
            <a:xfrm>
              <a:off x="1600200" y="58674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15" name="Line 215"/>
            <p:cNvSpPr>
              <a:spLocks noChangeShapeType="1"/>
            </p:cNvSpPr>
            <p:nvPr/>
          </p:nvSpPr>
          <p:spPr bwMode="auto">
            <a:xfrm>
              <a:off x="1600200" y="49530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16" name="Line 216"/>
            <p:cNvSpPr>
              <a:spLocks noChangeShapeType="1"/>
            </p:cNvSpPr>
            <p:nvPr/>
          </p:nvSpPr>
          <p:spPr bwMode="auto">
            <a:xfrm>
              <a:off x="1600200" y="52578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17" name="Oval 217"/>
            <p:cNvSpPr>
              <a:spLocks noChangeArrowheads="1"/>
            </p:cNvSpPr>
            <p:nvPr/>
          </p:nvSpPr>
          <p:spPr bwMode="auto">
            <a:xfrm>
              <a:off x="1600200" y="4800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18" name="Oval 218"/>
            <p:cNvSpPr>
              <a:spLocks noChangeArrowheads="1"/>
            </p:cNvSpPr>
            <p:nvPr/>
          </p:nvSpPr>
          <p:spPr bwMode="auto">
            <a:xfrm>
              <a:off x="1752600" y="510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19" name="Oval 219"/>
            <p:cNvSpPr>
              <a:spLocks noChangeArrowheads="1"/>
            </p:cNvSpPr>
            <p:nvPr/>
          </p:nvSpPr>
          <p:spPr bwMode="auto">
            <a:xfrm>
              <a:off x="1905000" y="4953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20" name="Rectangle 220"/>
            <p:cNvSpPr>
              <a:spLocks noChangeArrowheads="1"/>
            </p:cNvSpPr>
            <p:nvPr/>
          </p:nvSpPr>
          <p:spPr bwMode="auto">
            <a:xfrm>
              <a:off x="3048000" y="4800600"/>
              <a:ext cx="1219200" cy="121920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21" name="Line 221"/>
            <p:cNvSpPr>
              <a:spLocks noChangeShapeType="1"/>
            </p:cNvSpPr>
            <p:nvPr/>
          </p:nvSpPr>
          <p:spPr bwMode="auto">
            <a:xfrm>
              <a:off x="3048000" y="54102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22" name="Line 222"/>
            <p:cNvSpPr>
              <a:spLocks noChangeShapeType="1"/>
            </p:cNvSpPr>
            <p:nvPr/>
          </p:nvSpPr>
          <p:spPr bwMode="auto">
            <a:xfrm>
              <a:off x="3657600" y="48006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23" name="Line 223"/>
            <p:cNvSpPr>
              <a:spLocks noChangeShapeType="1"/>
            </p:cNvSpPr>
            <p:nvPr/>
          </p:nvSpPr>
          <p:spPr bwMode="auto">
            <a:xfrm>
              <a:off x="3352800" y="48006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24" name="Line 224"/>
            <p:cNvSpPr>
              <a:spLocks noChangeShapeType="1"/>
            </p:cNvSpPr>
            <p:nvPr/>
          </p:nvSpPr>
          <p:spPr bwMode="auto">
            <a:xfrm>
              <a:off x="3962400" y="48006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25" name="Line 225"/>
            <p:cNvSpPr>
              <a:spLocks noChangeShapeType="1"/>
            </p:cNvSpPr>
            <p:nvPr/>
          </p:nvSpPr>
          <p:spPr bwMode="auto">
            <a:xfrm>
              <a:off x="3200400" y="48006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26" name="Line 226"/>
            <p:cNvSpPr>
              <a:spLocks noChangeShapeType="1"/>
            </p:cNvSpPr>
            <p:nvPr/>
          </p:nvSpPr>
          <p:spPr bwMode="auto">
            <a:xfrm>
              <a:off x="3505200" y="48006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27" name="Line 227"/>
            <p:cNvSpPr>
              <a:spLocks noChangeShapeType="1"/>
            </p:cNvSpPr>
            <p:nvPr/>
          </p:nvSpPr>
          <p:spPr bwMode="auto">
            <a:xfrm>
              <a:off x="3810000" y="48006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28" name="Line 228"/>
            <p:cNvSpPr>
              <a:spLocks noChangeShapeType="1"/>
            </p:cNvSpPr>
            <p:nvPr/>
          </p:nvSpPr>
          <p:spPr bwMode="auto">
            <a:xfrm>
              <a:off x="4114800" y="48006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29" name="Line 229"/>
            <p:cNvSpPr>
              <a:spLocks noChangeShapeType="1"/>
            </p:cNvSpPr>
            <p:nvPr/>
          </p:nvSpPr>
          <p:spPr bwMode="auto">
            <a:xfrm>
              <a:off x="3048000" y="51054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30" name="Line 230"/>
            <p:cNvSpPr>
              <a:spLocks noChangeShapeType="1"/>
            </p:cNvSpPr>
            <p:nvPr/>
          </p:nvSpPr>
          <p:spPr bwMode="auto">
            <a:xfrm>
              <a:off x="3048000" y="57150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31" name="Line 231"/>
            <p:cNvSpPr>
              <a:spLocks noChangeShapeType="1"/>
            </p:cNvSpPr>
            <p:nvPr/>
          </p:nvSpPr>
          <p:spPr bwMode="auto">
            <a:xfrm>
              <a:off x="3048000" y="55626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32" name="Line 232"/>
            <p:cNvSpPr>
              <a:spLocks noChangeShapeType="1"/>
            </p:cNvSpPr>
            <p:nvPr/>
          </p:nvSpPr>
          <p:spPr bwMode="auto">
            <a:xfrm>
              <a:off x="3048000" y="58674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33" name="Line 233"/>
            <p:cNvSpPr>
              <a:spLocks noChangeShapeType="1"/>
            </p:cNvSpPr>
            <p:nvPr/>
          </p:nvSpPr>
          <p:spPr bwMode="auto">
            <a:xfrm>
              <a:off x="3048000" y="49530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34" name="Line 234"/>
            <p:cNvSpPr>
              <a:spLocks noChangeShapeType="1"/>
            </p:cNvSpPr>
            <p:nvPr/>
          </p:nvSpPr>
          <p:spPr bwMode="auto">
            <a:xfrm>
              <a:off x="3048000" y="52578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35" name="Oval 235"/>
            <p:cNvSpPr>
              <a:spLocks noChangeArrowheads="1"/>
            </p:cNvSpPr>
            <p:nvPr/>
          </p:nvSpPr>
          <p:spPr bwMode="auto">
            <a:xfrm>
              <a:off x="3048000" y="4800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36" name="Oval 236"/>
            <p:cNvSpPr>
              <a:spLocks noChangeArrowheads="1"/>
            </p:cNvSpPr>
            <p:nvPr/>
          </p:nvSpPr>
          <p:spPr bwMode="auto">
            <a:xfrm>
              <a:off x="3200400" y="510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37" name="Oval 237"/>
            <p:cNvSpPr>
              <a:spLocks noChangeArrowheads="1"/>
            </p:cNvSpPr>
            <p:nvPr/>
          </p:nvSpPr>
          <p:spPr bwMode="auto">
            <a:xfrm>
              <a:off x="3352800" y="510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38" name="Line 238"/>
            <p:cNvSpPr>
              <a:spLocks noChangeShapeType="1"/>
            </p:cNvSpPr>
            <p:nvPr/>
          </p:nvSpPr>
          <p:spPr bwMode="auto">
            <a:xfrm>
              <a:off x="4800600" y="4191000"/>
              <a:ext cx="1600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39" name="Line 239"/>
            <p:cNvSpPr>
              <a:spLocks noChangeShapeType="1"/>
            </p:cNvSpPr>
            <p:nvPr/>
          </p:nvSpPr>
          <p:spPr bwMode="auto">
            <a:xfrm flipH="1">
              <a:off x="1371600" y="3962400"/>
              <a:ext cx="2133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40" name="Line 240"/>
            <p:cNvSpPr>
              <a:spLocks noChangeShapeType="1"/>
            </p:cNvSpPr>
            <p:nvPr/>
          </p:nvSpPr>
          <p:spPr bwMode="auto">
            <a:xfrm flipH="1">
              <a:off x="2438400" y="4114800"/>
              <a:ext cx="990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41" name="Text Box 241"/>
            <p:cNvSpPr txBox="1">
              <a:spLocks noChangeArrowheads="1"/>
            </p:cNvSpPr>
            <p:nvPr/>
          </p:nvSpPr>
          <p:spPr bwMode="auto">
            <a:xfrm>
              <a:off x="669925" y="2379663"/>
              <a:ext cx="8477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prune</a:t>
              </a:r>
            </a:p>
          </p:txBody>
        </p:sp>
        <p:sp>
          <p:nvSpPr>
            <p:cNvPr id="25842" name="Text Box 242"/>
            <p:cNvSpPr txBox="1">
              <a:spLocks noChangeArrowheads="1"/>
            </p:cNvSpPr>
            <p:nvPr/>
          </p:nvSpPr>
          <p:spPr bwMode="auto">
            <a:xfrm>
              <a:off x="7832725" y="4460875"/>
              <a:ext cx="1173163" cy="1187450"/>
            </a:xfrm>
            <a:prstGeom prst="rect">
              <a:avLst/>
            </a:prstGeom>
            <a:solidFill>
              <a:srgbClr val="9CCAC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This is</a:t>
              </a:r>
            </a:p>
            <a:p>
              <a:r>
                <a:rPr lang="en-US" sz="2400">
                  <a:latin typeface="Times New Roman" pitchFamily="18" charset="0"/>
                </a:rPr>
                <a:t>a search</a:t>
              </a:r>
            </a:p>
            <a:p>
              <a:r>
                <a:rPr lang="en-US" sz="2400">
                  <a:latin typeface="Times New Roman" pitchFamily="18" charset="0"/>
                </a:rPr>
                <a:t>tree!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000" dirty="0"/>
              <a:t>Your choice of representation is crucial to your success.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600" dirty="0"/>
              <a:t>It must have as few states as possible.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600" dirty="0"/>
              <a:t>But it still must contain the goal state.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600" dirty="0"/>
              <a:t>The goal state must be “reachable” from the start state (i.e., the goal state can be reached by applying operators to the start state</a:t>
            </a:r>
            <a:r>
              <a:rPr lang="en-US" sz="2600" dirty="0" smtClean="0"/>
              <a:t>).</a:t>
            </a:r>
            <a:endParaRPr lang="en-US" sz="2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C82128-9FE0-4485-AEF9-7F6CA50A105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Choices in </a:t>
            </a:r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1340069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42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85800" y="2337086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7BEF13-94B5-47B0-9D2F-83CBA86DB1A7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57200" y="1355725"/>
            <a:ext cx="75596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u="sng" dirty="0">
                <a:latin typeface="Times New Roman" pitchFamily="18" charset="0"/>
              </a:rPr>
              <a:t>Representation #1</a:t>
            </a:r>
            <a:r>
              <a:rPr lang="en-US" sz="2000" dirty="0">
                <a:latin typeface="Times New Roman" pitchFamily="18" charset="0"/>
              </a:rPr>
              <a:t> (very naïve):</a:t>
            </a:r>
          </a:p>
          <a:p>
            <a:r>
              <a:rPr lang="en-US" sz="2000" dirty="0">
                <a:latin typeface="Times New Roman" pitchFamily="18" charset="0"/>
              </a:rPr>
              <a:t>Initialize every square with 0’s (representing no queens).</a:t>
            </a:r>
          </a:p>
          <a:p>
            <a:r>
              <a:rPr lang="en-US" sz="2000" dirty="0">
                <a:latin typeface="Times New Roman" pitchFamily="18" charset="0"/>
              </a:rPr>
              <a:t>A queen is represented with a 1.  Allow a choice of 0 or 1 for every</a:t>
            </a:r>
          </a:p>
          <a:p>
            <a:r>
              <a:rPr lang="en-US" sz="2000" dirty="0">
                <a:latin typeface="Times New Roman" pitchFamily="18" charset="0"/>
              </a:rPr>
              <a:t>square.   While searching this space, prune states that violate constraints.</a:t>
            </a:r>
          </a:p>
        </p:txBody>
      </p:sp>
      <p:graphicFrame>
        <p:nvGraphicFramePr>
          <p:cNvPr id="27654" name="Group 6"/>
          <p:cNvGraphicFramePr>
            <a:graphicFrameLocks noGrp="1"/>
          </p:cNvGraphicFramePr>
          <p:nvPr/>
        </p:nvGraphicFramePr>
        <p:xfrm>
          <a:off x="762000" y="3794125"/>
          <a:ext cx="2286000" cy="2070100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571500"/>
                <a:gridCol w="5715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</a:tbl>
          </a:graphicData>
        </a:graphic>
      </p:graphicFrame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2362200" y="2879725"/>
            <a:ext cx="4221163" cy="701675"/>
          </a:xfrm>
          <a:prstGeom prst="rect">
            <a:avLst/>
          </a:prstGeom>
          <a:solidFill>
            <a:srgbClr val="C6A0C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u="sng">
                <a:latin typeface="Times New Roman" pitchFamily="18" charset="0"/>
              </a:rPr>
              <a:t>Size of the search space</a:t>
            </a:r>
            <a:r>
              <a:rPr lang="en-US" sz="2000">
                <a:latin typeface="Times New Roman" pitchFamily="18" charset="0"/>
              </a:rPr>
              <a:t>: 2</a:t>
            </a:r>
            <a:r>
              <a:rPr lang="en-US" sz="2000" baseline="30000">
                <a:latin typeface="Times New Roman" pitchFamily="18" charset="0"/>
              </a:rPr>
              <a:t>N*N    </a:t>
            </a:r>
            <a:r>
              <a:rPr lang="en-US" sz="2000">
                <a:solidFill>
                  <a:srgbClr val="080804"/>
                </a:solidFill>
                <a:latin typeface="Comic Sans MS" pitchFamily="66" charset="0"/>
              </a:rPr>
              <a:t>WHY?</a:t>
            </a:r>
          </a:p>
          <a:p>
            <a:r>
              <a:rPr lang="en-US" sz="2000">
                <a:latin typeface="Times New Roman" pitchFamily="18" charset="0"/>
              </a:rPr>
              <a:t>If N=10, this is approximately 10</a:t>
            </a:r>
            <a:r>
              <a:rPr lang="en-US" sz="2000" baseline="30000">
                <a:latin typeface="Times New Roman" pitchFamily="18" charset="0"/>
              </a:rPr>
              <a:t>30</a:t>
            </a:r>
            <a:endParaRPr lang="en-US" sz="2000">
              <a:latin typeface="Times New Roman" pitchFamily="18" charset="0"/>
            </a:endParaRPr>
          </a:p>
        </p:txBody>
      </p:sp>
      <p:graphicFrame>
        <p:nvGraphicFramePr>
          <p:cNvPr id="27682" name="Group 34"/>
          <p:cNvGraphicFramePr>
            <a:graphicFrameLocks noGrp="1"/>
          </p:cNvGraphicFramePr>
          <p:nvPr/>
        </p:nvGraphicFramePr>
        <p:xfrm>
          <a:off x="5715000" y="3794125"/>
          <a:ext cx="2286000" cy="2070100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571500"/>
                <a:gridCol w="5715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</a:tbl>
          </a:graphicData>
        </a:graphic>
      </p:graphicFrame>
      <p:sp>
        <p:nvSpPr>
          <p:cNvPr id="27709" name="Text Box 61"/>
          <p:cNvSpPr txBox="1">
            <a:spLocks noChangeArrowheads="1"/>
          </p:cNvSpPr>
          <p:nvPr/>
        </p:nvSpPr>
        <p:spPr bwMode="auto">
          <a:xfrm>
            <a:off x="3200400" y="3946525"/>
            <a:ext cx="1884363" cy="457200"/>
          </a:xfrm>
          <a:prstGeom prst="rect">
            <a:avLst/>
          </a:prstGeom>
          <a:solidFill>
            <a:srgbClr val="9CCAC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Possible State</a:t>
            </a:r>
          </a:p>
        </p:txBody>
      </p:sp>
      <p:sp>
        <p:nvSpPr>
          <p:cNvPr id="27710" name="Text Box 62"/>
          <p:cNvSpPr txBox="1">
            <a:spLocks noChangeArrowheads="1"/>
          </p:cNvSpPr>
          <p:nvPr/>
        </p:nvSpPr>
        <p:spPr bwMode="auto">
          <a:xfrm>
            <a:off x="4038600" y="5318125"/>
            <a:ext cx="1460500" cy="457200"/>
          </a:xfrm>
          <a:prstGeom prst="rect">
            <a:avLst/>
          </a:prstGeom>
          <a:solidFill>
            <a:srgbClr val="9CCAC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Goal State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400572-EF9E-4585-84DA-7483858301BB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62000" y="1397777"/>
            <a:ext cx="80232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u="sng" dirty="0">
                <a:latin typeface="Times New Roman" pitchFamily="18" charset="0"/>
              </a:rPr>
              <a:t>Representation #2</a:t>
            </a:r>
            <a:r>
              <a:rPr lang="en-US" sz="2000" dirty="0">
                <a:latin typeface="Times New Roman" pitchFamily="18" charset="0"/>
              </a:rPr>
              <a:t> (captures the constraint of N queens):</a:t>
            </a:r>
          </a:p>
          <a:p>
            <a:r>
              <a:rPr lang="en-US" sz="2000" dirty="0">
                <a:latin typeface="Times New Roman" pitchFamily="18" charset="0"/>
              </a:rPr>
              <a:t>Initialize all squares with 0s.   Put down N 1s on the board.  While searching </a:t>
            </a:r>
          </a:p>
          <a:p>
            <a:r>
              <a:rPr lang="en-US" sz="2000" dirty="0">
                <a:latin typeface="Times New Roman" pitchFamily="18" charset="0"/>
              </a:rPr>
              <a:t>this space, prune states that violate constraints.</a:t>
            </a:r>
          </a:p>
        </p:txBody>
      </p:sp>
      <p:graphicFrame>
        <p:nvGraphicFramePr>
          <p:cNvPr id="28678" name="Group 6"/>
          <p:cNvGraphicFramePr>
            <a:graphicFrameLocks noGrp="1"/>
          </p:cNvGraphicFramePr>
          <p:nvPr/>
        </p:nvGraphicFramePr>
        <p:xfrm>
          <a:off x="838200" y="4064777"/>
          <a:ext cx="2286000" cy="2070100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571500"/>
                <a:gridCol w="5715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</a:tbl>
          </a:graphicData>
        </a:graphic>
      </p:graphicFrame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2438400" y="2464577"/>
            <a:ext cx="3962400" cy="1311275"/>
          </a:xfrm>
          <a:prstGeom prst="rect">
            <a:avLst/>
          </a:prstGeom>
          <a:solidFill>
            <a:srgbClr val="C6A0C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u="sng" dirty="0">
                <a:latin typeface="Times New Roman" pitchFamily="18" charset="0"/>
              </a:rPr>
              <a:t>Size of the search space</a:t>
            </a:r>
            <a:r>
              <a:rPr lang="en-US" sz="2000" dirty="0">
                <a:latin typeface="Times New Roman" pitchFamily="18" charset="0"/>
              </a:rPr>
              <a:t>:</a:t>
            </a:r>
          </a:p>
          <a:p>
            <a:endParaRPr lang="en-US" sz="2000" dirty="0">
              <a:latin typeface="Times New Roman" pitchFamily="18" charset="0"/>
            </a:endParaRPr>
          </a:p>
          <a:p>
            <a:endParaRPr lang="en-US" sz="2000" dirty="0">
              <a:latin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</a:rPr>
              <a:t>If N=10, this is approximately 10</a:t>
            </a:r>
            <a:r>
              <a:rPr lang="en-US" sz="2000" baseline="30000" dirty="0">
                <a:latin typeface="Times New Roman" pitchFamily="18" charset="0"/>
              </a:rPr>
              <a:t>14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28706" name="Object 34"/>
          <p:cNvGraphicFramePr>
            <a:graphicFrameLocks noChangeAspect="1"/>
          </p:cNvGraphicFramePr>
          <p:nvPr/>
        </p:nvGraphicFramePr>
        <p:xfrm>
          <a:off x="5334000" y="2540777"/>
          <a:ext cx="5556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3" imgW="380880" imgH="482400" progId="Equation.3">
                  <p:embed/>
                </p:oleObj>
              </mc:Choice>
              <mc:Fallback>
                <p:oleObj name="Equation" r:id="rId3" imgW="38088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540777"/>
                        <a:ext cx="555625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7" name="Group 35"/>
          <p:cNvGraphicFramePr>
            <a:graphicFrameLocks noGrp="1"/>
          </p:cNvGraphicFramePr>
          <p:nvPr/>
        </p:nvGraphicFramePr>
        <p:xfrm>
          <a:off x="5715000" y="4064777"/>
          <a:ext cx="2286000" cy="2070100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571500"/>
                <a:gridCol w="5715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</a:tbl>
          </a:graphicData>
        </a:graphic>
      </p:graphicFrame>
      <p:sp>
        <p:nvSpPr>
          <p:cNvPr id="28734" name="Text Box 62"/>
          <p:cNvSpPr txBox="1">
            <a:spLocks noChangeArrowheads="1"/>
          </p:cNvSpPr>
          <p:nvPr/>
        </p:nvSpPr>
        <p:spPr bwMode="auto">
          <a:xfrm>
            <a:off x="3200400" y="4217177"/>
            <a:ext cx="1884363" cy="457200"/>
          </a:xfrm>
          <a:prstGeom prst="rect">
            <a:avLst/>
          </a:prstGeom>
          <a:solidFill>
            <a:srgbClr val="9CCAC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Possible State</a:t>
            </a:r>
          </a:p>
        </p:txBody>
      </p:sp>
      <p:sp>
        <p:nvSpPr>
          <p:cNvPr id="28735" name="Text Box 63"/>
          <p:cNvSpPr txBox="1">
            <a:spLocks noChangeArrowheads="1"/>
          </p:cNvSpPr>
          <p:nvPr/>
        </p:nvSpPr>
        <p:spPr bwMode="auto">
          <a:xfrm>
            <a:off x="4038600" y="5588777"/>
            <a:ext cx="1460500" cy="457200"/>
          </a:xfrm>
          <a:prstGeom prst="rect">
            <a:avLst/>
          </a:prstGeom>
          <a:solidFill>
            <a:srgbClr val="9CCAC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Goal State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7C71D8-203A-4216-BF48-6831DF9638B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57200" y="1279525"/>
            <a:ext cx="8088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u="sng">
                <a:latin typeface="Times New Roman" pitchFamily="18" charset="0"/>
              </a:rPr>
              <a:t>Representation #3</a:t>
            </a:r>
            <a:r>
              <a:rPr lang="en-US" sz="2000">
                <a:latin typeface="Times New Roman" pitchFamily="18" charset="0"/>
              </a:rPr>
              <a:t> (captures the N queens and column constraints):</a:t>
            </a:r>
          </a:p>
          <a:p>
            <a:r>
              <a:rPr lang="en-US" sz="2000">
                <a:latin typeface="Times New Roman" pitchFamily="18" charset="0"/>
              </a:rPr>
              <a:t>Use a vector with each entry corresponding to the column number.  The value</a:t>
            </a:r>
          </a:p>
          <a:p>
            <a:r>
              <a:rPr lang="en-US" sz="2000">
                <a:latin typeface="Times New Roman" pitchFamily="18" charset="0"/>
              </a:rPr>
              <a:t>of the entry is the row number.  While searching this space, prune states </a:t>
            </a:r>
          </a:p>
          <a:p>
            <a:r>
              <a:rPr lang="en-US" sz="2000">
                <a:latin typeface="Times New Roman" pitchFamily="18" charset="0"/>
              </a:rPr>
              <a:t>that violate row and diagonal constraints.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810000" y="2727325"/>
            <a:ext cx="4343400" cy="701675"/>
          </a:xfrm>
          <a:prstGeom prst="rect">
            <a:avLst/>
          </a:prstGeom>
          <a:solidFill>
            <a:srgbClr val="C6A0C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u="sng">
                <a:latin typeface="Times New Roman" pitchFamily="18" charset="0"/>
              </a:rPr>
              <a:t>Size of the search space</a:t>
            </a:r>
            <a:r>
              <a:rPr lang="en-US" sz="2000">
                <a:latin typeface="Times New Roman" pitchFamily="18" charset="0"/>
              </a:rPr>
              <a:t>:   N</a:t>
            </a:r>
            <a:r>
              <a:rPr lang="en-US" sz="2000" baseline="30000">
                <a:latin typeface="Times New Roman" pitchFamily="18" charset="0"/>
              </a:rPr>
              <a:t>N</a:t>
            </a:r>
            <a:r>
              <a:rPr lang="en-US" sz="2000">
                <a:latin typeface="Times New Roman" pitchFamily="18" charset="0"/>
              </a:rPr>
              <a:t>   </a:t>
            </a:r>
            <a:r>
              <a:rPr lang="en-US" sz="2000">
                <a:solidFill>
                  <a:srgbClr val="080804"/>
                </a:solidFill>
                <a:latin typeface="Comic Sans MS" pitchFamily="66" charset="0"/>
              </a:rPr>
              <a:t>WHY?</a:t>
            </a:r>
            <a:endParaRPr lang="en-US" sz="2000" baseline="30000">
              <a:latin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</a:rPr>
              <a:t>If N=10, this is 10</a:t>
            </a:r>
            <a:r>
              <a:rPr lang="en-US" sz="2000" baseline="30000">
                <a:latin typeface="Times New Roman" pitchFamily="18" charset="0"/>
              </a:rPr>
              <a:t>10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62000" y="2938463"/>
            <a:ext cx="2555875" cy="701675"/>
          </a:xfrm>
          <a:prstGeom prst="rect">
            <a:avLst/>
          </a:prstGeom>
          <a:solidFill>
            <a:srgbClr val="C6A0C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latin typeface="Times New Roman" pitchFamily="18" charset="0"/>
              </a:rPr>
              <a:t>[ 3  2  3  1 ]</a:t>
            </a:r>
          </a:p>
        </p:txBody>
      </p:sp>
      <p:graphicFrame>
        <p:nvGraphicFramePr>
          <p:cNvPr id="29704" name="Group 8"/>
          <p:cNvGraphicFramePr>
            <a:graphicFrameLocks noGrp="1"/>
          </p:cNvGraphicFramePr>
          <p:nvPr/>
        </p:nvGraphicFramePr>
        <p:xfrm>
          <a:off x="5715000" y="3794125"/>
          <a:ext cx="2286000" cy="2070100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571500"/>
                <a:gridCol w="5715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</a:tbl>
          </a:graphicData>
        </a:graphic>
      </p:graphicFrame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3200400" y="3946525"/>
            <a:ext cx="1884363" cy="457200"/>
          </a:xfrm>
          <a:prstGeom prst="rect">
            <a:avLst/>
          </a:prstGeom>
          <a:solidFill>
            <a:srgbClr val="9CCAC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Possible State</a:t>
            </a: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4038600" y="5318125"/>
            <a:ext cx="1460500" cy="457200"/>
          </a:xfrm>
          <a:prstGeom prst="rect">
            <a:avLst/>
          </a:prstGeom>
          <a:solidFill>
            <a:srgbClr val="9CCAC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Goal State</a:t>
            </a:r>
          </a:p>
        </p:txBody>
      </p:sp>
      <p:graphicFrame>
        <p:nvGraphicFramePr>
          <p:cNvPr id="29733" name="Group 37"/>
          <p:cNvGraphicFramePr>
            <a:graphicFrameLocks noGrp="1"/>
          </p:cNvGraphicFramePr>
          <p:nvPr/>
        </p:nvGraphicFramePr>
        <p:xfrm>
          <a:off x="838200" y="3794125"/>
          <a:ext cx="2286000" cy="2070100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571500"/>
                <a:gridCol w="5715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4BF6B1-9F63-4708-91B9-9A2FE8B756C3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Algoritma</a:t>
            </a:r>
            <a:endParaRPr lang="en-US" dirty="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81000" y="1266389"/>
            <a:ext cx="8088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u="sng" dirty="0">
                <a:latin typeface="Times New Roman" pitchFamily="18" charset="0"/>
              </a:rPr>
              <a:t>Representation #4</a:t>
            </a:r>
            <a:r>
              <a:rPr lang="en-US" sz="2000" dirty="0">
                <a:latin typeface="Times New Roman" pitchFamily="18" charset="0"/>
              </a:rPr>
              <a:t> (captures the N queens and row and column constraints):</a:t>
            </a:r>
          </a:p>
          <a:p>
            <a:r>
              <a:rPr lang="en-US" sz="2000" dirty="0">
                <a:latin typeface="Times New Roman" pitchFamily="18" charset="0"/>
              </a:rPr>
              <a:t>Use a vector with each entry corresponding to the column number.  The value</a:t>
            </a:r>
          </a:p>
          <a:p>
            <a:r>
              <a:rPr lang="en-US" sz="2000" dirty="0">
                <a:latin typeface="Times New Roman" pitchFamily="18" charset="0"/>
              </a:rPr>
              <a:t>of the entry is the row number.  Don’t allow duplicate entries.</a:t>
            </a:r>
          </a:p>
          <a:p>
            <a:r>
              <a:rPr lang="en-US" sz="2000" dirty="0">
                <a:latin typeface="Times New Roman" pitchFamily="18" charset="0"/>
              </a:rPr>
              <a:t>While searching this space, prune states that violate diagonal constraints.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810000" y="2651125"/>
            <a:ext cx="4495800" cy="701675"/>
          </a:xfrm>
          <a:prstGeom prst="rect">
            <a:avLst/>
          </a:prstGeom>
          <a:solidFill>
            <a:srgbClr val="C6A0C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u="sng">
                <a:latin typeface="Times New Roman" pitchFamily="18" charset="0"/>
              </a:rPr>
              <a:t>Size of the search space</a:t>
            </a:r>
            <a:r>
              <a:rPr lang="en-US" sz="2000">
                <a:latin typeface="Times New Roman" pitchFamily="18" charset="0"/>
              </a:rPr>
              <a:t>:   N!    </a:t>
            </a:r>
            <a:r>
              <a:rPr lang="en-US" sz="2000">
                <a:solidFill>
                  <a:srgbClr val="080804"/>
                </a:solidFill>
                <a:latin typeface="Comic Sans MS" pitchFamily="66" charset="0"/>
              </a:rPr>
              <a:t>WHY?</a:t>
            </a:r>
            <a:r>
              <a:rPr lang="en-US" sz="2000">
                <a:latin typeface="Times New Roman" pitchFamily="18" charset="0"/>
              </a:rPr>
              <a:t> </a:t>
            </a:r>
            <a:endParaRPr lang="en-US" sz="2000" baseline="30000">
              <a:latin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</a:rPr>
              <a:t>If N=10, this is approximately 10</a:t>
            </a:r>
            <a:r>
              <a:rPr lang="en-US" sz="2000" baseline="30000">
                <a:latin typeface="Times New Roman" pitchFamily="18" charset="0"/>
              </a:rPr>
              <a:t>6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62000" y="3014663"/>
            <a:ext cx="2555875" cy="701675"/>
          </a:xfrm>
          <a:prstGeom prst="rect">
            <a:avLst/>
          </a:prstGeom>
          <a:solidFill>
            <a:srgbClr val="C6A0C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latin typeface="Times New Roman" pitchFamily="18" charset="0"/>
              </a:rPr>
              <a:t>[ 3  2  4  1 ]</a:t>
            </a:r>
          </a:p>
        </p:txBody>
      </p:sp>
      <p:graphicFrame>
        <p:nvGraphicFramePr>
          <p:cNvPr id="30728" name="Group 8"/>
          <p:cNvGraphicFramePr>
            <a:graphicFrameLocks noGrp="1"/>
          </p:cNvGraphicFramePr>
          <p:nvPr/>
        </p:nvGraphicFramePr>
        <p:xfrm>
          <a:off x="5715000" y="3870325"/>
          <a:ext cx="2286000" cy="2070100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571500"/>
                <a:gridCol w="5715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</a:tbl>
          </a:graphicData>
        </a:graphic>
      </p:graphicFrame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3200400" y="4022725"/>
            <a:ext cx="1884363" cy="457200"/>
          </a:xfrm>
          <a:prstGeom prst="rect">
            <a:avLst/>
          </a:prstGeom>
          <a:solidFill>
            <a:srgbClr val="9CCAC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Possible State</a:t>
            </a:r>
          </a:p>
        </p:txBody>
      </p:sp>
      <p:sp>
        <p:nvSpPr>
          <p:cNvPr id="30756" name="Text Box 36"/>
          <p:cNvSpPr txBox="1">
            <a:spLocks noChangeArrowheads="1"/>
          </p:cNvSpPr>
          <p:nvPr/>
        </p:nvSpPr>
        <p:spPr bwMode="auto">
          <a:xfrm>
            <a:off x="4038600" y="5394325"/>
            <a:ext cx="1460500" cy="457200"/>
          </a:xfrm>
          <a:prstGeom prst="rect">
            <a:avLst/>
          </a:prstGeom>
          <a:solidFill>
            <a:srgbClr val="9CCAC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Goal State</a:t>
            </a:r>
          </a:p>
        </p:txBody>
      </p:sp>
      <p:graphicFrame>
        <p:nvGraphicFramePr>
          <p:cNvPr id="30757" name="Group 37"/>
          <p:cNvGraphicFramePr>
            <a:graphicFrameLocks noGrp="1"/>
          </p:cNvGraphicFramePr>
          <p:nvPr/>
        </p:nvGraphicFramePr>
        <p:xfrm>
          <a:off x="838200" y="3870325"/>
          <a:ext cx="2286000" cy="2070100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571500"/>
                <a:gridCol w="5715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A0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C85B7A-F571-4C88-B8D0-5C29E429CF90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6831" y="990832"/>
            <a:ext cx="4630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  <a:latin typeface="Garamond" pitchFamily="18" charset="0"/>
              </a:rPr>
              <a:t>Depth-First Search</a:t>
            </a:r>
            <a:br>
              <a:rPr lang="en-US" sz="2400" dirty="0">
                <a:solidFill>
                  <a:schemeClr val="tx2"/>
                </a:solidFill>
                <a:latin typeface="Garamond" pitchFamily="18" charset="0"/>
              </a:rPr>
            </a:br>
            <a:r>
              <a:rPr lang="en-US" sz="2400" dirty="0">
                <a:solidFill>
                  <a:schemeClr val="tx2"/>
                </a:solidFill>
                <a:latin typeface="Garamond" pitchFamily="18" charset="0"/>
              </a:rPr>
              <a:t>(representation #3)</a:t>
            </a:r>
          </a:p>
        </p:txBody>
      </p:sp>
      <p:grpSp>
        <p:nvGrpSpPr>
          <p:cNvPr id="256" name="Group 255"/>
          <p:cNvGrpSpPr/>
          <p:nvPr/>
        </p:nvGrpSpPr>
        <p:grpSpPr>
          <a:xfrm>
            <a:off x="228600" y="875006"/>
            <a:ext cx="8763000" cy="6019800"/>
            <a:chOff x="228600" y="228600"/>
            <a:chExt cx="8763000" cy="6019800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3733800" y="12954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0" name="Line 6"/>
            <p:cNvSpPr>
              <a:spLocks noChangeShapeType="1"/>
            </p:cNvSpPr>
            <p:nvPr/>
          </p:nvSpPr>
          <p:spPr bwMode="auto">
            <a:xfrm>
              <a:off x="3733800" y="1905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1" name="Line 7"/>
            <p:cNvSpPr>
              <a:spLocks noChangeShapeType="1"/>
            </p:cNvSpPr>
            <p:nvPr/>
          </p:nvSpPr>
          <p:spPr bwMode="auto">
            <a:xfrm>
              <a:off x="4343400" y="1295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2" name="Line 8"/>
            <p:cNvSpPr>
              <a:spLocks noChangeShapeType="1"/>
            </p:cNvSpPr>
            <p:nvPr/>
          </p:nvSpPr>
          <p:spPr bwMode="auto">
            <a:xfrm>
              <a:off x="4038600" y="1295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3" name="Line 9"/>
            <p:cNvSpPr>
              <a:spLocks noChangeShapeType="1"/>
            </p:cNvSpPr>
            <p:nvPr/>
          </p:nvSpPr>
          <p:spPr bwMode="auto">
            <a:xfrm>
              <a:off x="4648200" y="1295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4" name="Line 10"/>
            <p:cNvSpPr>
              <a:spLocks noChangeShapeType="1"/>
            </p:cNvSpPr>
            <p:nvPr/>
          </p:nvSpPr>
          <p:spPr bwMode="auto">
            <a:xfrm>
              <a:off x="3886200" y="1295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5" name="Line 11"/>
            <p:cNvSpPr>
              <a:spLocks noChangeShapeType="1"/>
            </p:cNvSpPr>
            <p:nvPr/>
          </p:nvSpPr>
          <p:spPr bwMode="auto">
            <a:xfrm>
              <a:off x="4191000" y="1295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>
              <a:off x="4495800" y="1295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7" name="Line 13"/>
            <p:cNvSpPr>
              <a:spLocks noChangeShapeType="1"/>
            </p:cNvSpPr>
            <p:nvPr/>
          </p:nvSpPr>
          <p:spPr bwMode="auto">
            <a:xfrm>
              <a:off x="4800600" y="1295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8" name="Line 14"/>
            <p:cNvSpPr>
              <a:spLocks noChangeShapeType="1"/>
            </p:cNvSpPr>
            <p:nvPr/>
          </p:nvSpPr>
          <p:spPr bwMode="auto">
            <a:xfrm>
              <a:off x="3733800" y="1600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9" name="Line 15"/>
            <p:cNvSpPr>
              <a:spLocks noChangeShapeType="1"/>
            </p:cNvSpPr>
            <p:nvPr/>
          </p:nvSpPr>
          <p:spPr bwMode="auto">
            <a:xfrm>
              <a:off x="3733800" y="2209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0" name="Line 16"/>
            <p:cNvSpPr>
              <a:spLocks noChangeShapeType="1"/>
            </p:cNvSpPr>
            <p:nvPr/>
          </p:nvSpPr>
          <p:spPr bwMode="auto">
            <a:xfrm>
              <a:off x="3733800" y="2057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1" name="Line 17"/>
            <p:cNvSpPr>
              <a:spLocks noChangeShapeType="1"/>
            </p:cNvSpPr>
            <p:nvPr/>
          </p:nvSpPr>
          <p:spPr bwMode="auto">
            <a:xfrm>
              <a:off x="3733800" y="2362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2" name="Line 18"/>
            <p:cNvSpPr>
              <a:spLocks noChangeShapeType="1"/>
            </p:cNvSpPr>
            <p:nvPr/>
          </p:nvSpPr>
          <p:spPr bwMode="auto">
            <a:xfrm>
              <a:off x="3733800" y="1447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3" name="Line 19"/>
            <p:cNvSpPr>
              <a:spLocks noChangeShapeType="1"/>
            </p:cNvSpPr>
            <p:nvPr/>
          </p:nvSpPr>
          <p:spPr bwMode="auto">
            <a:xfrm>
              <a:off x="3733800" y="1752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4" name="Oval 20"/>
            <p:cNvSpPr>
              <a:spLocks noChangeArrowheads="1"/>
            </p:cNvSpPr>
            <p:nvPr/>
          </p:nvSpPr>
          <p:spPr bwMode="auto">
            <a:xfrm>
              <a:off x="37338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Rectangle 21"/>
            <p:cNvSpPr>
              <a:spLocks noChangeArrowheads="1"/>
            </p:cNvSpPr>
            <p:nvPr/>
          </p:nvSpPr>
          <p:spPr bwMode="auto">
            <a:xfrm>
              <a:off x="1676400" y="2819400"/>
              <a:ext cx="1219200" cy="121920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Line 22"/>
            <p:cNvSpPr>
              <a:spLocks noChangeShapeType="1"/>
            </p:cNvSpPr>
            <p:nvPr/>
          </p:nvSpPr>
          <p:spPr bwMode="auto">
            <a:xfrm>
              <a:off x="1676400" y="34290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7" name="Line 23"/>
            <p:cNvSpPr>
              <a:spLocks noChangeShapeType="1"/>
            </p:cNvSpPr>
            <p:nvPr/>
          </p:nvSpPr>
          <p:spPr bwMode="auto">
            <a:xfrm>
              <a:off x="2286000" y="2819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8" name="Line 24"/>
            <p:cNvSpPr>
              <a:spLocks noChangeShapeType="1"/>
            </p:cNvSpPr>
            <p:nvPr/>
          </p:nvSpPr>
          <p:spPr bwMode="auto">
            <a:xfrm>
              <a:off x="1981200" y="2819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9" name="Line 25"/>
            <p:cNvSpPr>
              <a:spLocks noChangeShapeType="1"/>
            </p:cNvSpPr>
            <p:nvPr/>
          </p:nvSpPr>
          <p:spPr bwMode="auto">
            <a:xfrm>
              <a:off x="2590800" y="2819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70" name="Line 26"/>
            <p:cNvSpPr>
              <a:spLocks noChangeShapeType="1"/>
            </p:cNvSpPr>
            <p:nvPr/>
          </p:nvSpPr>
          <p:spPr bwMode="auto">
            <a:xfrm>
              <a:off x="1828800" y="2819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71" name="Line 27"/>
            <p:cNvSpPr>
              <a:spLocks noChangeShapeType="1"/>
            </p:cNvSpPr>
            <p:nvPr/>
          </p:nvSpPr>
          <p:spPr bwMode="auto">
            <a:xfrm>
              <a:off x="2133600" y="2819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72" name="Line 28"/>
            <p:cNvSpPr>
              <a:spLocks noChangeShapeType="1"/>
            </p:cNvSpPr>
            <p:nvPr/>
          </p:nvSpPr>
          <p:spPr bwMode="auto">
            <a:xfrm>
              <a:off x="2438400" y="2819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73" name="Line 29"/>
            <p:cNvSpPr>
              <a:spLocks noChangeShapeType="1"/>
            </p:cNvSpPr>
            <p:nvPr/>
          </p:nvSpPr>
          <p:spPr bwMode="auto">
            <a:xfrm>
              <a:off x="2743200" y="2819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1676400" y="31242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75" name="Line 31"/>
            <p:cNvSpPr>
              <a:spLocks noChangeShapeType="1"/>
            </p:cNvSpPr>
            <p:nvPr/>
          </p:nvSpPr>
          <p:spPr bwMode="auto">
            <a:xfrm>
              <a:off x="1676400" y="37338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76" name="Line 32"/>
            <p:cNvSpPr>
              <a:spLocks noChangeShapeType="1"/>
            </p:cNvSpPr>
            <p:nvPr/>
          </p:nvSpPr>
          <p:spPr bwMode="auto">
            <a:xfrm>
              <a:off x="1676400" y="35814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77" name="Line 33"/>
            <p:cNvSpPr>
              <a:spLocks noChangeShapeType="1"/>
            </p:cNvSpPr>
            <p:nvPr/>
          </p:nvSpPr>
          <p:spPr bwMode="auto">
            <a:xfrm>
              <a:off x="1676400" y="38862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78" name="Line 34"/>
            <p:cNvSpPr>
              <a:spLocks noChangeShapeType="1"/>
            </p:cNvSpPr>
            <p:nvPr/>
          </p:nvSpPr>
          <p:spPr bwMode="auto">
            <a:xfrm>
              <a:off x="1676400" y="29718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79" name="Line 35"/>
            <p:cNvSpPr>
              <a:spLocks noChangeShapeType="1"/>
            </p:cNvSpPr>
            <p:nvPr/>
          </p:nvSpPr>
          <p:spPr bwMode="auto">
            <a:xfrm>
              <a:off x="1676400" y="32766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80" name="Oval 36"/>
            <p:cNvSpPr>
              <a:spLocks noChangeArrowheads="1"/>
            </p:cNvSpPr>
            <p:nvPr/>
          </p:nvSpPr>
          <p:spPr bwMode="auto">
            <a:xfrm>
              <a:off x="1676400" y="2819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Rectangle 37"/>
            <p:cNvSpPr>
              <a:spLocks noChangeArrowheads="1"/>
            </p:cNvSpPr>
            <p:nvPr/>
          </p:nvSpPr>
          <p:spPr bwMode="auto">
            <a:xfrm>
              <a:off x="3581400" y="28194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2" name="Line 38"/>
            <p:cNvSpPr>
              <a:spLocks noChangeShapeType="1"/>
            </p:cNvSpPr>
            <p:nvPr/>
          </p:nvSpPr>
          <p:spPr bwMode="auto">
            <a:xfrm>
              <a:off x="3581400" y="3429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83" name="Line 39"/>
            <p:cNvSpPr>
              <a:spLocks noChangeShapeType="1"/>
            </p:cNvSpPr>
            <p:nvPr/>
          </p:nvSpPr>
          <p:spPr bwMode="auto">
            <a:xfrm>
              <a:off x="41910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84" name="Line 40"/>
            <p:cNvSpPr>
              <a:spLocks noChangeShapeType="1"/>
            </p:cNvSpPr>
            <p:nvPr/>
          </p:nvSpPr>
          <p:spPr bwMode="auto">
            <a:xfrm>
              <a:off x="38862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85" name="Line 41"/>
            <p:cNvSpPr>
              <a:spLocks noChangeShapeType="1"/>
            </p:cNvSpPr>
            <p:nvPr/>
          </p:nvSpPr>
          <p:spPr bwMode="auto">
            <a:xfrm>
              <a:off x="44958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86" name="Line 42"/>
            <p:cNvSpPr>
              <a:spLocks noChangeShapeType="1"/>
            </p:cNvSpPr>
            <p:nvPr/>
          </p:nvSpPr>
          <p:spPr bwMode="auto">
            <a:xfrm>
              <a:off x="37338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87" name="Line 43"/>
            <p:cNvSpPr>
              <a:spLocks noChangeShapeType="1"/>
            </p:cNvSpPr>
            <p:nvPr/>
          </p:nvSpPr>
          <p:spPr bwMode="auto">
            <a:xfrm>
              <a:off x="40386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88" name="Line 44"/>
            <p:cNvSpPr>
              <a:spLocks noChangeShapeType="1"/>
            </p:cNvSpPr>
            <p:nvPr/>
          </p:nvSpPr>
          <p:spPr bwMode="auto">
            <a:xfrm>
              <a:off x="43434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89" name="Line 45"/>
            <p:cNvSpPr>
              <a:spLocks noChangeShapeType="1"/>
            </p:cNvSpPr>
            <p:nvPr/>
          </p:nvSpPr>
          <p:spPr bwMode="auto">
            <a:xfrm>
              <a:off x="46482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90" name="Line 46"/>
            <p:cNvSpPr>
              <a:spLocks noChangeShapeType="1"/>
            </p:cNvSpPr>
            <p:nvPr/>
          </p:nvSpPr>
          <p:spPr bwMode="auto">
            <a:xfrm>
              <a:off x="3581400" y="3124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91" name="Line 47"/>
            <p:cNvSpPr>
              <a:spLocks noChangeShapeType="1"/>
            </p:cNvSpPr>
            <p:nvPr/>
          </p:nvSpPr>
          <p:spPr bwMode="auto">
            <a:xfrm>
              <a:off x="3581400" y="3733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92" name="Line 48"/>
            <p:cNvSpPr>
              <a:spLocks noChangeShapeType="1"/>
            </p:cNvSpPr>
            <p:nvPr/>
          </p:nvSpPr>
          <p:spPr bwMode="auto">
            <a:xfrm>
              <a:off x="3581400" y="3581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93" name="Line 49"/>
            <p:cNvSpPr>
              <a:spLocks noChangeShapeType="1"/>
            </p:cNvSpPr>
            <p:nvPr/>
          </p:nvSpPr>
          <p:spPr bwMode="auto">
            <a:xfrm>
              <a:off x="3581400" y="3886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94" name="Line 50"/>
            <p:cNvSpPr>
              <a:spLocks noChangeShapeType="1"/>
            </p:cNvSpPr>
            <p:nvPr/>
          </p:nvSpPr>
          <p:spPr bwMode="auto">
            <a:xfrm>
              <a:off x="3581400" y="2971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95" name="Line 51"/>
            <p:cNvSpPr>
              <a:spLocks noChangeShapeType="1"/>
            </p:cNvSpPr>
            <p:nvPr/>
          </p:nvSpPr>
          <p:spPr bwMode="auto">
            <a:xfrm>
              <a:off x="3581400" y="3276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96" name="Oval 52"/>
            <p:cNvSpPr>
              <a:spLocks noChangeArrowheads="1"/>
            </p:cNvSpPr>
            <p:nvPr/>
          </p:nvSpPr>
          <p:spPr bwMode="auto">
            <a:xfrm>
              <a:off x="3581400" y="2819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7" name="Rectangle 53"/>
            <p:cNvSpPr>
              <a:spLocks noChangeArrowheads="1"/>
            </p:cNvSpPr>
            <p:nvPr/>
          </p:nvSpPr>
          <p:spPr bwMode="auto">
            <a:xfrm>
              <a:off x="5562600" y="28194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8" name="Line 54"/>
            <p:cNvSpPr>
              <a:spLocks noChangeShapeType="1"/>
            </p:cNvSpPr>
            <p:nvPr/>
          </p:nvSpPr>
          <p:spPr bwMode="auto">
            <a:xfrm>
              <a:off x="5562600" y="3429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99" name="Line 55"/>
            <p:cNvSpPr>
              <a:spLocks noChangeShapeType="1"/>
            </p:cNvSpPr>
            <p:nvPr/>
          </p:nvSpPr>
          <p:spPr bwMode="auto">
            <a:xfrm>
              <a:off x="61722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00" name="Line 56"/>
            <p:cNvSpPr>
              <a:spLocks noChangeShapeType="1"/>
            </p:cNvSpPr>
            <p:nvPr/>
          </p:nvSpPr>
          <p:spPr bwMode="auto">
            <a:xfrm>
              <a:off x="58674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01" name="Line 57"/>
            <p:cNvSpPr>
              <a:spLocks noChangeShapeType="1"/>
            </p:cNvSpPr>
            <p:nvPr/>
          </p:nvSpPr>
          <p:spPr bwMode="auto">
            <a:xfrm>
              <a:off x="64770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02" name="Line 58"/>
            <p:cNvSpPr>
              <a:spLocks noChangeShapeType="1"/>
            </p:cNvSpPr>
            <p:nvPr/>
          </p:nvSpPr>
          <p:spPr bwMode="auto">
            <a:xfrm>
              <a:off x="57150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03" name="Line 59"/>
            <p:cNvSpPr>
              <a:spLocks noChangeShapeType="1"/>
            </p:cNvSpPr>
            <p:nvPr/>
          </p:nvSpPr>
          <p:spPr bwMode="auto">
            <a:xfrm>
              <a:off x="60198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04" name="Line 60"/>
            <p:cNvSpPr>
              <a:spLocks noChangeShapeType="1"/>
            </p:cNvSpPr>
            <p:nvPr/>
          </p:nvSpPr>
          <p:spPr bwMode="auto">
            <a:xfrm>
              <a:off x="63246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05" name="Line 61"/>
            <p:cNvSpPr>
              <a:spLocks noChangeShapeType="1"/>
            </p:cNvSpPr>
            <p:nvPr/>
          </p:nvSpPr>
          <p:spPr bwMode="auto">
            <a:xfrm>
              <a:off x="66294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06" name="Line 62"/>
            <p:cNvSpPr>
              <a:spLocks noChangeShapeType="1"/>
            </p:cNvSpPr>
            <p:nvPr/>
          </p:nvSpPr>
          <p:spPr bwMode="auto">
            <a:xfrm>
              <a:off x="5562600" y="3124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07" name="Line 63"/>
            <p:cNvSpPr>
              <a:spLocks noChangeShapeType="1"/>
            </p:cNvSpPr>
            <p:nvPr/>
          </p:nvSpPr>
          <p:spPr bwMode="auto">
            <a:xfrm>
              <a:off x="5562600" y="3733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08" name="Line 64"/>
            <p:cNvSpPr>
              <a:spLocks noChangeShapeType="1"/>
            </p:cNvSpPr>
            <p:nvPr/>
          </p:nvSpPr>
          <p:spPr bwMode="auto">
            <a:xfrm>
              <a:off x="5562600" y="3581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09" name="Line 65"/>
            <p:cNvSpPr>
              <a:spLocks noChangeShapeType="1"/>
            </p:cNvSpPr>
            <p:nvPr/>
          </p:nvSpPr>
          <p:spPr bwMode="auto">
            <a:xfrm>
              <a:off x="5562600" y="3886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10" name="Line 66"/>
            <p:cNvSpPr>
              <a:spLocks noChangeShapeType="1"/>
            </p:cNvSpPr>
            <p:nvPr/>
          </p:nvSpPr>
          <p:spPr bwMode="auto">
            <a:xfrm>
              <a:off x="5562600" y="2971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11" name="Line 67"/>
            <p:cNvSpPr>
              <a:spLocks noChangeShapeType="1"/>
            </p:cNvSpPr>
            <p:nvPr/>
          </p:nvSpPr>
          <p:spPr bwMode="auto">
            <a:xfrm>
              <a:off x="5562600" y="3276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12" name="Oval 68"/>
            <p:cNvSpPr>
              <a:spLocks noChangeArrowheads="1"/>
            </p:cNvSpPr>
            <p:nvPr/>
          </p:nvSpPr>
          <p:spPr bwMode="auto">
            <a:xfrm>
              <a:off x="5562600" y="2819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3" name="Oval 69"/>
            <p:cNvSpPr>
              <a:spLocks noChangeArrowheads="1"/>
            </p:cNvSpPr>
            <p:nvPr/>
          </p:nvSpPr>
          <p:spPr bwMode="auto">
            <a:xfrm>
              <a:off x="1828800" y="2971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4" name="Oval 70"/>
            <p:cNvSpPr>
              <a:spLocks noChangeArrowheads="1"/>
            </p:cNvSpPr>
            <p:nvPr/>
          </p:nvSpPr>
          <p:spPr bwMode="auto">
            <a:xfrm>
              <a:off x="3733800" y="3124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5" name="Oval 71"/>
            <p:cNvSpPr>
              <a:spLocks noChangeArrowheads="1"/>
            </p:cNvSpPr>
            <p:nvPr/>
          </p:nvSpPr>
          <p:spPr bwMode="auto">
            <a:xfrm>
              <a:off x="5715000" y="3276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6" name="Line 72"/>
            <p:cNvSpPr>
              <a:spLocks noChangeShapeType="1"/>
            </p:cNvSpPr>
            <p:nvPr/>
          </p:nvSpPr>
          <p:spPr bwMode="auto">
            <a:xfrm flipH="1">
              <a:off x="2057400" y="2286000"/>
              <a:ext cx="1524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17" name="Line 73"/>
            <p:cNvSpPr>
              <a:spLocks noChangeShapeType="1"/>
            </p:cNvSpPr>
            <p:nvPr/>
          </p:nvSpPr>
          <p:spPr bwMode="auto">
            <a:xfrm>
              <a:off x="4114800" y="25908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18" name="Rectangle 74"/>
            <p:cNvSpPr>
              <a:spLocks noChangeArrowheads="1"/>
            </p:cNvSpPr>
            <p:nvPr/>
          </p:nvSpPr>
          <p:spPr bwMode="auto">
            <a:xfrm>
              <a:off x="4800600" y="4572000"/>
              <a:ext cx="1219200" cy="121920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9" name="Line 75"/>
            <p:cNvSpPr>
              <a:spLocks noChangeShapeType="1"/>
            </p:cNvSpPr>
            <p:nvPr/>
          </p:nvSpPr>
          <p:spPr bwMode="auto">
            <a:xfrm>
              <a:off x="4800600" y="51816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20" name="Line 76"/>
            <p:cNvSpPr>
              <a:spLocks noChangeShapeType="1"/>
            </p:cNvSpPr>
            <p:nvPr/>
          </p:nvSpPr>
          <p:spPr bwMode="auto">
            <a:xfrm>
              <a:off x="5410200" y="45720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21" name="Line 77"/>
            <p:cNvSpPr>
              <a:spLocks noChangeShapeType="1"/>
            </p:cNvSpPr>
            <p:nvPr/>
          </p:nvSpPr>
          <p:spPr bwMode="auto">
            <a:xfrm>
              <a:off x="5105400" y="45720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22" name="Line 78"/>
            <p:cNvSpPr>
              <a:spLocks noChangeShapeType="1"/>
            </p:cNvSpPr>
            <p:nvPr/>
          </p:nvSpPr>
          <p:spPr bwMode="auto">
            <a:xfrm>
              <a:off x="5715000" y="45720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23" name="Line 79"/>
            <p:cNvSpPr>
              <a:spLocks noChangeShapeType="1"/>
            </p:cNvSpPr>
            <p:nvPr/>
          </p:nvSpPr>
          <p:spPr bwMode="auto">
            <a:xfrm>
              <a:off x="4953000" y="45720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24" name="Line 80"/>
            <p:cNvSpPr>
              <a:spLocks noChangeShapeType="1"/>
            </p:cNvSpPr>
            <p:nvPr/>
          </p:nvSpPr>
          <p:spPr bwMode="auto">
            <a:xfrm>
              <a:off x="5257800" y="45720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25" name="Line 81"/>
            <p:cNvSpPr>
              <a:spLocks noChangeShapeType="1"/>
            </p:cNvSpPr>
            <p:nvPr/>
          </p:nvSpPr>
          <p:spPr bwMode="auto">
            <a:xfrm>
              <a:off x="5562600" y="45720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26" name="Line 82"/>
            <p:cNvSpPr>
              <a:spLocks noChangeShapeType="1"/>
            </p:cNvSpPr>
            <p:nvPr/>
          </p:nvSpPr>
          <p:spPr bwMode="auto">
            <a:xfrm>
              <a:off x="5867400" y="45720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27" name="Line 83"/>
            <p:cNvSpPr>
              <a:spLocks noChangeShapeType="1"/>
            </p:cNvSpPr>
            <p:nvPr/>
          </p:nvSpPr>
          <p:spPr bwMode="auto">
            <a:xfrm>
              <a:off x="4800600" y="48768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28" name="Line 84"/>
            <p:cNvSpPr>
              <a:spLocks noChangeShapeType="1"/>
            </p:cNvSpPr>
            <p:nvPr/>
          </p:nvSpPr>
          <p:spPr bwMode="auto">
            <a:xfrm>
              <a:off x="4800600" y="54864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29" name="Line 85"/>
            <p:cNvSpPr>
              <a:spLocks noChangeShapeType="1"/>
            </p:cNvSpPr>
            <p:nvPr/>
          </p:nvSpPr>
          <p:spPr bwMode="auto">
            <a:xfrm>
              <a:off x="4800600" y="53340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30" name="Line 86"/>
            <p:cNvSpPr>
              <a:spLocks noChangeShapeType="1"/>
            </p:cNvSpPr>
            <p:nvPr/>
          </p:nvSpPr>
          <p:spPr bwMode="auto">
            <a:xfrm>
              <a:off x="4800600" y="56388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31" name="Line 87"/>
            <p:cNvSpPr>
              <a:spLocks noChangeShapeType="1"/>
            </p:cNvSpPr>
            <p:nvPr/>
          </p:nvSpPr>
          <p:spPr bwMode="auto">
            <a:xfrm>
              <a:off x="4800600" y="47244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32" name="Line 88"/>
            <p:cNvSpPr>
              <a:spLocks noChangeShapeType="1"/>
            </p:cNvSpPr>
            <p:nvPr/>
          </p:nvSpPr>
          <p:spPr bwMode="auto">
            <a:xfrm>
              <a:off x="4800600" y="50292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33" name="Oval 89"/>
            <p:cNvSpPr>
              <a:spLocks noChangeArrowheads="1"/>
            </p:cNvSpPr>
            <p:nvPr/>
          </p:nvSpPr>
          <p:spPr bwMode="auto">
            <a:xfrm>
              <a:off x="4800600" y="4572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4" name="Oval 90"/>
            <p:cNvSpPr>
              <a:spLocks noChangeArrowheads="1"/>
            </p:cNvSpPr>
            <p:nvPr/>
          </p:nvSpPr>
          <p:spPr bwMode="auto">
            <a:xfrm>
              <a:off x="4953000" y="4876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5" name="Rectangle 91"/>
            <p:cNvSpPr>
              <a:spLocks noChangeArrowheads="1"/>
            </p:cNvSpPr>
            <p:nvPr/>
          </p:nvSpPr>
          <p:spPr bwMode="auto">
            <a:xfrm>
              <a:off x="6553200" y="45720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6" name="Line 92"/>
            <p:cNvSpPr>
              <a:spLocks noChangeShapeType="1"/>
            </p:cNvSpPr>
            <p:nvPr/>
          </p:nvSpPr>
          <p:spPr bwMode="auto">
            <a:xfrm>
              <a:off x="6553200" y="5181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37" name="Line 93"/>
            <p:cNvSpPr>
              <a:spLocks noChangeShapeType="1"/>
            </p:cNvSpPr>
            <p:nvPr/>
          </p:nvSpPr>
          <p:spPr bwMode="auto">
            <a:xfrm>
              <a:off x="7162800" y="4572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38" name="Line 94"/>
            <p:cNvSpPr>
              <a:spLocks noChangeShapeType="1"/>
            </p:cNvSpPr>
            <p:nvPr/>
          </p:nvSpPr>
          <p:spPr bwMode="auto">
            <a:xfrm>
              <a:off x="6858000" y="4572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39" name="Line 95"/>
            <p:cNvSpPr>
              <a:spLocks noChangeShapeType="1"/>
            </p:cNvSpPr>
            <p:nvPr/>
          </p:nvSpPr>
          <p:spPr bwMode="auto">
            <a:xfrm>
              <a:off x="7467600" y="4572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40" name="Line 96"/>
            <p:cNvSpPr>
              <a:spLocks noChangeShapeType="1"/>
            </p:cNvSpPr>
            <p:nvPr/>
          </p:nvSpPr>
          <p:spPr bwMode="auto">
            <a:xfrm>
              <a:off x="6705600" y="4572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41" name="Line 97"/>
            <p:cNvSpPr>
              <a:spLocks noChangeShapeType="1"/>
            </p:cNvSpPr>
            <p:nvPr/>
          </p:nvSpPr>
          <p:spPr bwMode="auto">
            <a:xfrm>
              <a:off x="7010400" y="4572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42" name="Line 98"/>
            <p:cNvSpPr>
              <a:spLocks noChangeShapeType="1"/>
            </p:cNvSpPr>
            <p:nvPr/>
          </p:nvSpPr>
          <p:spPr bwMode="auto">
            <a:xfrm>
              <a:off x="7315200" y="4572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43" name="Line 99"/>
            <p:cNvSpPr>
              <a:spLocks noChangeShapeType="1"/>
            </p:cNvSpPr>
            <p:nvPr/>
          </p:nvSpPr>
          <p:spPr bwMode="auto">
            <a:xfrm>
              <a:off x="7620000" y="4572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44" name="Line 100"/>
            <p:cNvSpPr>
              <a:spLocks noChangeShapeType="1"/>
            </p:cNvSpPr>
            <p:nvPr/>
          </p:nvSpPr>
          <p:spPr bwMode="auto">
            <a:xfrm>
              <a:off x="6553200" y="4876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45" name="Line 101"/>
            <p:cNvSpPr>
              <a:spLocks noChangeShapeType="1"/>
            </p:cNvSpPr>
            <p:nvPr/>
          </p:nvSpPr>
          <p:spPr bwMode="auto">
            <a:xfrm>
              <a:off x="6553200" y="5486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46" name="Line 102"/>
            <p:cNvSpPr>
              <a:spLocks noChangeShapeType="1"/>
            </p:cNvSpPr>
            <p:nvPr/>
          </p:nvSpPr>
          <p:spPr bwMode="auto">
            <a:xfrm>
              <a:off x="6553200" y="5334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47" name="Line 103"/>
            <p:cNvSpPr>
              <a:spLocks noChangeShapeType="1"/>
            </p:cNvSpPr>
            <p:nvPr/>
          </p:nvSpPr>
          <p:spPr bwMode="auto">
            <a:xfrm>
              <a:off x="6553200" y="5638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48" name="Line 104"/>
            <p:cNvSpPr>
              <a:spLocks noChangeShapeType="1"/>
            </p:cNvSpPr>
            <p:nvPr/>
          </p:nvSpPr>
          <p:spPr bwMode="auto">
            <a:xfrm>
              <a:off x="6553200" y="4724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49" name="Line 105"/>
            <p:cNvSpPr>
              <a:spLocks noChangeShapeType="1"/>
            </p:cNvSpPr>
            <p:nvPr/>
          </p:nvSpPr>
          <p:spPr bwMode="auto">
            <a:xfrm>
              <a:off x="6553200" y="5029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50" name="Oval 106"/>
            <p:cNvSpPr>
              <a:spLocks noChangeArrowheads="1"/>
            </p:cNvSpPr>
            <p:nvPr/>
          </p:nvSpPr>
          <p:spPr bwMode="auto">
            <a:xfrm>
              <a:off x="6553200" y="4572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1" name="Oval 107"/>
            <p:cNvSpPr>
              <a:spLocks noChangeArrowheads="1"/>
            </p:cNvSpPr>
            <p:nvPr/>
          </p:nvSpPr>
          <p:spPr bwMode="auto">
            <a:xfrm>
              <a:off x="6705600" y="4876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2" name="Oval 108"/>
            <p:cNvSpPr>
              <a:spLocks noChangeArrowheads="1"/>
            </p:cNvSpPr>
            <p:nvPr/>
          </p:nvSpPr>
          <p:spPr bwMode="auto">
            <a:xfrm>
              <a:off x="5105400" y="5029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3" name="Oval 109"/>
            <p:cNvSpPr>
              <a:spLocks noChangeArrowheads="1"/>
            </p:cNvSpPr>
            <p:nvPr/>
          </p:nvSpPr>
          <p:spPr bwMode="auto">
            <a:xfrm>
              <a:off x="6858000" y="5181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4" name="Text Box 110"/>
            <p:cNvSpPr txBox="1">
              <a:spLocks noChangeArrowheads="1"/>
            </p:cNvSpPr>
            <p:nvPr/>
          </p:nvSpPr>
          <p:spPr bwMode="auto">
            <a:xfrm>
              <a:off x="304800" y="1676400"/>
              <a:ext cx="2190750" cy="466725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40404"/>
                  </a:solidFill>
                  <a:latin typeface="Times New Roman" pitchFamily="18" charset="0"/>
                </a:rPr>
                <a:t>Blue = Conflict!</a:t>
              </a:r>
            </a:p>
          </p:txBody>
        </p:sp>
        <p:sp>
          <p:nvSpPr>
            <p:cNvPr id="31855" name="Line 111"/>
            <p:cNvSpPr>
              <a:spLocks noChangeShapeType="1"/>
            </p:cNvSpPr>
            <p:nvPr/>
          </p:nvSpPr>
          <p:spPr bwMode="auto">
            <a:xfrm flipH="1">
              <a:off x="3581400" y="4114800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56" name="Line 112"/>
            <p:cNvSpPr>
              <a:spLocks noChangeShapeType="1"/>
            </p:cNvSpPr>
            <p:nvPr/>
          </p:nvSpPr>
          <p:spPr bwMode="auto">
            <a:xfrm>
              <a:off x="4572000" y="4114800"/>
              <a:ext cx="609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57" name="Rectangle 113"/>
            <p:cNvSpPr>
              <a:spLocks noChangeArrowheads="1"/>
            </p:cNvSpPr>
            <p:nvPr/>
          </p:nvSpPr>
          <p:spPr bwMode="auto">
            <a:xfrm>
              <a:off x="5867400" y="2286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8" name="Line 114"/>
            <p:cNvSpPr>
              <a:spLocks noChangeShapeType="1"/>
            </p:cNvSpPr>
            <p:nvPr/>
          </p:nvSpPr>
          <p:spPr bwMode="auto">
            <a:xfrm>
              <a:off x="5867400" y="838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59" name="Line 115"/>
            <p:cNvSpPr>
              <a:spLocks noChangeShapeType="1"/>
            </p:cNvSpPr>
            <p:nvPr/>
          </p:nvSpPr>
          <p:spPr bwMode="auto">
            <a:xfrm>
              <a:off x="6477000" y="228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60" name="Line 116"/>
            <p:cNvSpPr>
              <a:spLocks noChangeShapeType="1"/>
            </p:cNvSpPr>
            <p:nvPr/>
          </p:nvSpPr>
          <p:spPr bwMode="auto">
            <a:xfrm>
              <a:off x="6172200" y="228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61" name="Line 117"/>
            <p:cNvSpPr>
              <a:spLocks noChangeShapeType="1"/>
            </p:cNvSpPr>
            <p:nvPr/>
          </p:nvSpPr>
          <p:spPr bwMode="auto">
            <a:xfrm>
              <a:off x="6781800" y="228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62" name="Line 118"/>
            <p:cNvSpPr>
              <a:spLocks noChangeShapeType="1"/>
            </p:cNvSpPr>
            <p:nvPr/>
          </p:nvSpPr>
          <p:spPr bwMode="auto">
            <a:xfrm>
              <a:off x="6019800" y="228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63" name="Line 119"/>
            <p:cNvSpPr>
              <a:spLocks noChangeShapeType="1"/>
            </p:cNvSpPr>
            <p:nvPr/>
          </p:nvSpPr>
          <p:spPr bwMode="auto">
            <a:xfrm>
              <a:off x="6324600" y="228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64" name="Line 120"/>
            <p:cNvSpPr>
              <a:spLocks noChangeShapeType="1"/>
            </p:cNvSpPr>
            <p:nvPr/>
          </p:nvSpPr>
          <p:spPr bwMode="auto">
            <a:xfrm>
              <a:off x="6629400" y="228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65" name="Line 121"/>
            <p:cNvSpPr>
              <a:spLocks noChangeShapeType="1"/>
            </p:cNvSpPr>
            <p:nvPr/>
          </p:nvSpPr>
          <p:spPr bwMode="auto">
            <a:xfrm>
              <a:off x="6934200" y="228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66" name="Line 122"/>
            <p:cNvSpPr>
              <a:spLocks noChangeShapeType="1"/>
            </p:cNvSpPr>
            <p:nvPr/>
          </p:nvSpPr>
          <p:spPr bwMode="auto">
            <a:xfrm>
              <a:off x="5867400" y="533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67" name="Line 123"/>
            <p:cNvSpPr>
              <a:spLocks noChangeShapeType="1"/>
            </p:cNvSpPr>
            <p:nvPr/>
          </p:nvSpPr>
          <p:spPr bwMode="auto">
            <a:xfrm>
              <a:off x="5867400" y="1143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68" name="Line 124"/>
            <p:cNvSpPr>
              <a:spLocks noChangeShapeType="1"/>
            </p:cNvSpPr>
            <p:nvPr/>
          </p:nvSpPr>
          <p:spPr bwMode="auto">
            <a:xfrm>
              <a:off x="5867400" y="990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69" name="Line 125"/>
            <p:cNvSpPr>
              <a:spLocks noChangeShapeType="1"/>
            </p:cNvSpPr>
            <p:nvPr/>
          </p:nvSpPr>
          <p:spPr bwMode="auto">
            <a:xfrm>
              <a:off x="5867400" y="1295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70" name="Line 126"/>
            <p:cNvSpPr>
              <a:spLocks noChangeShapeType="1"/>
            </p:cNvSpPr>
            <p:nvPr/>
          </p:nvSpPr>
          <p:spPr bwMode="auto">
            <a:xfrm>
              <a:off x="5867400" y="381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71" name="Line 127"/>
            <p:cNvSpPr>
              <a:spLocks noChangeShapeType="1"/>
            </p:cNvSpPr>
            <p:nvPr/>
          </p:nvSpPr>
          <p:spPr bwMode="auto">
            <a:xfrm>
              <a:off x="5867400" y="685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72" name="Line 128"/>
            <p:cNvSpPr>
              <a:spLocks noChangeShapeType="1"/>
            </p:cNvSpPr>
            <p:nvPr/>
          </p:nvSpPr>
          <p:spPr bwMode="auto">
            <a:xfrm flipH="1">
              <a:off x="4648200" y="762000"/>
              <a:ext cx="1143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73" name="Rectangle 129"/>
            <p:cNvSpPr>
              <a:spLocks noChangeArrowheads="1"/>
            </p:cNvSpPr>
            <p:nvPr/>
          </p:nvSpPr>
          <p:spPr bwMode="auto">
            <a:xfrm>
              <a:off x="7543800" y="13716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4" name="Line 130"/>
            <p:cNvSpPr>
              <a:spLocks noChangeShapeType="1"/>
            </p:cNvSpPr>
            <p:nvPr/>
          </p:nvSpPr>
          <p:spPr bwMode="auto">
            <a:xfrm>
              <a:off x="7543800" y="1981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75" name="Line 131"/>
            <p:cNvSpPr>
              <a:spLocks noChangeShapeType="1"/>
            </p:cNvSpPr>
            <p:nvPr/>
          </p:nvSpPr>
          <p:spPr bwMode="auto">
            <a:xfrm>
              <a:off x="8153400" y="1371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76" name="Line 132"/>
            <p:cNvSpPr>
              <a:spLocks noChangeShapeType="1"/>
            </p:cNvSpPr>
            <p:nvPr/>
          </p:nvSpPr>
          <p:spPr bwMode="auto">
            <a:xfrm>
              <a:off x="7848600" y="1371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77" name="Line 133"/>
            <p:cNvSpPr>
              <a:spLocks noChangeShapeType="1"/>
            </p:cNvSpPr>
            <p:nvPr/>
          </p:nvSpPr>
          <p:spPr bwMode="auto">
            <a:xfrm>
              <a:off x="8458200" y="1371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78" name="Line 134"/>
            <p:cNvSpPr>
              <a:spLocks noChangeShapeType="1"/>
            </p:cNvSpPr>
            <p:nvPr/>
          </p:nvSpPr>
          <p:spPr bwMode="auto">
            <a:xfrm>
              <a:off x="7696200" y="1371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79" name="Line 135"/>
            <p:cNvSpPr>
              <a:spLocks noChangeShapeType="1"/>
            </p:cNvSpPr>
            <p:nvPr/>
          </p:nvSpPr>
          <p:spPr bwMode="auto">
            <a:xfrm>
              <a:off x="8001000" y="1371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80" name="Line 136"/>
            <p:cNvSpPr>
              <a:spLocks noChangeShapeType="1"/>
            </p:cNvSpPr>
            <p:nvPr/>
          </p:nvSpPr>
          <p:spPr bwMode="auto">
            <a:xfrm>
              <a:off x="8305800" y="1371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81" name="Line 137"/>
            <p:cNvSpPr>
              <a:spLocks noChangeShapeType="1"/>
            </p:cNvSpPr>
            <p:nvPr/>
          </p:nvSpPr>
          <p:spPr bwMode="auto">
            <a:xfrm>
              <a:off x="8610600" y="1371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82" name="Line 138"/>
            <p:cNvSpPr>
              <a:spLocks noChangeShapeType="1"/>
            </p:cNvSpPr>
            <p:nvPr/>
          </p:nvSpPr>
          <p:spPr bwMode="auto">
            <a:xfrm>
              <a:off x="7543800" y="1676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83" name="Line 139"/>
            <p:cNvSpPr>
              <a:spLocks noChangeShapeType="1"/>
            </p:cNvSpPr>
            <p:nvPr/>
          </p:nvSpPr>
          <p:spPr bwMode="auto">
            <a:xfrm>
              <a:off x="7543800" y="2286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84" name="Line 140"/>
            <p:cNvSpPr>
              <a:spLocks noChangeShapeType="1"/>
            </p:cNvSpPr>
            <p:nvPr/>
          </p:nvSpPr>
          <p:spPr bwMode="auto">
            <a:xfrm>
              <a:off x="7543800" y="2133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85" name="Line 141"/>
            <p:cNvSpPr>
              <a:spLocks noChangeShapeType="1"/>
            </p:cNvSpPr>
            <p:nvPr/>
          </p:nvSpPr>
          <p:spPr bwMode="auto">
            <a:xfrm>
              <a:off x="7543800" y="2438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86" name="Line 142"/>
            <p:cNvSpPr>
              <a:spLocks noChangeShapeType="1"/>
            </p:cNvSpPr>
            <p:nvPr/>
          </p:nvSpPr>
          <p:spPr bwMode="auto">
            <a:xfrm>
              <a:off x="7543800" y="1524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87" name="Line 143"/>
            <p:cNvSpPr>
              <a:spLocks noChangeShapeType="1"/>
            </p:cNvSpPr>
            <p:nvPr/>
          </p:nvSpPr>
          <p:spPr bwMode="auto">
            <a:xfrm>
              <a:off x="7543800" y="1828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88" name="Oval 144"/>
            <p:cNvSpPr>
              <a:spLocks noChangeArrowheads="1"/>
            </p:cNvSpPr>
            <p:nvPr/>
          </p:nvSpPr>
          <p:spPr bwMode="auto">
            <a:xfrm>
              <a:off x="7543800" y="1524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9" name="Line 145"/>
            <p:cNvSpPr>
              <a:spLocks noChangeShapeType="1"/>
            </p:cNvSpPr>
            <p:nvPr/>
          </p:nvSpPr>
          <p:spPr bwMode="auto">
            <a:xfrm>
              <a:off x="7162800" y="838200"/>
              <a:ext cx="762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90" name="Line 146"/>
            <p:cNvSpPr>
              <a:spLocks noChangeShapeType="1"/>
            </p:cNvSpPr>
            <p:nvPr/>
          </p:nvSpPr>
          <p:spPr bwMode="auto">
            <a:xfrm>
              <a:off x="7162800" y="685800"/>
              <a:ext cx="1828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91" name="Rectangle 147"/>
            <p:cNvSpPr>
              <a:spLocks noChangeArrowheads="1"/>
            </p:cNvSpPr>
            <p:nvPr/>
          </p:nvSpPr>
          <p:spPr bwMode="auto">
            <a:xfrm>
              <a:off x="304800" y="2819400"/>
              <a:ext cx="1219200" cy="121920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2" name="Line 148"/>
            <p:cNvSpPr>
              <a:spLocks noChangeShapeType="1"/>
            </p:cNvSpPr>
            <p:nvPr/>
          </p:nvSpPr>
          <p:spPr bwMode="auto">
            <a:xfrm>
              <a:off x="304800" y="34290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93" name="Line 149"/>
            <p:cNvSpPr>
              <a:spLocks noChangeShapeType="1"/>
            </p:cNvSpPr>
            <p:nvPr/>
          </p:nvSpPr>
          <p:spPr bwMode="auto">
            <a:xfrm>
              <a:off x="914400" y="2819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94" name="Line 150"/>
            <p:cNvSpPr>
              <a:spLocks noChangeShapeType="1"/>
            </p:cNvSpPr>
            <p:nvPr/>
          </p:nvSpPr>
          <p:spPr bwMode="auto">
            <a:xfrm>
              <a:off x="609600" y="2819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95" name="Line 151"/>
            <p:cNvSpPr>
              <a:spLocks noChangeShapeType="1"/>
            </p:cNvSpPr>
            <p:nvPr/>
          </p:nvSpPr>
          <p:spPr bwMode="auto">
            <a:xfrm>
              <a:off x="1219200" y="2819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96" name="Line 152"/>
            <p:cNvSpPr>
              <a:spLocks noChangeShapeType="1"/>
            </p:cNvSpPr>
            <p:nvPr/>
          </p:nvSpPr>
          <p:spPr bwMode="auto">
            <a:xfrm>
              <a:off x="457200" y="2819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97" name="Line 153"/>
            <p:cNvSpPr>
              <a:spLocks noChangeShapeType="1"/>
            </p:cNvSpPr>
            <p:nvPr/>
          </p:nvSpPr>
          <p:spPr bwMode="auto">
            <a:xfrm>
              <a:off x="762000" y="2819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98" name="Line 154"/>
            <p:cNvSpPr>
              <a:spLocks noChangeShapeType="1"/>
            </p:cNvSpPr>
            <p:nvPr/>
          </p:nvSpPr>
          <p:spPr bwMode="auto">
            <a:xfrm>
              <a:off x="1066800" y="2819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99" name="Line 155"/>
            <p:cNvSpPr>
              <a:spLocks noChangeShapeType="1"/>
            </p:cNvSpPr>
            <p:nvPr/>
          </p:nvSpPr>
          <p:spPr bwMode="auto">
            <a:xfrm>
              <a:off x="1371600" y="2819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00" name="Line 156"/>
            <p:cNvSpPr>
              <a:spLocks noChangeShapeType="1"/>
            </p:cNvSpPr>
            <p:nvPr/>
          </p:nvSpPr>
          <p:spPr bwMode="auto">
            <a:xfrm>
              <a:off x="304800" y="31242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01" name="Line 157"/>
            <p:cNvSpPr>
              <a:spLocks noChangeShapeType="1"/>
            </p:cNvSpPr>
            <p:nvPr/>
          </p:nvSpPr>
          <p:spPr bwMode="auto">
            <a:xfrm>
              <a:off x="304800" y="37338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02" name="Line 158"/>
            <p:cNvSpPr>
              <a:spLocks noChangeShapeType="1"/>
            </p:cNvSpPr>
            <p:nvPr/>
          </p:nvSpPr>
          <p:spPr bwMode="auto">
            <a:xfrm>
              <a:off x="304800" y="35814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03" name="Line 159"/>
            <p:cNvSpPr>
              <a:spLocks noChangeShapeType="1"/>
            </p:cNvSpPr>
            <p:nvPr/>
          </p:nvSpPr>
          <p:spPr bwMode="auto">
            <a:xfrm>
              <a:off x="304800" y="38862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04" name="Line 160"/>
            <p:cNvSpPr>
              <a:spLocks noChangeShapeType="1"/>
            </p:cNvSpPr>
            <p:nvPr/>
          </p:nvSpPr>
          <p:spPr bwMode="auto">
            <a:xfrm>
              <a:off x="304800" y="29718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05" name="Line 161"/>
            <p:cNvSpPr>
              <a:spLocks noChangeShapeType="1"/>
            </p:cNvSpPr>
            <p:nvPr/>
          </p:nvSpPr>
          <p:spPr bwMode="auto">
            <a:xfrm>
              <a:off x="304800" y="32766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06" name="Oval 162"/>
            <p:cNvSpPr>
              <a:spLocks noChangeArrowheads="1"/>
            </p:cNvSpPr>
            <p:nvPr/>
          </p:nvSpPr>
          <p:spPr bwMode="auto">
            <a:xfrm>
              <a:off x="304800" y="2819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7" name="Oval 163"/>
            <p:cNvSpPr>
              <a:spLocks noChangeArrowheads="1"/>
            </p:cNvSpPr>
            <p:nvPr/>
          </p:nvSpPr>
          <p:spPr bwMode="auto">
            <a:xfrm>
              <a:off x="457200" y="2819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8" name="Line 164"/>
            <p:cNvSpPr>
              <a:spLocks noChangeShapeType="1"/>
            </p:cNvSpPr>
            <p:nvPr/>
          </p:nvSpPr>
          <p:spPr bwMode="auto">
            <a:xfrm flipH="1">
              <a:off x="914400" y="2133600"/>
              <a:ext cx="27432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09" name="Line 165"/>
            <p:cNvSpPr>
              <a:spLocks noChangeShapeType="1"/>
            </p:cNvSpPr>
            <p:nvPr/>
          </p:nvSpPr>
          <p:spPr bwMode="auto">
            <a:xfrm>
              <a:off x="5029200" y="2209800"/>
              <a:ext cx="685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10" name="Rectangle 166"/>
            <p:cNvSpPr>
              <a:spLocks noChangeArrowheads="1"/>
            </p:cNvSpPr>
            <p:nvPr/>
          </p:nvSpPr>
          <p:spPr bwMode="auto">
            <a:xfrm>
              <a:off x="7315200" y="28194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1" name="Line 167"/>
            <p:cNvSpPr>
              <a:spLocks noChangeShapeType="1"/>
            </p:cNvSpPr>
            <p:nvPr/>
          </p:nvSpPr>
          <p:spPr bwMode="auto">
            <a:xfrm>
              <a:off x="7315200" y="3429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12" name="Line 168"/>
            <p:cNvSpPr>
              <a:spLocks noChangeShapeType="1"/>
            </p:cNvSpPr>
            <p:nvPr/>
          </p:nvSpPr>
          <p:spPr bwMode="auto">
            <a:xfrm>
              <a:off x="79248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13" name="Line 169"/>
            <p:cNvSpPr>
              <a:spLocks noChangeShapeType="1"/>
            </p:cNvSpPr>
            <p:nvPr/>
          </p:nvSpPr>
          <p:spPr bwMode="auto">
            <a:xfrm>
              <a:off x="76200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14" name="Line 170"/>
            <p:cNvSpPr>
              <a:spLocks noChangeShapeType="1"/>
            </p:cNvSpPr>
            <p:nvPr/>
          </p:nvSpPr>
          <p:spPr bwMode="auto">
            <a:xfrm>
              <a:off x="82296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15" name="Line 171"/>
            <p:cNvSpPr>
              <a:spLocks noChangeShapeType="1"/>
            </p:cNvSpPr>
            <p:nvPr/>
          </p:nvSpPr>
          <p:spPr bwMode="auto">
            <a:xfrm>
              <a:off x="74676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16" name="Line 172"/>
            <p:cNvSpPr>
              <a:spLocks noChangeShapeType="1"/>
            </p:cNvSpPr>
            <p:nvPr/>
          </p:nvSpPr>
          <p:spPr bwMode="auto">
            <a:xfrm>
              <a:off x="77724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17" name="Line 173"/>
            <p:cNvSpPr>
              <a:spLocks noChangeShapeType="1"/>
            </p:cNvSpPr>
            <p:nvPr/>
          </p:nvSpPr>
          <p:spPr bwMode="auto">
            <a:xfrm>
              <a:off x="80772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18" name="Line 174"/>
            <p:cNvSpPr>
              <a:spLocks noChangeShapeType="1"/>
            </p:cNvSpPr>
            <p:nvPr/>
          </p:nvSpPr>
          <p:spPr bwMode="auto">
            <a:xfrm>
              <a:off x="83820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19" name="Line 175"/>
            <p:cNvSpPr>
              <a:spLocks noChangeShapeType="1"/>
            </p:cNvSpPr>
            <p:nvPr/>
          </p:nvSpPr>
          <p:spPr bwMode="auto">
            <a:xfrm>
              <a:off x="7315200" y="3124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20" name="Line 176"/>
            <p:cNvSpPr>
              <a:spLocks noChangeShapeType="1"/>
            </p:cNvSpPr>
            <p:nvPr/>
          </p:nvSpPr>
          <p:spPr bwMode="auto">
            <a:xfrm>
              <a:off x="7315200" y="3733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21" name="Line 177"/>
            <p:cNvSpPr>
              <a:spLocks noChangeShapeType="1"/>
            </p:cNvSpPr>
            <p:nvPr/>
          </p:nvSpPr>
          <p:spPr bwMode="auto">
            <a:xfrm>
              <a:off x="7315200" y="3581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22" name="Line 178"/>
            <p:cNvSpPr>
              <a:spLocks noChangeShapeType="1"/>
            </p:cNvSpPr>
            <p:nvPr/>
          </p:nvSpPr>
          <p:spPr bwMode="auto">
            <a:xfrm>
              <a:off x="7315200" y="3886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23" name="Line 179"/>
            <p:cNvSpPr>
              <a:spLocks noChangeShapeType="1"/>
            </p:cNvSpPr>
            <p:nvPr/>
          </p:nvSpPr>
          <p:spPr bwMode="auto">
            <a:xfrm>
              <a:off x="7315200" y="2971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24" name="Line 180"/>
            <p:cNvSpPr>
              <a:spLocks noChangeShapeType="1"/>
            </p:cNvSpPr>
            <p:nvPr/>
          </p:nvSpPr>
          <p:spPr bwMode="auto">
            <a:xfrm>
              <a:off x="7315200" y="3276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25" name="Oval 181"/>
            <p:cNvSpPr>
              <a:spLocks noChangeArrowheads="1"/>
            </p:cNvSpPr>
            <p:nvPr/>
          </p:nvSpPr>
          <p:spPr bwMode="auto">
            <a:xfrm>
              <a:off x="7315200" y="2819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6" name="Oval 182"/>
            <p:cNvSpPr>
              <a:spLocks noChangeArrowheads="1"/>
            </p:cNvSpPr>
            <p:nvPr/>
          </p:nvSpPr>
          <p:spPr bwMode="auto">
            <a:xfrm>
              <a:off x="7467600" y="3429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7" name="Line 183"/>
            <p:cNvSpPr>
              <a:spLocks noChangeShapeType="1"/>
            </p:cNvSpPr>
            <p:nvPr/>
          </p:nvSpPr>
          <p:spPr bwMode="auto">
            <a:xfrm>
              <a:off x="5029200" y="2133600"/>
              <a:ext cx="2438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28" name="Rectangle 184"/>
            <p:cNvSpPr>
              <a:spLocks noChangeArrowheads="1"/>
            </p:cNvSpPr>
            <p:nvPr/>
          </p:nvSpPr>
          <p:spPr bwMode="auto">
            <a:xfrm>
              <a:off x="304800" y="4648200"/>
              <a:ext cx="1219200" cy="121920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9" name="Line 185"/>
            <p:cNvSpPr>
              <a:spLocks noChangeShapeType="1"/>
            </p:cNvSpPr>
            <p:nvPr/>
          </p:nvSpPr>
          <p:spPr bwMode="auto">
            <a:xfrm>
              <a:off x="304800" y="52578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30" name="Line 186"/>
            <p:cNvSpPr>
              <a:spLocks noChangeShapeType="1"/>
            </p:cNvSpPr>
            <p:nvPr/>
          </p:nvSpPr>
          <p:spPr bwMode="auto">
            <a:xfrm>
              <a:off x="9144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31" name="Line 187"/>
            <p:cNvSpPr>
              <a:spLocks noChangeShapeType="1"/>
            </p:cNvSpPr>
            <p:nvPr/>
          </p:nvSpPr>
          <p:spPr bwMode="auto">
            <a:xfrm>
              <a:off x="6096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32" name="Line 188"/>
            <p:cNvSpPr>
              <a:spLocks noChangeShapeType="1"/>
            </p:cNvSpPr>
            <p:nvPr/>
          </p:nvSpPr>
          <p:spPr bwMode="auto">
            <a:xfrm>
              <a:off x="12192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33" name="Line 189"/>
            <p:cNvSpPr>
              <a:spLocks noChangeShapeType="1"/>
            </p:cNvSpPr>
            <p:nvPr/>
          </p:nvSpPr>
          <p:spPr bwMode="auto">
            <a:xfrm>
              <a:off x="4572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34" name="Line 190"/>
            <p:cNvSpPr>
              <a:spLocks noChangeShapeType="1"/>
            </p:cNvSpPr>
            <p:nvPr/>
          </p:nvSpPr>
          <p:spPr bwMode="auto">
            <a:xfrm>
              <a:off x="7620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35" name="Line 191"/>
            <p:cNvSpPr>
              <a:spLocks noChangeShapeType="1"/>
            </p:cNvSpPr>
            <p:nvPr/>
          </p:nvSpPr>
          <p:spPr bwMode="auto">
            <a:xfrm>
              <a:off x="10668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36" name="Line 192"/>
            <p:cNvSpPr>
              <a:spLocks noChangeShapeType="1"/>
            </p:cNvSpPr>
            <p:nvPr/>
          </p:nvSpPr>
          <p:spPr bwMode="auto">
            <a:xfrm>
              <a:off x="13716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37" name="Line 193"/>
            <p:cNvSpPr>
              <a:spLocks noChangeShapeType="1"/>
            </p:cNvSpPr>
            <p:nvPr/>
          </p:nvSpPr>
          <p:spPr bwMode="auto">
            <a:xfrm>
              <a:off x="304800" y="49530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38" name="Line 194"/>
            <p:cNvSpPr>
              <a:spLocks noChangeShapeType="1"/>
            </p:cNvSpPr>
            <p:nvPr/>
          </p:nvSpPr>
          <p:spPr bwMode="auto">
            <a:xfrm>
              <a:off x="304800" y="55626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39" name="Line 195"/>
            <p:cNvSpPr>
              <a:spLocks noChangeShapeType="1"/>
            </p:cNvSpPr>
            <p:nvPr/>
          </p:nvSpPr>
          <p:spPr bwMode="auto">
            <a:xfrm>
              <a:off x="304800" y="54102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40" name="Line 196"/>
            <p:cNvSpPr>
              <a:spLocks noChangeShapeType="1"/>
            </p:cNvSpPr>
            <p:nvPr/>
          </p:nvSpPr>
          <p:spPr bwMode="auto">
            <a:xfrm>
              <a:off x="304800" y="57150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41" name="Line 197"/>
            <p:cNvSpPr>
              <a:spLocks noChangeShapeType="1"/>
            </p:cNvSpPr>
            <p:nvPr/>
          </p:nvSpPr>
          <p:spPr bwMode="auto">
            <a:xfrm>
              <a:off x="304800" y="48006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42" name="Line 198"/>
            <p:cNvSpPr>
              <a:spLocks noChangeShapeType="1"/>
            </p:cNvSpPr>
            <p:nvPr/>
          </p:nvSpPr>
          <p:spPr bwMode="auto">
            <a:xfrm>
              <a:off x="304800" y="51054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43" name="Oval 199"/>
            <p:cNvSpPr>
              <a:spLocks noChangeArrowheads="1"/>
            </p:cNvSpPr>
            <p:nvPr/>
          </p:nvSpPr>
          <p:spPr bwMode="auto">
            <a:xfrm>
              <a:off x="304800" y="4648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4" name="Oval 200"/>
            <p:cNvSpPr>
              <a:spLocks noChangeArrowheads="1"/>
            </p:cNvSpPr>
            <p:nvPr/>
          </p:nvSpPr>
          <p:spPr bwMode="auto">
            <a:xfrm>
              <a:off x="457200" y="4953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5" name="Oval 201"/>
            <p:cNvSpPr>
              <a:spLocks noChangeArrowheads="1"/>
            </p:cNvSpPr>
            <p:nvPr/>
          </p:nvSpPr>
          <p:spPr bwMode="auto">
            <a:xfrm>
              <a:off x="609600" y="4648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6" name="Rectangle 202"/>
            <p:cNvSpPr>
              <a:spLocks noChangeArrowheads="1"/>
            </p:cNvSpPr>
            <p:nvPr/>
          </p:nvSpPr>
          <p:spPr bwMode="auto">
            <a:xfrm>
              <a:off x="1676400" y="4648200"/>
              <a:ext cx="1219200" cy="121920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7" name="Line 203"/>
            <p:cNvSpPr>
              <a:spLocks noChangeShapeType="1"/>
            </p:cNvSpPr>
            <p:nvPr/>
          </p:nvSpPr>
          <p:spPr bwMode="auto">
            <a:xfrm>
              <a:off x="1676400" y="52578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48" name="Line 204"/>
            <p:cNvSpPr>
              <a:spLocks noChangeShapeType="1"/>
            </p:cNvSpPr>
            <p:nvPr/>
          </p:nvSpPr>
          <p:spPr bwMode="auto">
            <a:xfrm>
              <a:off x="22860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49" name="Line 205"/>
            <p:cNvSpPr>
              <a:spLocks noChangeShapeType="1"/>
            </p:cNvSpPr>
            <p:nvPr/>
          </p:nvSpPr>
          <p:spPr bwMode="auto">
            <a:xfrm>
              <a:off x="19812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50" name="Line 206"/>
            <p:cNvSpPr>
              <a:spLocks noChangeShapeType="1"/>
            </p:cNvSpPr>
            <p:nvPr/>
          </p:nvSpPr>
          <p:spPr bwMode="auto">
            <a:xfrm>
              <a:off x="25908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51" name="Line 207"/>
            <p:cNvSpPr>
              <a:spLocks noChangeShapeType="1"/>
            </p:cNvSpPr>
            <p:nvPr/>
          </p:nvSpPr>
          <p:spPr bwMode="auto">
            <a:xfrm>
              <a:off x="18288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52" name="Line 208"/>
            <p:cNvSpPr>
              <a:spLocks noChangeShapeType="1"/>
            </p:cNvSpPr>
            <p:nvPr/>
          </p:nvSpPr>
          <p:spPr bwMode="auto">
            <a:xfrm>
              <a:off x="21336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53" name="Line 209"/>
            <p:cNvSpPr>
              <a:spLocks noChangeShapeType="1"/>
            </p:cNvSpPr>
            <p:nvPr/>
          </p:nvSpPr>
          <p:spPr bwMode="auto">
            <a:xfrm>
              <a:off x="24384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54" name="Line 210"/>
            <p:cNvSpPr>
              <a:spLocks noChangeShapeType="1"/>
            </p:cNvSpPr>
            <p:nvPr/>
          </p:nvSpPr>
          <p:spPr bwMode="auto">
            <a:xfrm>
              <a:off x="27432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55" name="Line 211"/>
            <p:cNvSpPr>
              <a:spLocks noChangeShapeType="1"/>
            </p:cNvSpPr>
            <p:nvPr/>
          </p:nvSpPr>
          <p:spPr bwMode="auto">
            <a:xfrm>
              <a:off x="1676400" y="49530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56" name="Line 212"/>
            <p:cNvSpPr>
              <a:spLocks noChangeShapeType="1"/>
            </p:cNvSpPr>
            <p:nvPr/>
          </p:nvSpPr>
          <p:spPr bwMode="auto">
            <a:xfrm>
              <a:off x="1676400" y="55626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57" name="Line 213"/>
            <p:cNvSpPr>
              <a:spLocks noChangeShapeType="1"/>
            </p:cNvSpPr>
            <p:nvPr/>
          </p:nvSpPr>
          <p:spPr bwMode="auto">
            <a:xfrm>
              <a:off x="1676400" y="54102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58" name="Line 214"/>
            <p:cNvSpPr>
              <a:spLocks noChangeShapeType="1"/>
            </p:cNvSpPr>
            <p:nvPr/>
          </p:nvSpPr>
          <p:spPr bwMode="auto">
            <a:xfrm>
              <a:off x="1676400" y="57150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59" name="Line 215"/>
            <p:cNvSpPr>
              <a:spLocks noChangeShapeType="1"/>
            </p:cNvSpPr>
            <p:nvPr/>
          </p:nvSpPr>
          <p:spPr bwMode="auto">
            <a:xfrm>
              <a:off x="1676400" y="48006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60" name="Line 216"/>
            <p:cNvSpPr>
              <a:spLocks noChangeShapeType="1"/>
            </p:cNvSpPr>
            <p:nvPr/>
          </p:nvSpPr>
          <p:spPr bwMode="auto">
            <a:xfrm>
              <a:off x="1676400" y="51054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61" name="Oval 217"/>
            <p:cNvSpPr>
              <a:spLocks noChangeArrowheads="1"/>
            </p:cNvSpPr>
            <p:nvPr/>
          </p:nvSpPr>
          <p:spPr bwMode="auto">
            <a:xfrm>
              <a:off x="1676400" y="4648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2" name="Oval 218"/>
            <p:cNvSpPr>
              <a:spLocks noChangeArrowheads="1"/>
            </p:cNvSpPr>
            <p:nvPr/>
          </p:nvSpPr>
          <p:spPr bwMode="auto">
            <a:xfrm>
              <a:off x="1828800" y="4953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3" name="Oval 219"/>
            <p:cNvSpPr>
              <a:spLocks noChangeArrowheads="1"/>
            </p:cNvSpPr>
            <p:nvPr/>
          </p:nvSpPr>
          <p:spPr bwMode="auto">
            <a:xfrm>
              <a:off x="1981200" y="4800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4" name="Rectangle 220"/>
            <p:cNvSpPr>
              <a:spLocks noChangeArrowheads="1"/>
            </p:cNvSpPr>
            <p:nvPr/>
          </p:nvSpPr>
          <p:spPr bwMode="auto">
            <a:xfrm>
              <a:off x="3124200" y="4648200"/>
              <a:ext cx="1219200" cy="121920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5" name="Line 221"/>
            <p:cNvSpPr>
              <a:spLocks noChangeShapeType="1"/>
            </p:cNvSpPr>
            <p:nvPr/>
          </p:nvSpPr>
          <p:spPr bwMode="auto">
            <a:xfrm>
              <a:off x="3124200" y="52578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66" name="Line 222"/>
            <p:cNvSpPr>
              <a:spLocks noChangeShapeType="1"/>
            </p:cNvSpPr>
            <p:nvPr/>
          </p:nvSpPr>
          <p:spPr bwMode="auto">
            <a:xfrm>
              <a:off x="37338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67" name="Line 223"/>
            <p:cNvSpPr>
              <a:spLocks noChangeShapeType="1"/>
            </p:cNvSpPr>
            <p:nvPr/>
          </p:nvSpPr>
          <p:spPr bwMode="auto">
            <a:xfrm>
              <a:off x="34290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68" name="Line 224"/>
            <p:cNvSpPr>
              <a:spLocks noChangeShapeType="1"/>
            </p:cNvSpPr>
            <p:nvPr/>
          </p:nvSpPr>
          <p:spPr bwMode="auto">
            <a:xfrm>
              <a:off x="40386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69" name="Line 225"/>
            <p:cNvSpPr>
              <a:spLocks noChangeShapeType="1"/>
            </p:cNvSpPr>
            <p:nvPr/>
          </p:nvSpPr>
          <p:spPr bwMode="auto">
            <a:xfrm>
              <a:off x="32766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70" name="Line 226"/>
            <p:cNvSpPr>
              <a:spLocks noChangeShapeType="1"/>
            </p:cNvSpPr>
            <p:nvPr/>
          </p:nvSpPr>
          <p:spPr bwMode="auto">
            <a:xfrm>
              <a:off x="35814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71" name="Line 227"/>
            <p:cNvSpPr>
              <a:spLocks noChangeShapeType="1"/>
            </p:cNvSpPr>
            <p:nvPr/>
          </p:nvSpPr>
          <p:spPr bwMode="auto">
            <a:xfrm>
              <a:off x="38862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72" name="Line 228"/>
            <p:cNvSpPr>
              <a:spLocks noChangeShapeType="1"/>
            </p:cNvSpPr>
            <p:nvPr/>
          </p:nvSpPr>
          <p:spPr bwMode="auto">
            <a:xfrm>
              <a:off x="41910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73" name="Line 229"/>
            <p:cNvSpPr>
              <a:spLocks noChangeShapeType="1"/>
            </p:cNvSpPr>
            <p:nvPr/>
          </p:nvSpPr>
          <p:spPr bwMode="auto">
            <a:xfrm>
              <a:off x="3124200" y="49530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74" name="Line 230"/>
            <p:cNvSpPr>
              <a:spLocks noChangeShapeType="1"/>
            </p:cNvSpPr>
            <p:nvPr/>
          </p:nvSpPr>
          <p:spPr bwMode="auto">
            <a:xfrm>
              <a:off x="3124200" y="55626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75" name="Line 231"/>
            <p:cNvSpPr>
              <a:spLocks noChangeShapeType="1"/>
            </p:cNvSpPr>
            <p:nvPr/>
          </p:nvSpPr>
          <p:spPr bwMode="auto">
            <a:xfrm>
              <a:off x="3124200" y="54102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76" name="Line 232"/>
            <p:cNvSpPr>
              <a:spLocks noChangeShapeType="1"/>
            </p:cNvSpPr>
            <p:nvPr/>
          </p:nvSpPr>
          <p:spPr bwMode="auto">
            <a:xfrm>
              <a:off x="3124200" y="57150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77" name="Line 233"/>
            <p:cNvSpPr>
              <a:spLocks noChangeShapeType="1"/>
            </p:cNvSpPr>
            <p:nvPr/>
          </p:nvSpPr>
          <p:spPr bwMode="auto">
            <a:xfrm>
              <a:off x="3124200" y="48006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78" name="Line 234"/>
            <p:cNvSpPr>
              <a:spLocks noChangeShapeType="1"/>
            </p:cNvSpPr>
            <p:nvPr/>
          </p:nvSpPr>
          <p:spPr bwMode="auto">
            <a:xfrm>
              <a:off x="3124200" y="51054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79" name="Oval 235"/>
            <p:cNvSpPr>
              <a:spLocks noChangeArrowheads="1"/>
            </p:cNvSpPr>
            <p:nvPr/>
          </p:nvSpPr>
          <p:spPr bwMode="auto">
            <a:xfrm>
              <a:off x="3124200" y="4648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0" name="Oval 236"/>
            <p:cNvSpPr>
              <a:spLocks noChangeArrowheads="1"/>
            </p:cNvSpPr>
            <p:nvPr/>
          </p:nvSpPr>
          <p:spPr bwMode="auto">
            <a:xfrm>
              <a:off x="3276600" y="4953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1" name="Oval 237"/>
            <p:cNvSpPr>
              <a:spLocks noChangeArrowheads="1"/>
            </p:cNvSpPr>
            <p:nvPr/>
          </p:nvSpPr>
          <p:spPr bwMode="auto">
            <a:xfrm>
              <a:off x="3429000" y="4953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2" name="Line 238"/>
            <p:cNvSpPr>
              <a:spLocks noChangeShapeType="1"/>
            </p:cNvSpPr>
            <p:nvPr/>
          </p:nvSpPr>
          <p:spPr bwMode="auto">
            <a:xfrm>
              <a:off x="4876800" y="4038600"/>
              <a:ext cx="1600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83" name="Line 239"/>
            <p:cNvSpPr>
              <a:spLocks noChangeShapeType="1"/>
            </p:cNvSpPr>
            <p:nvPr/>
          </p:nvSpPr>
          <p:spPr bwMode="auto">
            <a:xfrm flipH="1">
              <a:off x="1447800" y="3810000"/>
              <a:ext cx="2133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84" name="Line 240"/>
            <p:cNvSpPr>
              <a:spLocks noChangeShapeType="1"/>
            </p:cNvSpPr>
            <p:nvPr/>
          </p:nvSpPr>
          <p:spPr bwMode="auto">
            <a:xfrm flipH="1">
              <a:off x="2514600" y="3962400"/>
              <a:ext cx="990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85" name="Text Box 241"/>
            <p:cNvSpPr txBox="1">
              <a:spLocks noChangeArrowheads="1"/>
            </p:cNvSpPr>
            <p:nvPr/>
          </p:nvSpPr>
          <p:spPr bwMode="auto">
            <a:xfrm>
              <a:off x="746125" y="2227263"/>
              <a:ext cx="8477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prune</a:t>
              </a:r>
            </a:p>
          </p:txBody>
        </p:sp>
        <p:sp>
          <p:nvSpPr>
            <p:cNvPr id="31986" name="Text Box 242"/>
            <p:cNvSpPr txBox="1">
              <a:spLocks noChangeArrowheads="1"/>
            </p:cNvSpPr>
            <p:nvPr/>
          </p:nvSpPr>
          <p:spPr bwMode="auto">
            <a:xfrm>
              <a:off x="5867400" y="1447800"/>
              <a:ext cx="1352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0 0 0 0 0 0 0 0</a:t>
              </a:r>
            </a:p>
          </p:txBody>
        </p:sp>
        <p:sp>
          <p:nvSpPr>
            <p:cNvPr id="31987" name="Text Box 243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1352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itchFamily="18" charset="0"/>
                </a:rPr>
                <a:t>1 0 0 0 0 0 0 0</a:t>
              </a:r>
            </a:p>
          </p:txBody>
        </p:sp>
        <p:sp>
          <p:nvSpPr>
            <p:cNvPr id="31988" name="Text Box 244"/>
            <p:cNvSpPr txBox="1">
              <a:spLocks noChangeArrowheads="1"/>
            </p:cNvSpPr>
            <p:nvPr/>
          </p:nvSpPr>
          <p:spPr bwMode="auto">
            <a:xfrm>
              <a:off x="6172200" y="1981200"/>
              <a:ext cx="1352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2 0 0 0 0 0 0 0</a:t>
              </a:r>
            </a:p>
          </p:txBody>
        </p:sp>
        <p:sp>
          <p:nvSpPr>
            <p:cNvPr id="31989" name="Text Box 245"/>
            <p:cNvSpPr txBox="1">
              <a:spLocks noChangeArrowheads="1"/>
            </p:cNvSpPr>
            <p:nvPr/>
          </p:nvSpPr>
          <p:spPr bwMode="auto">
            <a:xfrm>
              <a:off x="7239000" y="4038600"/>
              <a:ext cx="1352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1 5 0 0 0 0 0 0</a:t>
              </a:r>
            </a:p>
          </p:txBody>
        </p:sp>
        <p:sp>
          <p:nvSpPr>
            <p:cNvPr id="31990" name="Text Box 246"/>
            <p:cNvSpPr txBox="1">
              <a:spLocks noChangeArrowheads="1"/>
            </p:cNvSpPr>
            <p:nvPr/>
          </p:nvSpPr>
          <p:spPr bwMode="auto">
            <a:xfrm>
              <a:off x="5562600" y="4038600"/>
              <a:ext cx="1352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1 4 0 0 0 0 0 0</a:t>
              </a:r>
            </a:p>
          </p:txBody>
        </p:sp>
        <p:sp>
          <p:nvSpPr>
            <p:cNvPr id="31991" name="Text Box 247"/>
            <p:cNvSpPr txBox="1">
              <a:spLocks noChangeArrowheads="1"/>
            </p:cNvSpPr>
            <p:nvPr/>
          </p:nvSpPr>
          <p:spPr bwMode="auto">
            <a:xfrm>
              <a:off x="3505200" y="4038600"/>
              <a:ext cx="1352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1 3 0 0 0 0 0 0</a:t>
              </a:r>
            </a:p>
          </p:txBody>
        </p:sp>
        <p:sp>
          <p:nvSpPr>
            <p:cNvPr id="31992" name="Text Box 248"/>
            <p:cNvSpPr txBox="1">
              <a:spLocks noChangeArrowheads="1"/>
            </p:cNvSpPr>
            <p:nvPr/>
          </p:nvSpPr>
          <p:spPr bwMode="auto">
            <a:xfrm>
              <a:off x="1600200" y="4038600"/>
              <a:ext cx="1352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1 2 0 0 0 0 0 0</a:t>
              </a:r>
            </a:p>
          </p:txBody>
        </p:sp>
        <p:sp>
          <p:nvSpPr>
            <p:cNvPr id="31993" name="Text Box 249"/>
            <p:cNvSpPr txBox="1">
              <a:spLocks noChangeArrowheads="1"/>
            </p:cNvSpPr>
            <p:nvPr/>
          </p:nvSpPr>
          <p:spPr bwMode="auto">
            <a:xfrm>
              <a:off x="228600" y="4038600"/>
              <a:ext cx="1352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1 1 0 0 0 0 0 0</a:t>
              </a:r>
            </a:p>
          </p:txBody>
        </p:sp>
        <p:sp>
          <p:nvSpPr>
            <p:cNvPr id="31994" name="Text Box 250"/>
            <p:cNvSpPr txBox="1">
              <a:spLocks noChangeArrowheads="1"/>
            </p:cNvSpPr>
            <p:nvPr/>
          </p:nvSpPr>
          <p:spPr bwMode="auto">
            <a:xfrm>
              <a:off x="228600" y="5911850"/>
              <a:ext cx="1352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1 3 1 0 0 0 0 0</a:t>
              </a:r>
            </a:p>
          </p:txBody>
        </p:sp>
        <p:sp>
          <p:nvSpPr>
            <p:cNvPr id="31995" name="Text Box 251"/>
            <p:cNvSpPr txBox="1">
              <a:spLocks noChangeArrowheads="1"/>
            </p:cNvSpPr>
            <p:nvPr/>
          </p:nvSpPr>
          <p:spPr bwMode="auto">
            <a:xfrm>
              <a:off x="1600200" y="5911850"/>
              <a:ext cx="1352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1 3 2 0 0 0 0 0</a:t>
              </a:r>
            </a:p>
          </p:txBody>
        </p:sp>
        <p:sp>
          <p:nvSpPr>
            <p:cNvPr id="31996" name="Text Box 252"/>
            <p:cNvSpPr txBox="1">
              <a:spLocks noChangeArrowheads="1"/>
            </p:cNvSpPr>
            <p:nvPr/>
          </p:nvSpPr>
          <p:spPr bwMode="auto">
            <a:xfrm>
              <a:off x="3048000" y="5911850"/>
              <a:ext cx="1352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1 3 3 0 0 0 0 0</a:t>
              </a:r>
            </a:p>
          </p:txBody>
        </p:sp>
        <p:sp>
          <p:nvSpPr>
            <p:cNvPr id="31997" name="Text Box 253"/>
            <p:cNvSpPr txBox="1">
              <a:spLocks noChangeArrowheads="1"/>
            </p:cNvSpPr>
            <p:nvPr/>
          </p:nvSpPr>
          <p:spPr bwMode="auto">
            <a:xfrm>
              <a:off x="4724400" y="5911850"/>
              <a:ext cx="1352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1 3 4 0 0 0 0 0</a:t>
              </a:r>
            </a:p>
          </p:txBody>
        </p:sp>
        <p:sp>
          <p:nvSpPr>
            <p:cNvPr id="31998" name="Text Box 254"/>
            <p:cNvSpPr txBox="1">
              <a:spLocks noChangeArrowheads="1"/>
            </p:cNvSpPr>
            <p:nvPr/>
          </p:nvSpPr>
          <p:spPr bwMode="auto">
            <a:xfrm>
              <a:off x="6477000" y="5911850"/>
              <a:ext cx="1352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1 3 5 0 0 0 0 0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3E675A-E37E-494C-951E-778A588705A1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037912"/>
            <a:ext cx="4630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  <a:latin typeface="Garamond" pitchFamily="18" charset="0"/>
              </a:rPr>
              <a:t>Depth-First Search</a:t>
            </a:r>
            <a:br>
              <a:rPr lang="en-US" sz="2400" dirty="0">
                <a:solidFill>
                  <a:schemeClr val="tx2"/>
                </a:solidFill>
                <a:latin typeface="Garamond" pitchFamily="18" charset="0"/>
              </a:rPr>
            </a:br>
            <a:r>
              <a:rPr lang="en-US" sz="2400" dirty="0">
                <a:solidFill>
                  <a:schemeClr val="tx2"/>
                </a:solidFill>
                <a:latin typeface="Garamond" pitchFamily="18" charset="0"/>
              </a:rPr>
              <a:t>(representation #4)</a:t>
            </a:r>
          </a:p>
        </p:txBody>
      </p:sp>
      <p:grpSp>
        <p:nvGrpSpPr>
          <p:cNvPr id="197" name="Group 196"/>
          <p:cNvGrpSpPr/>
          <p:nvPr/>
        </p:nvGrpSpPr>
        <p:grpSpPr>
          <a:xfrm>
            <a:off x="304800" y="906538"/>
            <a:ext cx="8686800" cy="6019800"/>
            <a:chOff x="304800" y="228600"/>
            <a:chExt cx="8686800" cy="6019800"/>
          </a:xfrm>
        </p:grpSpPr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3733800" y="12954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>
              <a:off x="3733800" y="1905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75" name="Line 7"/>
            <p:cNvSpPr>
              <a:spLocks noChangeShapeType="1"/>
            </p:cNvSpPr>
            <p:nvPr/>
          </p:nvSpPr>
          <p:spPr bwMode="auto">
            <a:xfrm>
              <a:off x="4343400" y="1295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76" name="Line 8"/>
            <p:cNvSpPr>
              <a:spLocks noChangeShapeType="1"/>
            </p:cNvSpPr>
            <p:nvPr/>
          </p:nvSpPr>
          <p:spPr bwMode="auto">
            <a:xfrm>
              <a:off x="4038600" y="1295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>
              <a:off x="4648200" y="1295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>
              <a:off x="3886200" y="1295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>
              <a:off x="4191000" y="1295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0" name="Line 12"/>
            <p:cNvSpPr>
              <a:spLocks noChangeShapeType="1"/>
            </p:cNvSpPr>
            <p:nvPr/>
          </p:nvSpPr>
          <p:spPr bwMode="auto">
            <a:xfrm>
              <a:off x="4495800" y="1295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1" name="Line 13"/>
            <p:cNvSpPr>
              <a:spLocks noChangeShapeType="1"/>
            </p:cNvSpPr>
            <p:nvPr/>
          </p:nvSpPr>
          <p:spPr bwMode="auto">
            <a:xfrm>
              <a:off x="4800600" y="1295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2" name="Line 14"/>
            <p:cNvSpPr>
              <a:spLocks noChangeShapeType="1"/>
            </p:cNvSpPr>
            <p:nvPr/>
          </p:nvSpPr>
          <p:spPr bwMode="auto">
            <a:xfrm>
              <a:off x="3733800" y="1600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3" name="Line 15"/>
            <p:cNvSpPr>
              <a:spLocks noChangeShapeType="1"/>
            </p:cNvSpPr>
            <p:nvPr/>
          </p:nvSpPr>
          <p:spPr bwMode="auto">
            <a:xfrm>
              <a:off x="3733800" y="2209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4" name="Line 16"/>
            <p:cNvSpPr>
              <a:spLocks noChangeShapeType="1"/>
            </p:cNvSpPr>
            <p:nvPr/>
          </p:nvSpPr>
          <p:spPr bwMode="auto">
            <a:xfrm>
              <a:off x="3733800" y="2057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>
              <a:off x="3733800" y="2362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>
              <a:off x="3733800" y="1447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7" name="Line 19"/>
            <p:cNvSpPr>
              <a:spLocks noChangeShapeType="1"/>
            </p:cNvSpPr>
            <p:nvPr/>
          </p:nvSpPr>
          <p:spPr bwMode="auto">
            <a:xfrm>
              <a:off x="3733800" y="1752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8" name="Oval 20"/>
            <p:cNvSpPr>
              <a:spLocks noChangeArrowheads="1"/>
            </p:cNvSpPr>
            <p:nvPr/>
          </p:nvSpPr>
          <p:spPr bwMode="auto">
            <a:xfrm>
              <a:off x="37338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1676400" y="2819400"/>
              <a:ext cx="1219200" cy="121920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Line 22"/>
            <p:cNvSpPr>
              <a:spLocks noChangeShapeType="1"/>
            </p:cNvSpPr>
            <p:nvPr/>
          </p:nvSpPr>
          <p:spPr bwMode="auto">
            <a:xfrm>
              <a:off x="1676400" y="34290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1" name="Line 23"/>
            <p:cNvSpPr>
              <a:spLocks noChangeShapeType="1"/>
            </p:cNvSpPr>
            <p:nvPr/>
          </p:nvSpPr>
          <p:spPr bwMode="auto">
            <a:xfrm>
              <a:off x="2286000" y="2819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2" name="Line 24"/>
            <p:cNvSpPr>
              <a:spLocks noChangeShapeType="1"/>
            </p:cNvSpPr>
            <p:nvPr/>
          </p:nvSpPr>
          <p:spPr bwMode="auto">
            <a:xfrm>
              <a:off x="1981200" y="2819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3" name="Line 25"/>
            <p:cNvSpPr>
              <a:spLocks noChangeShapeType="1"/>
            </p:cNvSpPr>
            <p:nvPr/>
          </p:nvSpPr>
          <p:spPr bwMode="auto">
            <a:xfrm>
              <a:off x="2590800" y="2819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4" name="Line 26"/>
            <p:cNvSpPr>
              <a:spLocks noChangeShapeType="1"/>
            </p:cNvSpPr>
            <p:nvPr/>
          </p:nvSpPr>
          <p:spPr bwMode="auto">
            <a:xfrm>
              <a:off x="1828800" y="2819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>
              <a:off x="2133600" y="2819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auto">
            <a:xfrm>
              <a:off x="2438400" y="2819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7" name="Line 29"/>
            <p:cNvSpPr>
              <a:spLocks noChangeShapeType="1"/>
            </p:cNvSpPr>
            <p:nvPr/>
          </p:nvSpPr>
          <p:spPr bwMode="auto">
            <a:xfrm>
              <a:off x="2743200" y="28194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8" name="Line 30"/>
            <p:cNvSpPr>
              <a:spLocks noChangeShapeType="1"/>
            </p:cNvSpPr>
            <p:nvPr/>
          </p:nvSpPr>
          <p:spPr bwMode="auto">
            <a:xfrm>
              <a:off x="1676400" y="31242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9" name="Line 31"/>
            <p:cNvSpPr>
              <a:spLocks noChangeShapeType="1"/>
            </p:cNvSpPr>
            <p:nvPr/>
          </p:nvSpPr>
          <p:spPr bwMode="auto">
            <a:xfrm>
              <a:off x="1676400" y="37338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00" name="Line 32"/>
            <p:cNvSpPr>
              <a:spLocks noChangeShapeType="1"/>
            </p:cNvSpPr>
            <p:nvPr/>
          </p:nvSpPr>
          <p:spPr bwMode="auto">
            <a:xfrm>
              <a:off x="1676400" y="35814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01" name="Line 33"/>
            <p:cNvSpPr>
              <a:spLocks noChangeShapeType="1"/>
            </p:cNvSpPr>
            <p:nvPr/>
          </p:nvSpPr>
          <p:spPr bwMode="auto">
            <a:xfrm>
              <a:off x="1676400" y="38862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02" name="Line 34"/>
            <p:cNvSpPr>
              <a:spLocks noChangeShapeType="1"/>
            </p:cNvSpPr>
            <p:nvPr/>
          </p:nvSpPr>
          <p:spPr bwMode="auto">
            <a:xfrm>
              <a:off x="1676400" y="29718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03" name="Line 35"/>
            <p:cNvSpPr>
              <a:spLocks noChangeShapeType="1"/>
            </p:cNvSpPr>
            <p:nvPr/>
          </p:nvSpPr>
          <p:spPr bwMode="auto">
            <a:xfrm>
              <a:off x="1676400" y="32766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04" name="Oval 36"/>
            <p:cNvSpPr>
              <a:spLocks noChangeArrowheads="1"/>
            </p:cNvSpPr>
            <p:nvPr/>
          </p:nvSpPr>
          <p:spPr bwMode="auto">
            <a:xfrm>
              <a:off x="1676400" y="2819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Rectangle 37"/>
            <p:cNvSpPr>
              <a:spLocks noChangeArrowheads="1"/>
            </p:cNvSpPr>
            <p:nvPr/>
          </p:nvSpPr>
          <p:spPr bwMode="auto">
            <a:xfrm>
              <a:off x="3581400" y="28194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6" name="Line 38"/>
            <p:cNvSpPr>
              <a:spLocks noChangeShapeType="1"/>
            </p:cNvSpPr>
            <p:nvPr/>
          </p:nvSpPr>
          <p:spPr bwMode="auto">
            <a:xfrm>
              <a:off x="3581400" y="3429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07" name="Line 39"/>
            <p:cNvSpPr>
              <a:spLocks noChangeShapeType="1"/>
            </p:cNvSpPr>
            <p:nvPr/>
          </p:nvSpPr>
          <p:spPr bwMode="auto">
            <a:xfrm>
              <a:off x="41910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08" name="Line 40"/>
            <p:cNvSpPr>
              <a:spLocks noChangeShapeType="1"/>
            </p:cNvSpPr>
            <p:nvPr/>
          </p:nvSpPr>
          <p:spPr bwMode="auto">
            <a:xfrm>
              <a:off x="38862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09" name="Line 41"/>
            <p:cNvSpPr>
              <a:spLocks noChangeShapeType="1"/>
            </p:cNvSpPr>
            <p:nvPr/>
          </p:nvSpPr>
          <p:spPr bwMode="auto">
            <a:xfrm>
              <a:off x="44958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10" name="Line 42"/>
            <p:cNvSpPr>
              <a:spLocks noChangeShapeType="1"/>
            </p:cNvSpPr>
            <p:nvPr/>
          </p:nvSpPr>
          <p:spPr bwMode="auto">
            <a:xfrm>
              <a:off x="37338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11" name="Line 43"/>
            <p:cNvSpPr>
              <a:spLocks noChangeShapeType="1"/>
            </p:cNvSpPr>
            <p:nvPr/>
          </p:nvSpPr>
          <p:spPr bwMode="auto">
            <a:xfrm>
              <a:off x="40386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12" name="Line 44"/>
            <p:cNvSpPr>
              <a:spLocks noChangeShapeType="1"/>
            </p:cNvSpPr>
            <p:nvPr/>
          </p:nvSpPr>
          <p:spPr bwMode="auto">
            <a:xfrm>
              <a:off x="43434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13" name="Line 45"/>
            <p:cNvSpPr>
              <a:spLocks noChangeShapeType="1"/>
            </p:cNvSpPr>
            <p:nvPr/>
          </p:nvSpPr>
          <p:spPr bwMode="auto">
            <a:xfrm>
              <a:off x="46482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14" name="Line 46"/>
            <p:cNvSpPr>
              <a:spLocks noChangeShapeType="1"/>
            </p:cNvSpPr>
            <p:nvPr/>
          </p:nvSpPr>
          <p:spPr bwMode="auto">
            <a:xfrm>
              <a:off x="3581400" y="3124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15" name="Line 47"/>
            <p:cNvSpPr>
              <a:spLocks noChangeShapeType="1"/>
            </p:cNvSpPr>
            <p:nvPr/>
          </p:nvSpPr>
          <p:spPr bwMode="auto">
            <a:xfrm>
              <a:off x="3581400" y="3733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16" name="Line 48"/>
            <p:cNvSpPr>
              <a:spLocks noChangeShapeType="1"/>
            </p:cNvSpPr>
            <p:nvPr/>
          </p:nvSpPr>
          <p:spPr bwMode="auto">
            <a:xfrm>
              <a:off x="3581400" y="3581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17" name="Line 49"/>
            <p:cNvSpPr>
              <a:spLocks noChangeShapeType="1"/>
            </p:cNvSpPr>
            <p:nvPr/>
          </p:nvSpPr>
          <p:spPr bwMode="auto">
            <a:xfrm>
              <a:off x="3581400" y="3886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18" name="Line 50"/>
            <p:cNvSpPr>
              <a:spLocks noChangeShapeType="1"/>
            </p:cNvSpPr>
            <p:nvPr/>
          </p:nvSpPr>
          <p:spPr bwMode="auto">
            <a:xfrm>
              <a:off x="3581400" y="2971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19" name="Line 51"/>
            <p:cNvSpPr>
              <a:spLocks noChangeShapeType="1"/>
            </p:cNvSpPr>
            <p:nvPr/>
          </p:nvSpPr>
          <p:spPr bwMode="auto">
            <a:xfrm>
              <a:off x="3581400" y="3276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20" name="Oval 52"/>
            <p:cNvSpPr>
              <a:spLocks noChangeArrowheads="1"/>
            </p:cNvSpPr>
            <p:nvPr/>
          </p:nvSpPr>
          <p:spPr bwMode="auto">
            <a:xfrm>
              <a:off x="3581400" y="2819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1" name="Rectangle 53"/>
            <p:cNvSpPr>
              <a:spLocks noChangeArrowheads="1"/>
            </p:cNvSpPr>
            <p:nvPr/>
          </p:nvSpPr>
          <p:spPr bwMode="auto">
            <a:xfrm>
              <a:off x="5562600" y="28194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2" name="Line 54"/>
            <p:cNvSpPr>
              <a:spLocks noChangeShapeType="1"/>
            </p:cNvSpPr>
            <p:nvPr/>
          </p:nvSpPr>
          <p:spPr bwMode="auto">
            <a:xfrm>
              <a:off x="5562600" y="3429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23" name="Line 55"/>
            <p:cNvSpPr>
              <a:spLocks noChangeShapeType="1"/>
            </p:cNvSpPr>
            <p:nvPr/>
          </p:nvSpPr>
          <p:spPr bwMode="auto">
            <a:xfrm>
              <a:off x="61722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24" name="Line 56"/>
            <p:cNvSpPr>
              <a:spLocks noChangeShapeType="1"/>
            </p:cNvSpPr>
            <p:nvPr/>
          </p:nvSpPr>
          <p:spPr bwMode="auto">
            <a:xfrm>
              <a:off x="58674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25" name="Line 57"/>
            <p:cNvSpPr>
              <a:spLocks noChangeShapeType="1"/>
            </p:cNvSpPr>
            <p:nvPr/>
          </p:nvSpPr>
          <p:spPr bwMode="auto">
            <a:xfrm>
              <a:off x="64770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26" name="Line 58"/>
            <p:cNvSpPr>
              <a:spLocks noChangeShapeType="1"/>
            </p:cNvSpPr>
            <p:nvPr/>
          </p:nvSpPr>
          <p:spPr bwMode="auto">
            <a:xfrm>
              <a:off x="57150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27" name="Line 59"/>
            <p:cNvSpPr>
              <a:spLocks noChangeShapeType="1"/>
            </p:cNvSpPr>
            <p:nvPr/>
          </p:nvSpPr>
          <p:spPr bwMode="auto">
            <a:xfrm>
              <a:off x="60198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28" name="Line 60"/>
            <p:cNvSpPr>
              <a:spLocks noChangeShapeType="1"/>
            </p:cNvSpPr>
            <p:nvPr/>
          </p:nvSpPr>
          <p:spPr bwMode="auto">
            <a:xfrm>
              <a:off x="63246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29" name="Line 61"/>
            <p:cNvSpPr>
              <a:spLocks noChangeShapeType="1"/>
            </p:cNvSpPr>
            <p:nvPr/>
          </p:nvSpPr>
          <p:spPr bwMode="auto">
            <a:xfrm>
              <a:off x="66294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30" name="Line 62"/>
            <p:cNvSpPr>
              <a:spLocks noChangeShapeType="1"/>
            </p:cNvSpPr>
            <p:nvPr/>
          </p:nvSpPr>
          <p:spPr bwMode="auto">
            <a:xfrm>
              <a:off x="5562600" y="3124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31" name="Line 63"/>
            <p:cNvSpPr>
              <a:spLocks noChangeShapeType="1"/>
            </p:cNvSpPr>
            <p:nvPr/>
          </p:nvSpPr>
          <p:spPr bwMode="auto">
            <a:xfrm>
              <a:off x="5562600" y="3733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32" name="Line 64"/>
            <p:cNvSpPr>
              <a:spLocks noChangeShapeType="1"/>
            </p:cNvSpPr>
            <p:nvPr/>
          </p:nvSpPr>
          <p:spPr bwMode="auto">
            <a:xfrm>
              <a:off x="5562600" y="3581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33" name="Line 65"/>
            <p:cNvSpPr>
              <a:spLocks noChangeShapeType="1"/>
            </p:cNvSpPr>
            <p:nvPr/>
          </p:nvSpPr>
          <p:spPr bwMode="auto">
            <a:xfrm>
              <a:off x="5562600" y="3886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34" name="Line 66"/>
            <p:cNvSpPr>
              <a:spLocks noChangeShapeType="1"/>
            </p:cNvSpPr>
            <p:nvPr/>
          </p:nvSpPr>
          <p:spPr bwMode="auto">
            <a:xfrm>
              <a:off x="5562600" y="2971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35" name="Line 67"/>
            <p:cNvSpPr>
              <a:spLocks noChangeShapeType="1"/>
            </p:cNvSpPr>
            <p:nvPr/>
          </p:nvSpPr>
          <p:spPr bwMode="auto">
            <a:xfrm>
              <a:off x="5562600" y="3276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36" name="Oval 68"/>
            <p:cNvSpPr>
              <a:spLocks noChangeArrowheads="1"/>
            </p:cNvSpPr>
            <p:nvPr/>
          </p:nvSpPr>
          <p:spPr bwMode="auto">
            <a:xfrm>
              <a:off x="5562600" y="2819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7" name="Oval 69"/>
            <p:cNvSpPr>
              <a:spLocks noChangeArrowheads="1"/>
            </p:cNvSpPr>
            <p:nvPr/>
          </p:nvSpPr>
          <p:spPr bwMode="auto">
            <a:xfrm>
              <a:off x="1828800" y="2971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8" name="Oval 70"/>
            <p:cNvSpPr>
              <a:spLocks noChangeArrowheads="1"/>
            </p:cNvSpPr>
            <p:nvPr/>
          </p:nvSpPr>
          <p:spPr bwMode="auto">
            <a:xfrm>
              <a:off x="3733800" y="3124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9" name="Oval 71"/>
            <p:cNvSpPr>
              <a:spLocks noChangeArrowheads="1"/>
            </p:cNvSpPr>
            <p:nvPr/>
          </p:nvSpPr>
          <p:spPr bwMode="auto">
            <a:xfrm>
              <a:off x="5715000" y="3276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0" name="Line 72"/>
            <p:cNvSpPr>
              <a:spLocks noChangeShapeType="1"/>
            </p:cNvSpPr>
            <p:nvPr/>
          </p:nvSpPr>
          <p:spPr bwMode="auto">
            <a:xfrm flipH="1">
              <a:off x="2057400" y="2286000"/>
              <a:ext cx="1524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41" name="Line 73"/>
            <p:cNvSpPr>
              <a:spLocks noChangeShapeType="1"/>
            </p:cNvSpPr>
            <p:nvPr/>
          </p:nvSpPr>
          <p:spPr bwMode="auto">
            <a:xfrm>
              <a:off x="4114800" y="25908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42" name="Rectangle 74"/>
            <p:cNvSpPr>
              <a:spLocks noChangeArrowheads="1"/>
            </p:cNvSpPr>
            <p:nvPr/>
          </p:nvSpPr>
          <p:spPr bwMode="auto">
            <a:xfrm>
              <a:off x="4800600" y="4572000"/>
              <a:ext cx="1219200" cy="121920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3" name="Line 75"/>
            <p:cNvSpPr>
              <a:spLocks noChangeShapeType="1"/>
            </p:cNvSpPr>
            <p:nvPr/>
          </p:nvSpPr>
          <p:spPr bwMode="auto">
            <a:xfrm>
              <a:off x="4800600" y="51816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44" name="Line 76"/>
            <p:cNvSpPr>
              <a:spLocks noChangeShapeType="1"/>
            </p:cNvSpPr>
            <p:nvPr/>
          </p:nvSpPr>
          <p:spPr bwMode="auto">
            <a:xfrm>
              <a:off x="5410200" y="45720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45" name="Line 77"/>
            <p:cNvSpPr>
              <a:spLocks noChangeShapeType="1"/>
            </p:cNvSpPr>
            <p:nvPr/>
          </p:nvSpPr>
          <p:spPr bwMode="auto">
            <a:xfrm>
              <a:off x="5105400" y="45720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46" name="Line 78"/>
            <p:cNvSpPr>
              <a:spLocks noChangeShapeType="1"/>
            </p:cNvSpPr>
            <p:nvPr/>
          </p:nvSpPr>
          <p:spPr bwMode="auto">
            <a:xfrm>
              <a:off x="5715000" y="45720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47" name="Line 79"/>
            <p:cNvSpPr>
              <a:spLocks noChangeShapeType="1"/>
            </p:cNvSpPr>
            <p:nvPr/>
          </p:nvSpPr>
          <p:spPr bwMode="auto">
            <a:xfrm>
              <a:off x="4953000" y="45720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48" name="Line 80"/>
            <p:cNvSpPr>
              <a:spLocks noChangeShapeType="1"/>
            </p:cNvSpPr>
            <p:nvPr/>
          </p:nvSpPr>
          <p:spPr bwMode="auto">
            <a:xfrm>
              <a:off x="5257800" y="45720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49" name="Line 81"/>
            <p:cNvSpPr>
              <a:spLocks noChangeShapeType="1"/>
            </p:cNvSpPr>
            <p:nvPr/>
          </p:nvSpPr>
          <p:spPr bwMode="auto">
            <a:xfrm>
              <a:off x="5562600" y="45720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50" name="Line 82"/>
            <p:cNvSpPr>
              <a:spLocks noChangeShapeType="1"/>
            </p:cNvSpPr>
            <p:nvPr/>
          </p:nvSpPr>
          <p:spPr bwMode="auto">
            <a:xfrm>
              <a:off x="5867400" y="45720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51" name="Line 83"/>
            <p:cNvSpPr>
              <a:spLocks noChangeShapeType="1"/>
            </p:cNvSpPr>
            <p:nvPr/>
          </p:nvSpPr>
          <p:spPr bwMode="auto">
            <a:xfrm>
              <a:off x="4800600" y="48768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52" name="Line 84"/>
            <p:cNvSpPr>
              <a:spLocks noChangeShapeType="1"/>
            </p:cNvSpPr>
            <p:nvPr/>
          </p:nvSpPr>
          <p:spPr bwMode="auto">
            <a:xfrm>
              <a:off x="4800600" y="54864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53" name="Line 85"/>
            <p:cNvSpPr>
              <a:spLocks noChangeShapeType="1"/>
            </p:cNvSpPr>
            <p:nvPr/>
          </p:nvSpPr>
          <p:spPr bwMode="auto">
            <a:xfrm>
              <a:off x="4800600" y="53340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54" name="Line 86"/>
            <p:cNvSpPr>
              <a:spLocks noChangeShapeType="1"/>
            </p:cNvSpPr>
            <p:nvPr/>
          </p:nvSpPr>
          <p:spPr bwMode="auto">
            <a:xfrm>
              <a:off x="4800600" y="56388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55" name="Line 87"/>
            <p:cNvSpPr>
              <a:spLocks noChangeShapeType="1"/>
            </p:cNvSpPr>
            <p:nvPr/>
          </p:nvSpPr>
          <p:spPr bwMode="auto">
            <a:xfrm>
              <a:off x="4800600" y="47244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56" name="Line 88"/>
            <p:cNvSpPr>
              <a:spLocks noChangeShapeType="1"/>
            </p:cNvSpPr>
            <p:nvPr/>
          </p:nvSpPr>
          <p:spPr bwMode="auto">
            <a:xfrm>
              <a:off x="4800600" y="50292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57" name="Oval 89"/>
            <p:cNvSpPr>
              <a:spLocks noChangeArrowheads="1"/>
            </p:cNvSpPr>
            <p:nvPr/>
          </p:nvSpPr>
          <p:spPr bwMode="auto">
            <a:xfrm>
              <a:off x="4800600" y="4572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8" name="Oval 90"/>
            <p:cNvSpPr>
              <a:spLocks noChangeArrowheads="1"/>
            </p:cNvSpPr>
            <p:nvPr/>
          </p:nvSpPr>
          <p:spPr bwMode="auto">
            <a:xfrm>
              <a:off x="4953000" y="4876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9" name="Rectangle 91"/>
            <p:cNvSpPr>
              <a:spLocks noChangeArrowheads="1"/>
            </p:cNvSpPr>
            <p:nvPr/>
          </p:nvSpPr>
          <p:spPr bwMode="auto">
            <a:xfrm>
              <a:off x="6553200" y="45720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0" name="Line 92"/>
            <p:cNvSpPr>
              <a:spLocks noChangeShapeType="1"/>
            </p:cNvSpPr>
            <p:nvPr/>
          </p:nvSpPr>
          <p:spPr bwMode="auto">
            <a:xfrm>
              <a:off x="6553200" y="5181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61" name="Line 93"/>
            <p:cNvSpPr>
              <a:spLocks noChangeShapeType="1"/>
            </p:cNvSpPr>
            <p:nvPr/>
          </p:nvSpPr>
          <p:spPr bwMode="auto">
            <a:xfrm>
              <a:off x="7162800" y="4572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62" name="Line 94"/>
            <p:cNvSpPr>
              <a:spLocks noChangeShapeType="1"/>
            </p:cNvSpPr>
            <p:nvPr/>
          </p:nvSpPr>
          <p:spPr bwMode="auto">
            <a:xfrm>
              <a:off x="6858000" y="4572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63" name="Line 95"/>
            <p:cNvSpPr>
              <a:spLocks noChangeShapeType="1"/>
            </p:cNvSpPr>
            <p:nvPr/>
          </p:nvSpPr>
          <p:spPr bwMode="auto">
            <a:xfrm>
              <a:off x="7467600" y="4572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64" name="Line 96"/>
            <p:cNvSpPr>
              <a:spLocks noChangeShapeType="1"/>
            </p:cNvSpPr>
            <p:nvPr/>
          </p:nvSpPr>
          <p:spPr bwMode="auto">
            <a:xfrm>
              <a:off x="6705600" y="4572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65" name="Line 97"/>
            <p:cNvSpPr>
              <a:spLocks noChangeShapeType="1"/>
            </p:cNvSpPr>
            <p:nvPr/>
          </p:nvSpPr>
          <p:spPr bwMode="auto">
            <a:xfrm>
              <a:off x="7010400" y="4572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66" name="Line 98"/>
            <p:cNvSpPr>
              <a:spLocks noChangeShapeType="1"/>
            </p:cNvSpPr>
            <p:nvPr/>
          </p:nvSpPr>
          <p:spPr bwMode="auto">
            <a:xfrm>
              <a:off x="7315200" y="4572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67" name="Line 99"/>
            <p:cNvSpPr>
              <a:spLocks noChangeShapeType="1"/>
            </p:cNvSpPr>
            <p:nvPr/>
          </p:nvSpPr>
          <p:spPr bwMode="auto">
            <a:xfrm>
              <a:off x="7620000" y="4572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68" name="Line 100"/>
            <p:cNvSpPr>
              <a:spLocks noChangeShapeType="1"/>
            </p:cNvSpPr>
            <p:nvPr/>
          </p:nvSpPr>
          <p:spPr bwMode="auto">
            <a:xfrm>
              <a:off x="6553200" y="4876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69" name="Line 101"/>
            <p:cNvSpPr>
              <a:spLocks noChangeShapeType="1"/>
            </p:cNvSpPr>
            <p:nvPr/>
          </p:nvSpPr>
          <p:spPr bwMode="auto">
            <a:xfrm>
              <a:off x="6553200" y="5486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70" name="Line 102"/>
            <p:cNvSpPr>
              <a:spLocks noChangeShapeType="1"/>
            </p:cNvSpPr>
            <p:nvPr/>
          </p:nvSpPr>
          <p:spPr bwMode="auto">
            <a:xfrm>
              <a:off x="6553200" y="5334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71" name="Line 103"/>
            <p:cNvSpPr>
              <a:spLocks noChangeShapeType="1"/>
            </p:cNvSpPr>
            <p:nvPr/>
          </p:nvSpPr>
          <p:spPr bwMode="auto">
            <a:xfrm>
              <a:off x="6553200" y="5638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72" name="Line 104"/>
            <p:cNvSpPr>
              <a:spLocks noChangeShapeType="1"/>
            </p:cNvSpPr>
            <p:nvPr/>
          </p:nvSpPr>
          <p:spPr bwMode="auto">
            <a:xfrm>
              <a:off x="6553200" y="4724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73" name="Line 105"/>
            <p:cNvSpPr>
              <a:spLocks noChangeShapeType="1"/>
            </p:cNvSpPr>
            <p:nvPr/>
          </p:nvSpPr>
          <p:spPr bwMode="auto">
            <a:xfrm>
              <a:off x="6553200" y="5029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74" name="Oval 106"/>
            <p:cNvSpPr>
              <a:spLocks noChangeArrowheads="1"/>
            </p:cNvSpPr>
            <p:nvPr/>
          </p:nvSpPr>
          <p:spPr bwMode="auto">
            <a:xfrm>
              <a:off x="6553200" y="4572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5" name="Oval 107"/>
            <p:cNvSpPr>
              <a:spLocks noChangeArrowheads="1"/>
            </p:cNvSpPr>
            <p:nvPr/>
          </p:nvSpPr>
          <p:spPr bwMode="auto">
            <a:xfrm>
              <a:off x="6705600" y="4876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6" name="Oval 108"/>
            <p:cNvSpPr>
              <a:spLocks noChangeArrowheads="1"/>
            </p:cNvSpPr>
            <p:nvPr/>
          </p:nvSpPr>
          <p:spPr bwMode="auto">
            <a:xfrm>
              <a:off x="5105400" y="5029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7" name="Oval 109"/>
            <p:cNvSpPr>
              <a:spLocks noChangeArrowheads="1"/>
            </p:cNvSpPr>
            <p:nvPr/>
          </p:nvSpPr>
          <p:spPr bwMode="auto">
            <a:xfrm>
              <a:off x="6858000" y="5181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8" name="Text Box 110"/>
            <p:cNvSpPr txBox="1">
              <a:spLocks noChangeArrowheads="1"/>
            </p:cNvSpPr>
            <p:nvPr/>
          </p:nvSpPr>
          <p:spPr bwMode="auto">
            <a:xfrm>
              <a:off x="304800" y="1676400"/>
              <a:ext cx="2190750" cy="466725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40404"/>
                  </a:solidFill>
                  <a:latin typeface="Times New Roman" pitchFamily="18" charset="0"/>
                </a:rPr>
                <a:t>Blue = Conflict!</a:t>
              </a:r>
            </a:p>
          </p:txBody>
        </p:sp>
        <p:sp>
          <p:nvSpPr>
            <p:cNvPr id="32879" name="Line 111"/>
            <p:cNvSpPr>
              <a:spLocks noChangeShapeType="1"/>
            </p:cNvSpPr>
            <p:nvPr/>
          </p:nvSpPr>
          <p:spPr bwMode="auto">
            <a:xfrm>
              <a:off x="4572000" y="4114800"/>
              <a:ext cx="609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80" name="Rectangle 112"/>
            <p:cNvSpPr>
              <a:spLocks noChangeArrowheads="1"/>
            </p:cNvSpPr>
            <p:nvPr/>
          </p:nvSpPr>
          <p:spPr bwMode="auto">
            <a:xfrm>
              <a:off x="5867400" y="2286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1" name="Line 113"/>
            <p:cNvSpPr>
              <a:spLocks noChangeShapeType="1"/>
            </p:cNvSpPr>
            <p:nvPr/>
          </p:nvSpPr>
          <p:spPr bwMode="auto">
            <a:xfrm>
              <a:off x="5867400" y="838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82" name="Line 114"/>
            <p:cNvSpPr>
              <a:spLocks noChangeShapeType="1"/>
            </p:cNvSpPr>
            <p:nvPr/>
          </p:nvSpPr>
          <p:spPr bwMode="auto">
            <a:xfrm>
              <a:off x="6477000" y="228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83" name="Line 115"/>
            <p:cNvSpPr>
              <a:spLocks noChangeShapeType="1"/>
            </p:cNvSpPr>
            <p:nvPr/>
          </p:nvSpPr>
          <p:spPr bwMode="auto">
            <a:xfrm>
              <a:off x="6172200" y="228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84" name="Line 116"/>
            <p:cNvSpPr>
              <a:spLocks noChangeShapeType="1"/>
            </p:cNvSpPr>
            <p:nvPr/>
          </p:nvSpPr>
          <p:spPr bwMode="auto">
            <a:xfrm>
              <a:off x="6781800" y="228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85" name="Line 117"/>
            <p:cNvSpPr>
              <a:spLocks noChangeShapeType="1"/>
            </p:cNvSpPr>
            <p:nvPr/>
          </p:nvSpPr>
          <p:spPr bwMode="auto">
            <a:xfrm>
              <a:off x="6019800" y="228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86" name="Line 118"/>
            <p:cNvSpPr>
              <a:spLocks noChangeShapeType="1"/>
            </p:cNvSpPr>
            <p:nvPr/>
          </p:nvSpPr>
          <p:spPr bwMode="auto">
            <a:xfrm>
              <a:off x="6324600" y="228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87" name="Line 119"/>
            <p:cNvSpPr>
              <a:spLocks noChangeShapeType="1"/>
            </p:cNvSpPr>
            <p:nvPr/>
          </p:nvSpPr>
          <p:spPr bwMode="auto">
            <a:xfrm>
              <a:off x="6629400" y="228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88" name="Line 120"/>
            <p:cNvSpPr>
              <a:spLocks noChangeShapeType="1"/>
            </p:cNvSpPr>
            <p:nvPr/>
          </p:nvSpPr>
          <p:spPr bwMode="auto">
            <a:xfrm>
              <a:off x="6934200" y="228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89" name="Line 121"/>
            <p:cNvSpPr>
              <a:spLocks noChangeShapeType="1"/>
            </p:cNvSpPr>
            <p:nvPr/>
          </p:nvSpPr>
          <p:spPr bwMode="auto">
            <a:xfrm>
              <a:off x="5867400" y="533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90" name="Line 122"/>
            <p:cNvSpPr>
              <a:spLocks noChangeShapeType="1"/>
            </p:cNvSpPr>
            <p:nvPr/>
          </p:nvSpPr>
          <p:spPr bwMode="auto">
            <a:xfrm>
              <a:off x="5867400" y="1143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91" name="Line 123"/>
            <p:cNvSpPr>
              <a:spLocks noChangeShapeType="1"/>
            </p:cNvSpPr>
            <p:nvPr/>
          </p:nvSpPr>
          <p:spPr bwMode="auto">
            <a:xfrm>
              <a:off x="5867400" y="990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92" name="Line 124"/>
            <p:cNvSpPr>
              <a:spLocks noChangeShapeType="1"/>
            </p:cNvSpPr>
            <p:nvPr/>
          </p:nvSpPr>
          <p:spPr bwMode="auto">
            <a:xfrm>
              <a:off x="5867400" y="1295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93" name="Line 125"/>
            <p:cNvSpPr>
              <a:spLocks noChangeShapeType="1"/>
            </p:cNvSpPr>
            <p:nvPr/>
          </p:nvSpPr>
          <p:spPr bwMode="auto">
            <a:xfrm>
              <a:off x="5867400" y="381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94" name="Line 126"/>
            <p:cNvSpPr>
              <a:spLocks noChangeShapeType="1"/>
            </p:cNvSpPr>
            <p:nvPr/>
          </p:nvSpPr>
          <p:spPr bwMode="auto">
            <a:xfrm>
              <a:off x="5867400" y="685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95" name="Line 127"/>
            <p:cNvSpPr>
              <a:spLocks noChangeShapeType="1"/>
            </p:cNvSpPr>
            <p:nvPr/>
          </p:nvSpPr>
          <p:spPr bwMode="auto">
            <a:xfrm flipH="1">
              <a:off x="4648200" y="762000"/>
              <a:ext cx="1143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96" name="Rectangle 128"/>
            <p:cNvSpPr>
              <a:spLocks noChangeArrowheads="1"/>
            </p:cNvSpPr>
            <p:nvPr/>
          </p:nvSpPr>
          <p:spPr bwMode="auto">
            <a:xfrm>
              <a:off x="7543800" y="13716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7" name="Line 129"/>
            <p:cNvSpPr>
              <a:spLocks noChangeShapeType="1"/>
            </p:cNvSpPr>
            <p:nvPr/>
          </p:nvSpPr>
          <p:spPr bwMode="auto">
            <a:xfrm>
              <a:off x="7543800" y="1981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98" name="Line 130"/>
            <p:cNvSpPr>
              <a:spLocks noChangeShapeType="1"/>
            </p:cNvSpPr>
            <p:nvPr/>
          </p:nvSpPr>
          <p:spPr bwMode="auto">
            <a:xfrm>
              <a:off x="8153400" y="1371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99" name="Line 131"/>
            <p:cNvSpPr>
              <a:spLocks noChangeShapeType="1"/>
            </p:cNvSpPr>
            <p:nvPr/>
          </p:nvSpPr>
          <p:spPr bwMode="auto">
            <a:xfrm>
              <a:off x="7848600" y="1371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00" name="Line 132"/>
            <p:cNvSpPr>
              <a:spLocks noChangeShapeType="1"/>
            </p:cNvSpPr>
            <p:nvPr/>
          </p:nvSpPr>
          <p:spPr bwMode="auto">
            <a:xfrm>
              <a:off x="8458200" y="1371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01" name="Line 133"/>
            <p:cNvSpPr>
              <a:spLocks noChangeShapeType="1"/>
            </p:cNvSpPr>
            <p:nvPr/>
          </p:nvSpPr>
          <p:spPr bwMode="auto">
            <a:xfrm>
              <a:off x="7696200" y="1371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02" name="Line 134"/>
            <p:cNvSpPr>
              <a:spLocks noChangeShapeType="1"/>
            </p:cNvSpPr>
            <p:nvPr/>
          </p:nvSpPr>
          <p:spPr bwMode="auto">
            <a:xfrm>
              <a:off x="8001000" y="1371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03" name="Line 135"/>
            <p:cNvSpPr>
              <a:spLocks noChangeShapeType="1"/>
            </p:cNvSpPr>
            <p:nvPr/>
          </p:nvSpPr>
          <p:spPr bwMode="auto">
            <a:xfrm>
              <a:off x="8305800" y="1371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04" name="Line 136"/>
            <p:cNvSpPr>
              <a:spLocks noChangeShapeType="1"/>
            </p:cNvSpPr>
            <p:nvPr/>
          </p:nvSpPr>
          <p:spPr bwMode="auto">
            <a:xfrm>
              <a:off x="8610600" y="1371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05" name="Line 137"/>
            <p:cNvSpPr>
              <a:spLocks noChangeShapeType="1"/>
            </p:cNvSpPr>
            <p:nvPr/>
          </p:nvSpPr>
          <p:spPr bwMode="auto">
            <a:xfrm>
              <a:off x="7543800" y="1676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06" name="Line 138"/>
            <p:cNvSpPr>
              <a:spLocks noChangeShapeType="1"/>
            </p:cNvSpPr>
            <p:nvPr/>
          </p:nvSpPr>
          <p:spPr bwMode="auto">
            <a:xfrm>
              <a:off x="7543800" y="2286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07" name="Line 139"/>
            <p:cNvSpPr>
              <a:spLocks noChangeShapeType="1"/>
            </p:cNvSpPr>
            <p:nvPr/>
          </p:nvSpPr>
          <p:spPr bwMode="auto">
            <a:xfrm>
              <a:off x="7543800" y="2133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08" name="Line 140"/>
            <p:cNvSpPr>
              <a:spLocks noChangeShapeType="1"/>
            </p:cNvSpPr>
            <p:nvPr/>
          </p:nvSpPr>
          <p:spPr bwMode="auto">
            <a:xfrm>
              <a:off x="7543800" y="2438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09" name="Line 141"/>
            <p:cNvSpPr>
              <a:spLocks noChangeShapeType="1"/>
            </p:cNvSpPr>
            <p:nvPr/>
          </p:nvSpPr>
          <p:spPr bwMode="auto">
            <a:xfrm>
              <a:off x="7543800" y="1524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10" name="Line 142"/>
            <p:cNvSpPr>
              <a:spLocks noChangeShapeType="1"/>
            </p:cNvSpPr>
            <p:nvPr/>
          </p:nvSpPr>
          <p:spPr bwMode="auto">
            <a:xfrm>
              <a:off x="7543800" y="1828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11" name="Oval 143"/>
            <p:cNvSpPr>
              <a:spLocks noChangeArrowheads="1"/>
            </p:cNvSpPr>
            <p:nvPr/>
          </p:nvSpPr>
          <p:spPr bwMode="auto">
            <a:xfrm>
              <a:off x="7543800" y="1524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2" name="Line 144"/>
            <p:cNvSpPr>
              <a:spLocks noChangeShapeType="1"/>
            </p:cNvSpPr>
            <p:nvPr/>
          </p:nvSpPr>
          <p:spPr bwMode="auto">
            <a:xfrm>
              <a:off x="7162800" y="838200"/>
              <a:ext cx="762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13" name="Line 145"/>
            <p:cNvSpPr>
              <a:spLocks noChangeShapeType="1"/>
            </p:cNvSpPr>
            <p:nvPr/>
          </p:nvSpPr>
          <p:spPr bwMode="auto">
            <a:xfrm>
              <a:off x="7162800" y="685800"/>
              <a:ext cx="1828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14" name="Line 146"/>
            <p:cNvSpPr>
              <a:spLocks noChangeShapeType="1"/>
            </p:cNvSpPr>
            <p:nvPr/>
          </p:nvSpPr>
          <p:spPr bwMode="auto">
            <a:xfrm>
              <a:off x="5029200" y="2209800"/>
              <a:ext cx="685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15" name="Rectangle 147"/>
            <p:cNvSpPr>
              <a:spLocks noChangeArrowheads="1"/>
            </p:cNvSpPr>
            <p:nvPr/>
          </p:nvSpPr>
          <p:spPr bwMode="auto">
            <a:xfrm>
              <a:off x="7315200" y="28194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6" name="Line 148"/>
            <p:cNvSpPr>
              <a:spLocks noChangeShapeType="1"/>
            </p:cNvSpPr>
            <p:nvPr/>
          </p:nvSpPr>
          <p:spPr bwMode="auto">
            <a:xfrm>
              <a:off x="7315200" y="3429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17" name="Line 149"/>
            <p:cNvSpPr>
              <a:spLocks noChangeShapeType="1"/>
            </p:cNvSpPr>
            <p:nvPr/>
          </p:nvSpPr>
          <p:spPr bwMode="auto">
            <a:xfrm>
              <a:off x="79248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18" name="Line 150"/>
            <p:cNvSpPr>
              <a:spLocks noChangeShapeType="1"/>
            </p:cNvSpPr>
            <p:nvPr/>
          </p:nvSpPr>
          <p:spPr bwMode="auto">
            <a:xfrm>
              <a:off x="76200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19" name="Line 151"/>
            <p:cNvSpPr>
              <a:spLocks noChangeShapeType="1"/>
            </p:cNvSpPr>
            <p:nvPr/>
          </p:nvSpPr>
          <p:spPr bwMode="auto">
            <a:xfrm>
              <a:off x="82296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20" name="Line 152"/>
            <p:cNvSpPr>
              <a:spLocks noChangeShapeType="1"/>
            </p:cNvSpPr>
            <p:nvPr/>
          </p:nvSpPr>
          <p:spPr bwMode="auto">
            <a:xfrm>
              <a:off x="74676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21" name="Line 153"/>
            <p:cNvSpPr>
              <a:spLocks noChangeShapeType="1"/>
            </p:cNvSpPr>
            <p:nvPr/>
          </p:nvSpPr>
          <p:spPr bwMode="auto">
            <a:xfrm>
              <a:off x="77724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22" name="Line 154"/>
            <p:cNvSpPr>
              <a:spLocks noChangeShapeType="1"/>
            </p:cNvSpPr>
            <p:nvPr/>
          </p:nvSpPr>
          <p:spPr bwMode="auto">
            <a:xfrm>
              <a:off x="80772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23" name="Line 155"/>
            <p:cNvSpPr>
              <a:spLocks noChangeShapeType="1"/>
            </p:cNvSpPr>
            <p:nvPr/>
          </p:nvSpPr>
          <p:spPr bwMode="auto">
            <a:xfrm>
              <a:off x="8382000" y="2819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24" name="Line 156"/>
            <p:cNvSpPr>
              <a:spLocks noChangeShapeType="1"/>
            </p:cNvSpPr>
            <p:nvPr/>
          </p:nvSpPr>
          <p:spPr bwMode="auto">
            <a:xfrm>
              <a:off x="7315200" y="3124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25" name="Line 157"/>
            <p:cNvSpPr>
              <a:spLocks noChangeShapeType="1"/>
            </p:cNvSpPr>
            <p:nvPr/>
          </p:nvSpPr>
          <p:spPr bwMode="auto">
            <a:xfrm>
              <a:off x="7315200" y="3733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26" name="Line 158"/>
            <p:cNvSpPr>
              <a:spLocks noChangeShapeType="1"/>
            </p:cNvSpPr>
            <p:nvPr/>
          </p:nvSpPr>
          <p:spPr bwMode="auto">
            <a:xfrm>
              <a:off x="7315200" y="3581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27" name="Line 159"/>
            <p:cNvSpPr>
              <a:spLocks noChangeShapeType="1"/>
            </p:cNvSpPr>
            <p:nvPr/>
          </p:nvSpPr>
          <p:spPr bwMode="auto">
            <a:xfrm>
              <a:off x="7315200" y="3886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28" name="Line 160"/>
            <p:cNvSpPr>
              <a:spLocks noChangeShapeType="1"/>
            </p:cNvSpPr>
            <p:nvPr/>
          </p:nvSpPr>
          <p:spPr bwMode="auto">
            <a:xfrm>
              <a:off x="7315200" y="2971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29" name="Line 161"/>
            <p:cNvSpPr>
              <a:spLocks noChangeShapeType="1"/>
            </p:cNvSpPr>
            <p:nvPr/>
          </p:nvSpPr>
          <p:spPr bwMode="auto">
            <a:xfrm>
              <a:off x="7315200" y="3276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30" name="Oval 162"/>
            <p:cNvSpPr>
              <a:spLocks noChangeArrowheads="1"/>
            </p:cNvSpPr>
            <p:nvPr/>
          </p:nvSpPr>
          <p:spPr bwMode="auto">
            <a:xfrm>
              <a:off x="7315200" y="2819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31" name="Oval 163"/>
            <p:cNvSpPr>
              <a:spLocks noChangeArrowheads="1"/>
            </p:cNvSpPr>
            <p:nvPr/>
          </p:nvSpPr>
          <p:spPr bwMode="auto">
            <a:xfrm>
              <a:off x="7467600" y="3429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32" name="Line 164"/>
            <p:cNvSpPr>
              <a:spLocks noChangeShapeType="1"/>
            </p:cNvSpPr>
            <p:nvPr/>
          </p:nvSpPr>
          <p:spPr bwMode="auto">
            <a:xfrm>
              <a:off x="5029200" y="2133600"/>
              <a:ext cx="2438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33" name="Rectangle 165"/>
            <p:cNvSpPr>
              <a:spLocks noChangeArrowheads="1"/>
            </p:cNvSpPr>
            <p:nvPr/>
          </p:nvSpPr>
          <p:spPr bwMode="auto">
            <a:xfrm>
              <a:off x="1676400" y="4648200"/>
              <a:ext cx="1219200" cy="121920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34" name="Line 166"/>
            <p:cNvSpPr>
              <a:spLocks noChangeShapeType="1"/>
            </p:cNvSpPr>
            <p:nvPr/>
          </p:nvSpPr>
          <p:spPr bwMode="auto">
            <a:xfrm>
              <a:off x="1676400" y="52578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35" name="Line 167"/>
            <p:cNvSpPr>
              <a:spLocks noChangeShapeType="1"/>
            </p:cNvSpPr>
            <p:nvPr/>
          </p:nvSpPr>
          <p:spPr bwMode="auto">
            <a:xfrm>
              <a:off x="22860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36" name="Line 168"/>
            <p:cNvSpPr>
              <a:spLocks noChangeShapeType="1"/>
            </p:cNvSpPr>
            <p:nvPr/>
          </p:nvSpPr>
          <p:spPr bwMode="auto">
            <a:xfrm>
              <a:off x="19812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37" name="Line 169"/>
            <p:cNvSpPr>
              <a:spLocks noChangeShapeType="1"/>
            </p:cNvSpPr>
            <p:nvPr/>
          </p:nvSpPr>
          <p:spPr bwMode="auto">
            <a:xfrm>
              <a:off x="25908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38" name="Line 170"/>
            <p:cNvSpPr>
              <a:spLocks noChangeShapeType="1"/>
            </p:cNvSpPr>
            <p:nvPr/>
          </p:nvSpPr>
          <p:spPr bwMode="auto">
            <a:xfrm>
              <a:off x="18288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39" name="Line 171"/>
            <p:cNvSpPr>
              <a:spLocks noChangeShapeType="1"/>
            </p:cNvSpPr>
            <p:nvPr/>
          </p:nvSpPr>
          <p:spPr bwMode="auto">
            <a:xfrm>
              <a:off x="21336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40" name="Line 172"/>
            <p:cNvSpPr>
              <a:spLocks noChangeShapeType="1"/>
            </p:cNvSpPr>
            <p:nvPr/>
          </p:nvSpPr>
          <p:spPr bwMode="auto">
            <a:xfrm>
              <a:off x="24384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41" name="Line 173"/>
            <p:cNvSpPr>
              <a:spLocks noChangeShapeType="1"/>
            </p:cNvSpPr>
            <p:nvPr/>
          </p:nvSpPr>
          <p:spPr bwMode="auto">
            <a:xfrm>
              <a:off x="27432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42" name="Line 174"/>
            <p:cNvSpPr>
              <a:spLocks noChangeShapeType="1"/>
            </p:cNvSpPr>
            <p:nvPr/>
          </p:nvSpPr>
          <p:spPr bwMode="auto">
            <a:xfrm>
              <a:off x="1676400" y="49530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43" name="Line 175"/>
            <p:cNvSpPr>
              <a:spLocks noChangeShapeType="1"/>
            </p:cNvSpPr>
            <p:nvPr/>
          </p:nvSpPr>
          <p:spPr bwMode="auto">
            <a:xfrm>
              <a:off x="1676400" y="55626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44" name="Line 176"/>
            <p:cNvSpPr>
              <a:spLocks noChangeShapeType="1"/>
            </p:cNvSpPr>
            <p:nvPr/>
          </p:nvSpPr>
          <p:spPr bwMode="auto">
            <a:xfrm>
              <a:off x="1676400" y="54102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45" name="Line 177"/>
            <p:cNvSpPr>
              <a:spLocks noChangeShapeType="1"/>
            </p:cNvSpPr>
            <p:nvPr/>
          </p:nvSpPr>
          <p:spPr bwMode="auto">
            <a:xfrm>
              <a:off x="1676400" y="57150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46" name="Line 178"/>
            <p:cNvSpPr>
              <a:spLocks noChangeShapeType="1"/>
            </p:cNvSpPr>
            <p:nvPr/>
          </p:nvSpPr>
          <p:spPr bwMode="auto">
            <a:xfrm>
              <a:off x="1676400" y="48006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47" name="Line 179"/>
            <p:cNvSpPr>
              <a:spLocks noChangeShapeType="1"/>
            </p:cNvSpPr>
            <p:nvPr/>
          </p:nvSpPr>
          <p:spPr bwMode="auto">
            <a:xfrm>
              <a:off x="1676400" y="5105400"/>
              <a:ext cx="1219200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48" name="Oval 180"/>
            <p:cNvSpPr>
              <a:spLocks noChangeArrowheads="1"/>
            </p:cNvSpPr>
            <p:nvPr/>
          </p:nvSpPr>
          <p:spPr bwMode="auto">
            <a:xfrm>
              <a:off x="1676400" y="4648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49" name="Oval 181"/>
            <p:cNvSpPr>
              <a:spLocks noChangeArrowheads="1"/>
            </p:cNvSpPr>
            <p:nvPr/>
          </p:nvSpPr>
          <p:spPr bwMode="auto">
            <a:xfrm>
              <a:off x="1828800" y="4953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50" name="Oval 182"/>
            <p:cNvSpPr>
              <a:spLocks noChangeArrowheads="1"/>
            </p:cNvSpPr>
            <p:nvPr/>
          </p:nvSpPr>
          <p:spPr bwMode="auto">
            <a:xfrm>
              <a:off x="1981200" y="4800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51" name="Line 183"/>
            <p:cNvSpPr>
              <a:spLocks noChangeShapeType="1"/>
            </p:cNvSpPr>
            <p:nvPr/>
          </p:nvSpPr>
          <p:spPr bwMode="auto">
            <a:xfrm>
              <a:off x="4876800" y="4038600"/>
              <a:ext cx="1600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52" name="Line 184"/>
            <p:cNvSpPr>
              <a:spLocks noChangeShapeType="1"/>
            </p:cNvSpPr>
            <p:nvPr/>
          </p:nvSpPr>
          <p:spPr bwMode="auto">
            <a:xfrm flipH="1">
              <a:off x="2514600" y="3962400"/>
              <a:ext cx="990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53" name="Text Box 185"/>
            <p:cNvSpPr txBox="1">
              <a:spLocks noChangeArrowheads="1"/>
            </p:cNvSpPr>
            <p:nvPr/>
          </p:nvSpPr>
          <p:spPr bwMode="auto">
            <a:xfrm>
              <a:off x="746125" y="2227263"/>
              <a:ext cx="8477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prune</a:t>
              </a:r>
            </a:p>
          </p:txBody>
        </p:sp>
        <p:sp>
          <p:nvSpPr>
            <p:cNvPr id="32954" name="Text Box 186"/>
            <p:cNvSpPr txBox="1">
              <a:spLocks noChangeArrowheads="1"/>
            </p:cNvSpPr>
            <p:nvPr/>
          </p:nvSpPr>
          <p:spPr bwMode="auto">
            <a:xfrm>
              <a:off x="5867400" y="1447800"/>
              <a:ext cx="1352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0 0 0 0 0 0 0 0</a:t>
              </a:r>
            </a:p>
          </p:txBody>
        </p:sp>
        <p:sp>
          <p:nvSpPr>
            <p:cNvPr id="32955" name="Text Box 187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1352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1 0 0 0 0 0 0 0</a:t>
              </a:r>
            </a:p>
          </p:txBody>
        </p:sp>
        <p:sp>
          <p:nvSpPr>
            <p:cNvPr id="32956" name="Text Box 188"/>
            <p:cNvSpPr txBox="1">
              <a:spLocks noChangeArrowheads="1"/>
            </p:cNvSpPr>
            <p:nvPr/>
          </p:nvSpPr>
          <p:spPr bwMode="auto">
            <a:xfrm>
              <a:off x="6172200" y="1981200"/>
              <a:ext cx="1352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2 0 0 0 0 0 0 0</a:t>
              </a:r>
            </a:p>
          </p:txBody>
        </p:sp>
        <p:sp>
          <p:nvSpPr>
            <p:cNvPr id="32957" name="Text Box 189"/>
            <p:cNvSpPr txBox="1">
              <a:spLocks noChangeArrowheads="1"/>
            </p:cNvSpPr>
            <p:nvPr/>
          </p:nvSpPr>
          <p:spPr bwMode="auto">
            <a:xfrm>
              <a:off x="7239000" y="4038600"/>
              <a:ext cx="1352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1 5 0 0 0 0 0 0</a:t>
              </a:r>
            </a:p>
          </p:txBody>
        </p:sp>
        <p:sp>
          <p:nvSpPr>
            <p:cNvPr id="32958" name="Text Box 190"/>
            <p:cNvSpPr txBox="1">
              <a:spLocks noChangeArrowheads="1"/>
            </p:cNvSpPr>
            <p:nvPr/>
          </p:nvSpPr>
          <p:spPr bwMode="auto">
            <a:xfrm>
              <a:off x="5562600" y="4038600"/>
              <a:ext cx="1352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1 4 0 0 0 0 0 0</a:t>
              </a:r>
            </a:p>
          </p:txBody>
        </p:sp>
        <p:sp>
          <p:nvSpPr>
            <p:cNvPr id="32959" name="Text Box 191"/>
            <p:cNvSpPr txBox="1">
              <a:spLocks noChangeArrowheads="1"/>
            </p:cNvSpPr>
            <p:nvPr/>
          </p:nvSpPr>
          <p:spPr bwMode="auto">
            <a:xfrm>
              <a:off x="3505200" y="4038600"/>
              <a:ext cx="1352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1 3 0 0 0 0 0 0</a:t>
              </a:r>
            </a:p>
          </p:txBody>
        </p:sp>
        <p:sp>
          <p:nvSpPr>
            <p:cNvPr id="32960" name="Text Box 192"/>
            <p:cNvSpPr txBox="1">
              <a:spLocks noChangeArrowheads="1"/>
            </p:cNvSpPr>
            <p:nvPr/>
          </p:nvSpPr>
          <p:spPr bwMode="auto">
            <a:xfrm>
              <a:off x="1600200" y="4038600"/>
              <a:ext cx="1352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1 2 0 0 0 0 0 0</a:t>
              </a:r>
            </a:p>
          </p:txBody>
        </p:sp>
        <p:sp>
          <p:nvSpPr>
            <p:cNvPr id="32961" name="Text Box 193"/>
            <p:cNvSpPr txBox="1">
              <a:spLocks noChangeArrowheads="1"/>
            </p:cNvSpPr>
            <p:nvPr/>
          </p:nvSpPr>
          <p:spPr bwMode="auto">
            <a:xfrm>
              <a:off x="1600200" y="5911850"/>
              <a:ext cx="1352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1 3 2 0 0 0 0 0</a:t>
              </a:r>
            </a:p>
          </p:txBody>
        </p:sp>
        <p:sp>
          <p:nvSpPr>
            <p:cNvPr id="32962" name="Text Box 194"/>
            <p:cNvSpPr txBox="1">
              <a:spLocks noChangeArrowheads="1"/>
            </p:cNvSpPr>
            <p:nvPr/>
          </p:nvSpPr>
          <p:spPr bwMode="auto">
            <a:xfrm>
              <a:off x="4724400" y="5911850"/>
              <a:ext cx="1352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1 3 4 0 0 0 0 0</a:t>
              </a:r>
            </a:p>
          </p:txBody>
        </p:sp>
        <p:sp>
          <p:nvSpPr>
            <p:cNvPr id="32963" name="Text Box 195"/>
            <p:cNvSpPr txBox="1">
              <a:spLocks noChangeArrowheads="1"/>
            </p:cNvSpPr>
            <p:nvPr/>
          </p:nvSpPr>
          <p:spPr bwMode="auto">
            <a:xfrm>
              <a:off x="6477000" y="5911850"/>
              <a:ext cx="1352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1 3 5 0 0 0 0 0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/>
              <a:t>Approach</a:t>
            </a:r>
          </a:p>
          <a:p>
            <a:pPr marL="914400" lvl="1" indent="-4572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/>
              <a:t>Visit all neighbors of node first</a:t>
            </a:r>
          </a:p>
          <a:p>
            <a:pPr marL="914400" lvl="1" indent="-4572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/>
              <a:t>View as series of expanding circles</a:t>
            </a:r>
          </a:p>
          <a:p>
            <a:pPr marL="914400" lvl="1" indent="-4572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/>
              <a:t>Keep list of nodes to visit in </a:t>
            </a:r>
            <a:r>
              <a:rPr lang="en-US">
                <a:solidFill>
                  <a:srgbClr val="FF3300"/>
                </a:solidFill>
              </a:rPr>
              <a:t>queue</a:t>
            </a:r>
          </a:p>
          <a:p>
            <a:pPr marL="533400" indent="-5334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/>
              <a:t>Example traversal</a:t>
            </a:r>
          </a:p>
          <a:p>
            <a:pPr marL="914400" lvl="1" indent="-4572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AutoNum type="arabicParenR"/>
            </a:pPr>
            <a:r>
              <a:rPr lang="en-US">
                <a:solidFill>
                  <a:srgbClr val="FF3300"/>
                </a:solidFill>
              </a:rPr>
              <a:t>n</a:t>
            </a:r>
          </a:p>
          <a:p>
            <a:pPr marL="914400" lvl="1" indent="-4572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AutoNum type="arabicParenR"/>
            </a:pPr>
            <a:r>
              <a:rPr lang="en-US">
                <a:solidFill>
                  <a:srgbClr val="FF3300"/>
                </a:solidFill>
              </a:rPr>
              <a:t>a, c, b</a:t>
            </a:r>
          </a:p>
          <a:p>
            <a:pPr marL="914400" lvl="1" indent="-4572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AutoNum type="arabicParenR"/>
            </a:pPr>
            <a:r>
              <a:rPr lang="en-US">
                <a:solidFill>
                  <a:srgbClr val="FF3300"/>
                </a:solidFill>
              </a:rPr>
              <a:t>e, g, h, i, j</a:t>
            </a:r>
          </a:p>
          <a:p>
            <a:pPr marL="914400" lvl="1" indent="-4572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AutoNum type="arabicParenR"/>
            </a:pPr>
            <a:r>
              <a:rPr lang="en-US">
                <a:solidFill>
                  <a:srgbClr val="FF3300"/>
                </a:solidFill>
              </a:rPr>
              <a:t>d, </a:t>
            </a:r>
            <a:r>
              <a:rPr lang="en-US" smtClean="0">
                <a:solidFill>
                  <a:srgbClr val="FF3300"/>
                </a:solidFill>
              </a:rPr>
              <a:t>f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F78F525D-BD28-4829-8C38-450FBB9C3AB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Breadth-first Search (BFS)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graphicFrame>
        <p:nvGraphicFramePr>
          <p:cNvPr id="69632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925038"/>
              </p:ext>
            </p:extLst>
          </p:nvPr>
        </p:nvGraphicFramePr>
        <p:xfrm>
          <a:off x="4724400" y="2106898"/>
          <a:ext cx="4095020" cy="402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hoto Editor Photo" r:id="rId3" imgW="3400900" imgH="3343742" progId="MSPhotoEd.3">
                  <p:embed/>
                </p:oleObj>
              </mc:Choice>
              <mc:Fallback>
                <p:oleObj name="Photo Editor Photo" r:id="rId3" imgW="3400900" imgH="3343742" progId="MSPhotoEd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106898"/>
                        <a:ext cx="4095020" cy="402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AB1E8-4798-4B18-B973-599B5104EF29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Algorithm for N-Queens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1143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42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61950" y="2009550"/>
            <a:ext cx="741045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void </a:t>
            </a:r>
            <a:r>
              <a:rPr lang="en-US" sz="2000" dirty="0" err="1" smtClean="0">
                <a:latin typeface="Times New Roman" pitchFamily="18" charset="0"/>
              </a:rPr>
              <a:t>dfs_queens</a:t>
            </a:r>
            <a:r>
              <a:rPr lang="en-US" sz="2000" dirty="0" smtClean="0">
                <a:latin typeface="Times New Roman" pitchFamily="18" charset="0"/>
              </a:rPr>
              <a:t> (state, remainder) {</a:t>
            </a:r>
          </a:p>
          <a:p>
            <a:r>
              <a:rPr lang="en-US" sz="2000" dirty="0" smtClean="0">
                <a:latin typeface="Times New Roman" pitchFamily="18" charset="0"/>
              </a:rPr>
              <a:t>    if (remainder is empty) print out goal state;</a:t>
            </a:r>
          </a:p>
          <a:p>
            <a:r>
              <a:rPr lang="en-US" sz="2000" dirty="0" smtClean="0">
                <a:latin typeface="Times New Roman" pitchFamily="18" charset="0"/>
              </a:rPr>
              <a:t>    else { </a:t>
            </a:r>
          </a:p>
          <a:p>
            <a:r>
              <a:rPr lang="en-US" sz="2000" dirty="0" smtClean="0">
                <a:latin typeface="Times New Roman" pitchFamily="18" charset="0"/>
              </a:rPr>
              <a:t>    	for q in remainder do {</a:t>
            </a:r>
          </a:p>
          <a:p>
            <a:r>
              <a:rPr lang="en-US" sz="2000" dirty="0" smtClean="0">
                <a:latin typeface="Times New Roman" pitchFamily="18" charset="0"/>
              </a:rPr>
              <a:t>		add q to state;</a:t>
            </a:r>
          </a:p>
          <a:p>
            <a:r>
              <a:rPr lang="en-US" sz="2000" dirty="0" smtClean="0">
                <a:latin typeface="Times New Roman" pitchFamily="18" charset="0"/>
              </a:rPr>
              <a:t>		if state has no conflicts then {</a:t>
            </a:r>
          </a:p>
          <a:p>
            <a:r>
              <a:rPr lang="en-US" sz="2000" dirty="0" smtClean="0">
                <a:latin typeface="Times New Roman" pitchFamily="18" charset="0"/>
              </a:rPr>
              <a:t>			remove q from remainder;</a:t>
            </a:r>
          </a:p>
          <a:p>
            <a:r>
              <a:rPr lang="en-US" sz="2000" dirty="0" smtClean="0">
                <a:latin typeface="Times New Roman" pitchFamily="18" charset="0"/>
              </a:rPr>
              <a:t>			</a:t>
            </a:r>
            <a:r>
              <a:rPr lang="en-US" sz="2000" dirty="0" err="1" smtClean="0">
                <a:latin typeface="Times New Roman" pitchFamily="18" charset="0"/>
              </a:rPr>
              <a:t>dfs_queens</a:t>
            </a:r>
            <a:r>
              <a:rPr lang="en-US" sz="2000" dirty="0" smtClean="0">
                <a:latin typeface="Times New Roman" pitchFamily="18" charset="0"/>
              </a:rPr>
              <a:t> (state, remainder);</a:t>
            </a:r>
          </a:p>
          <a:p>
            <a:r>
              <a:rPr lang="en-US" sz="2000" dirty="0" smtClean="0">
                <a:latin typeface="Times New Roman" pitchFamily="18" charset="0"/>
              </a:rPr>
              <a:t>		}</a:t>
            </a:r>
          </a:p>
          <a:p>
            <a:r>
              <a:rPr lang="en-US" sz="2000" dirty="0" smtClean="0">
                <a:latin typeface="Times New Roman" pitchFamily="18" charset="0"/>
              </a:rPr>
              <a:t>	}</a:t>
            </a:r>
          </a:p>
          <a:p>
            <a:r>
              <a:rPr lang="en-US" sz="2000" dirty="0" smtClean="0">
                <a:latin typeface="Times New Roman" pitchFamily="18" charset="0"/>
              </a:rPr>
              <a:t>}</a:t>
            </a:r>
          </a:p>
          <a:p>
            <a:endParaRPr lang="en-US" sz="2000" dirty="0" smtClean="0">
              <a:latin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</a:rPr>
              <a:t>dfs_queens</a:t>
            </a:r>
            <a:r>
              <a:rPr lang="en-US" sz="2000" dirty="0" smtClean="0">
                <a:latin typeface="Times New Roman" pitchFamily="18" charset="0"/>
              </a:rPr>
              <a:t> ( ‘() ‘(1 2 3 4 5 6 7 8 … N) ) // High-Level Call</a:t>
            </a:r>
            <a:endParaRPr lang="en-US" sz="20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000" dirty="0"/>
              <a:t>Choose 4</a:t>
            </a:r>
            <a:r>
              <a:rPr lang="en-US" sz="3000" baseline="30000" dirty="0"/>
              <a:t>th</a:t>
            </a:r>
            <a:r>
              <a:rPr lang="en-US" sz="3000" dirty="0"/>
              <a:t> representation that is a permutation of the N integers: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600" dirty="0"/>
              <a:t>[1 5 4 8 7 2 6 3] for example. This means that there is a queen in the 1</a:t>
            </a:r>
            <a:r>
              <a:rPr lang="en-US" sz="2600" baseline="30000" dirty="0"/>
              <a:t>st</a:t>
            </a:r>
            <a:r>
              <a:rPr lang="en-US" sz="2600" dirty="0"/>
              <a:t> row of the 1</a:t>
            </a:r>
            <a:r>
              <a:rPr lang="en-US" sz="2600" baseline="30000" dirty="0"/>
              <a:t>st</a:t>
            </a:r>
            <a:r>
              <a:rPr lang="en-US" sz="2600" dirty="0"/>
              <a:t> column, a queen in the 5</a:t>
            </a:r>
            <a:r>
              <a:rPr lang="en-US" sz="2600" baseline="30000" dirty="0"/>
              <a:t>th</a:t>
            </a:r>
            <a:r>
              <a:rPr lang="en-US" sz="2600" dirty="0"/>
              <a:t> row of the 2</a:t>
            </a:r>
            <a:r>
              <a:rPr lang="en-US" sz="2600" baseline="30000" dirty="0"/>
              <a:t>nd</a:t>
            </a:r>
            <a:r>
              <a:rPr lang="en-US" sz="2600" dirty="0"/>
              <a:t> column, etc…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600" dirty="0"/>
              <a:t>Eliminates row and column conflicts. Only have to worry about diagonal conflicts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247107-DFDE-41B7-9552-CAA78FA01D58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1198179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42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85800" y="1807779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51DA8A-F497-45B6-8A5D-F1D042533817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the 8 </a:t>
            </a:r>
            <a:r>
              <a:rPr lang="en-US" dirty="0" smtClean="0"/>
              <a:t>Queens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1095716"/>
            <a:ext cx="84407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4200" dirty="0">
              <a:solidFill>
                <a:schemeClr val="tx2"/>
              </a:solidFill>
              <a:latin typeface="Garamond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009650" y="1891878"/>
            <a:ext cx="7124700" cy="4587875"/>
            <a:chOff x="838200" y="1371600"/>
            <a:chExt cx="7124700" cy="4587875"/>
          </a:xfrm>
        </p:grpSpPr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1295400" y="2133600"/>
              <a:ext cx="2438400" cy="2438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6" name="Line 6"/>
            <p:cNvSpPr>
              <a:spLocks noChangeShapeType="1"/>
            </p:cNvSpPr>
            <p:nvPr/>
          </p:nvSpPr>
          <p:spPr bwMode="auto">
            <a:xfrm>
              <a:off x="1295400" y="3352800"/>
              <a:ext cx="2438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>
              <a:off x="2514600" y="2133600"/>
              <a:ext cx="1588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>
              <a:off x="1905000" y="2133600"/>
              <a:ext cx="1588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>
              <a:off x="3124200" y="2133600"/>
              <a:ext cx="1588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>
              <a:off x="1600200" y="2133600"/>
              <a:ext cx="1588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>
              <a:off x="2209800" y="2133600"/>
              <a:ext cx="1588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2" name="Line 12"/>
            <p:cNvSpPr>
              <a:spLocks noChangeShapeType="1"/>
            </p:cNvSpPr>
            <p:nvPr/>
          </p:nvSpPr>
          <p:spPr bwMode="auto">
            <a:xfrm>
              <a:off x="2819400" y="2133600"/>
              <a:ext cx="1588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3" name="Line 13"/>
            <p:cNvSpPr>
              <a:spLocks noChangeShapeType="1"/>
            </p:cNvSpPr>
            <p:nvPr/>
          </p:nvSpPr>
          <p:spPr bwMode="auto">
            <a:xfrm>
              <a:off x="3429000" y="2133600"/>
              <a:ext cx="1588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>
              <a:off x="1295400" y="2743200"/>
              <a:ext cx="2438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>
              <a:off x="1295400" y="3962400"/>
              <a:ext cx="2438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>
              <a:off x="1295400" y="3657600"/>
              <a:ext cx="2438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>
              <a:off x="1295400" y="4267200"/>
              <a:ext cx="2438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>
              <a:off x="1295400" y="2438400"/>
              <a:ext cx="2438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9" name="Line 19"/>
            <p:cNvSpPr>
              <a:spLocks noChangeShapeType="1"/>
            </p:cNvSpPr>
            <p:nvPr/>
          </p:nvSpPr>
          <p:spPr bwMode="auto">
            <a:xfrm>
              <a:off x="1295400" y="3048000"/>
              <a:ext cx="2438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60" name="Oval 20"/>
            <p:cNvSpPr>
              <a:spLocks noChangeArrowheads="1"/>
            </p:cNvSpPr>
            <p:nvPr/>
          </p:nvSpPr>
          <p:spPr bwMode="auto">
            <a:xfrm>
              <a:off x="1295400" y="2438400"/>
              <a:ext cx="266700" cy="2571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Oval 21"/>
            <p:cNvSpPr>
              <a:spLocks noChangeArrowheads="1"/>
            </p:cNvSpPr>
            <p:nvPr/>
          </p:nvSpPr>
          <p:spPr bwMode="auto">
            <a:xfrm>
              <a:off x="2514600" y="2133600"/>
              <a:ext cx="266700" cy="2571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Oval 22"/>
            <p:cNvSpPr>
              <a:spLocks noChangeArrowheads="1"/>
            </p:cNvSpPr>
            <p:nvPr/>
          </p:nvSpPr>
          <p:spPr bwMode="auto">
            <a:xfrm>
              <a:off x="3124200" y="3657600"/>
              <a:ext cx="266700" cy="2571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3" name="Oval 23"/>
            <p:cNvSpPr>
              <a:spLocks noChangeArrowheads="1"/>
            </p:cNvSpPr>
            <p:nvPr/>
          </p:nvSpPr>
          <p:spPr bwMode="auto">
            <a:xfrm>
              <a:off x="1905000" y="3962400"/>
              <a:ext cx="266700" cy="2571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4" name="Oval 24"/>
            <p:cNvSpPr>
              <a:spLocks noChangeArrowheads="1"/>
            </p:cNvSpPr>
            <p:nvPr/>
          </p:nvSpPr>
          <p:spPr bwMode="auto">
            <a:xfrm>
              <a:off x="1676400" y="3352800"/>
              <a:ext cx="266700" cy="2571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5" name="Oval 25"/>
            <p:cNvSpPr>
              <a:spLocks noChangeArrowheads="1"/>
            </p:cNvSpPr>
            <p:nvPr/>
          </p:nvSpPr>
          <p:spPr bwMode="auto">
            <a:xfrm>
              <a:off x="2209800" y="3048000"/>
              <a:ext cx="266700" cy="25717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35866" name="Oval 26"/>
            <p:cNvSpPr>
              <a:spLocks noChangeArrowheads="1"/>
            </p:cNvSpPr>
            <p:nvPr/>
          </p:nvSpPr>
          <p:spPr bwMode="auto">
            <a:xfrm>
              <a:off x="2819400" y="2743200"/>
              <a:ext cx="266700" cy="2571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7" name="Oval 27"/>
            <p:cNvSpPr>
              <a:spLocks noChangeArrowheads="1"/>
            </p:cNvSpPr>
            <p:nvPr/>
          </p:nvSpPr>
          <p:spPr bwMode="auto">
            <a:xfrm>
              <a:off x="3429000" y="4267200"/>
              <a:ext cx="266700" cy="25717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8" name="Text Box 28"/>
            <p:cNvSpPr txBox="1">
              <a:spLocks noChangeArrowheads="1"/>
            </p:cNvSpPr>
            <p:nvPr/>
          </p:nvSpPr>
          <p:spPr bwMode="auto">
            <a:xfrm>
              <a:off x="1203325" y="4613275"/>
              <a:ext cx="25415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 There are conflicts</a:t>
              </a:r>
            </a:p>
          </p:txBody>
        </p:sp>
        <p:sp>
          <p:nvSpPr>
            <p:cNvPr id="35869" name="Rectangle 29"/>
            <p:cNvSpPr>
              <a:spLocks noChangeArrowheads="1"/>
            </p:cNvSpPr>
            <p:nvPr/>
          </p:nvSpPr>
          <p:spPr bwMode="auto">
            <a:xfrm>
              <a:off x="5502275" y="2168525"/>
              <a:ext cx="2438400" cy="2438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0" name="Line 30"/>
            <p:cNvSpPr>
              <a:spLocks noChangeShapeType="1"/>
            </p:cNvSpPr>
            <p:nvPr/>
          </p:nvSpPr>
          <p:spPr bwMode="auto">
            <a:xfrm>
              <a:off x="5502275" y="3387725"/>
              <a:ext cx="2438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71" name="Line 31"/>
            <p:cNvSpPr>
              <a:spLocks noChangeShapeType="1"/>
            </p:cNvSpPr>
            <p:nvPr/>
          </p:nvSpPr>
          <p:spPr bwMode="auto">
            <a:xfrm>
              <a:off x="6721475" y="2168525"/>
              <a:ext cx="1588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72" name="Line 32"/>
            <p:cNvSpPr>
              <a:spLocks noChangeShapeType="1"/>
            </p:cNvSpPr>
            <p:nvPr/>
          </p:nvSpPr>
          <p:spPr bwMode="auto">
            <a:xfrm>
              <a:off x="6111875" y="2168525"/>
              <a:ext cx="1588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73" name="Line 33"/>
            <p:cNvSpPr>
              <a:spLocks noChangeShapeType="1"/>
            </p:cNvSpPr>
            <p:nvPr/>
          </p:nvSpPr>
          <p:spPr bwMode="auto">
            <a:xfrm>
              <a:off x="7331075" y="2168525"/>
              <a:ext cx="1588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74" name="Line 34"/>
            <p:cNvSpPr>
              <a:spLocks noChangeShapeType="1"/>
            </p:cNvSpPr>
            <p:nvPr/>
          </p:nvSpPr>
          <p:spPr bwMode="auto">
            <a:xfrm>
              <a:off x="5807075" y="2168525"/>
              <a:ext cx="1588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75" name="Line 35"/>
            <p:cNvSpPr>
              <a:spLocks noChangeShapeType="1"/>
            </p:cNvSpPr>
            <p:nvPr/>
          </p:nvSpPr>
          <p:spPr bwMode="auto">
            <a:xfrm>
              <a:off x="6416675" y="2168525"/>
              <a:ext cx="1588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76" name="Line 36"/>
            <p:cNvSpPr>
              <a:spLocks noChangeShapeType="1"/>
            </p:cNvSpPr>
            <p:nvPr/>
          </p:nvSpPr>
          <p:spPr bwMode="auto">
            <a:xfrm>
              <a:off x="7026275" y="2168525"/>
              <a:ext cx="1588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77" name="Line 37"/>
            <p:cNvSpPr>
              <a:spLocks noChangeShapeType="1"/>
            </p:cNvSpPr>
            <p:nvPr/>
          </p:nvSpPr>
          <p:spPr bwMode="auto">
            <a:xfrm>
              <a:off x="7635875" y="2168525"/>
              <a:ext cx="1588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78" name="Line 38"/>
            <p:cNvSpPr>
              <a:spLocks noChangeShapeType="1"/>
            </p:cNvSpPr>
            <p:nvPr/>
          </p:nvSpPr>
          <p:spPr bwMode="auto">
            <a:xfrm>
              <a:off x="5502275" y="2778125"/>
              <a:ext cx="2438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79" name="Line 39"/>
            <p:cNvSpPr>
              <a:spLocks noChangeShapeType="1"/>
            </p:cNvSpPr>
            <p:nvPr/>
          </p:nvSpPr>
          <p:spPr bwMode="auto">
            <a:xfrm>
              <a:off x="5502275" y="3997325"/>
              <a:ext cx="2438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80" name="Line 40"/>
            <p:cNvSpPr>
              <a:spLocks noChangeShapeType="1"/>
            </p:cNvSpPr>
            <p:nvPr/>
          </p:nvSpPr>
          <p:spPr bwMode="auto">
            <a:xfrm>
              <a:off x="5502275" y="3692525"/>
              <a:ext cx="2438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81" name="Line 41"/>
            <p:cNvSpPr>
              <a:spLocks noChangeShapeType="1"/>
            </p:cNvSpPr>
            <p:nvPr/>
          </p:nvSpPr>
          <p:spPr bwMode="auto">
            <a:xfrm>
              <a:off x="5502275" y="4302125"/>
              <a:ext cx="2438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82" name="Line 42"/>
            <p:cNvSpPr>
              <a:spLocks noChangeShapeType="1"/>
            </p:cNvSpPr>
            <p:nvPr/>
          </p:nvSpPr>
          <p:spPr bwMode="auto">
            <a:xfrm>
              <a:off x="5502275" y="2473325"/>
              <a:ext cx="2438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83" name="Line 43"/>
            <p:cNvSpPr>
              <a:spLocks noChangeShapeType="1"/>
            </p:cNvSpPr>
            <p:nvPr/>
          </p:nvSpPr>
          <p:spPr bwMode="auto">
            <a:xfrm>
              <a:off x="5502275" y="3082925"/>
              <a:ext cx="2438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84" name="Oval 44"/>
            <p:cNvSpPr>
              <a:spLocks noChangeArrowheads="1"/>
            </p:cNvSpPr>
            <p:nvPr/>
          </p:nvSpPr>
          <p:spPr bwMode="auto">
            <a:xfrm>
              <a:off x="5502275" y="2473325"/>
              <a:ext cx="266700" cy="2571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5" name="Oval 45"/>
            <p:cNvSpPr>
              <a:spLocks noChangeArrowheads="1"/>
            </p:cNvSpPr>
            <p:nvPr/>
          </p:nvSpPr>
          <p:spPr bwMode="auto">
            <a:xfrm>
              <a:off x="6721475" y="2168525"/>
              <a:ext cx="266700" cy="2571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6" name="Oval 46"/>
            <p:cNvSpPr>
              <a:spLocks noChangeArrowheads="1"/>
            </p:cNvSpPr>
            <p:nvPr/>
          </p:nvSpPr>
          <p:spPr bwMode="auto">
            <a:xfrm>
              <a:off x="7331075" y="3692525"/>
              <a:ext cx="266700" cy="2571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7" name="Oval 47"/>
            <p:cNvSpPr>
              <a:spLocks noChangeArrowheads="1"/>
            </p:cNvSpPr>
            <p:nvPr/>
          </p:nvSpPr>
          <p:spPr bwMode="auto">
            <a:xfrm>
              <a:off x="6111875" y="3997325"/>
              <a:ext cx="266700" cy="2571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8" name="Oval 48"/>
            <p:cNvSpPr>
              <a:spLocks noChangeArrowheads="1"/>
            </p:cNvSpPr>
            <p:nvPr/>
          </p:nvSpPr>
          <p:spPr bwMode="auto">
            <a:xfrm>
              <a:off x="5883275" y="3387725"/>
              <a:ext cx="266700" cy="2571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9" name="Oval 49"/>
            <p:cNvSpPr>
              <a:spLocks noChangeArrowheads="1"/>
            </p:cNvSpPr>
            <p:nvPr/>
          </p:nvSpPr>
          <p:spPr bwMode="auto">
            <a:xfrm>
              <a:off x="6416675" y="3082925"/>
              <a:ext cx="266700" cy="2571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0" name="Oval 50"/>
            <p:cNvSpPr>
              <a:spLocks noChangeArrowheads="1"/>
            </p:cNvSpPr>
            <p:nvPr/>
          </p:nvSpPr>
          <p:spPr bwMode="auto">
            <a:xfrm>
              <a:off x="7010400" y="4343400"/>
              <a:ext cx="266700" cy="2571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1" name="Oval 51"/>
            <p:cNvSpPr>
              <a:spLocks noChangeArrowheads="1"/>
            </p:cNvSpPr>
            <p:nvPr/>
          </p:nvSpPr>
          <p:spPr bwMode="auto">
            <a:xfrm>
              <a:off x="7696200" y="2819400"/>
              <a:ext cx="266700" cy="2571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2" name="Line 52"/>
            <p:cNvSpPr>
              <a:spLocks noChangeShapeType="1"/>
            </p:cNvSpPr>
            <p:nvPr/>
          </p:nvSpPr>
          <p:spPr bwMode="auto">
            <a:xfrm>
              <a:off x="3581400" y="1600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93" name="Text Box 53"/>
            <p:cNvSpPr txBox="1">
              <a:spLocks noChangeArrowheads="1"/>
            </p:cNvSpPr>
            <p:nvPr/>
          </p:nvSpPr>
          <p:spPr bwMode="auto">
            <a:xfrm>
              <a:off x="5943600" y="4648200"/>
              <a:ext cx="16811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No conflicts</a:t>
              </a:r>
            </a:p>
          </p:txBody>
        </p:sp>
        <p:sp>
          <p:nvSpPr>
            <p:cNvPr id="35894" name="Text Box 54"/>
            <p:cNvSpPr txBox="1">
              <a:spLocks noChangeArrowheads="1"/>
            </p:cNvSpPr>
            <p:nvPr/>
          </p:nvSpPr>
          <p:spPr bwMode="auto">
            <a:xfrm>
              <a:off x="1752600" y="5562600"/>
              <a:ext cx="5245100" cy="39687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Perform swap if it lowers the number of conflicts.</a:t>
              </a:r>
            </a:p>
          </p:txBody>
        </p:sp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838200" y="1371600"/>
              <a:ext cx="2120900" cy="64135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Swap the queens</a:t>
              </a:r>
            </a:p>
            <a:p>
              <a:r>
                <a:rPr lang="en-US">
                  <a:latin typeface="Times New Roman" pitchFamily="18" charset="0"/>
                </a:rPr>
                <a:t>in these two columns</a:t>
              </a:r>
            </a:p>
          </p:txBody>
        </p:sp>
        <p:sp>
          <p:nvSpPr>
            <p:cNvPr id="35896" name="Text Box 56"/>
            <p:cNvSpPr txBox="1">
              <a:spLocks noChangeArrowheads="1"/>
            </p:cNvSpPr>
            <p:nvPr/>
          </p:nvSpPr>
          <p:spPr bwMode="auto">
            <a:xfrm>
              <a:off x="6324600" y="1524000"/>
              <a:ext cx="755650" cy="36671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Done!</a:t>
              </a:r>
            </a:p>
          </p:txBody>
        </p:sp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>
              <a:off x="2971800" y="1600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98" name="Line 58"/>
            <p:cNvSpPr>
              <a:spLocks noChangeShapeType="1"/>
            </p:cNvSpPr>
            <p:nvPr/>
          </p:nvSpPr>
          <p:spPr bwMode="auto">
            <a:xfrm>
              <a:off x="3962400" y="33528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99" name="Text Box 59"/>
            <p:cNvSpPr txBox="1">
              <a:spLocks noChangeArrowheads="1"/>
            </p:cNvSpPr>
            <p:nvPr/>
          </p:nvSpPr>
          <p:spPr bwMode="auto">
            <a:xfrm>
              <a:off x="3946525" y="2860675"/>
              <a:ext cx="10652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2-swap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0D3C7B-CCD3-4464-8BF5-3D7C03BA401C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Operator: 2-swap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Algoritma</a:t>
            </a:r>
            <a:endParaRPr lang="en-US" dirty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1219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42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914400" y="2444731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000" dirty="0"/>
              <a:t>Swap two queens at random: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057400" y="5326043"/>
            <a:ext cx="5580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This operator always produces a valid board</a:t>
            </a:r>
          </a:p>
          <a:p>
            <a:r>
              <a:rPr lang="en-US" sz="2400">
                <a:latin typeface="Times New Roman" pitchFamily="18" charset="0"/>
              </a:rPr>
              <a:t>w/o row or column conflicts.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8600" y="3573443"/>
            <a:ext cx="8343900" cy="1066800"/>
            <a:chOff x="228600" y="2422525"/>
            <a:chExt cx="8343900" cy="1066800"/>
          </a:xfrm>
        </p:grpSpPr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1219200" y="2422525"/>
              <a:ext cx="3162300" cy="57943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Tahoma" pitchFamily="34" charset="0"/>
                </a:rPr>
                <a:t>[1 5 4 8 7 2 6 3]</a:t>
              </a:r>
            </a:p>
          </p:txBody>
        </p:sp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5410200" y="2422525"/>
              <a:ext cx="3162300" cy="57943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>
                  <a:latin typeface="Tahoma" pitchFamily="34" charset="0"/>
                </a:rPr>
                <a:t>[1 5 4 6 7 2 8 3]</a:t>
              </a:r>
            </a:p>
          </p:txBody>
        </p:sp>
        <p:sp>
          <p:nvSpPr>
            <p:cNvPr id="36872" name="Line 8"/>
            <p:cNvSpPr>
              <a:spLocks noChangeShapeType="1"/>
            </p:cNvSpPr>
            <p:nvPr/>
          </p:nvSpPr>
          <p:spPr bwMode="auto">
            <a:xfrm>
              <a:off x="4648200" y="2727325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73" name="Line 9"/>
            <p:cNvSpPr>
              <a:spLocks noChangeShapeType="1"/>
            </p:cNvSpPr>
            <p:nvPr/>
          </p:nvSpPr>
          <p:spPr bwMode="auto">
            <a:xfrm flipH="1" flipV="1">
              <a:off x="2590800" y="3108325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75" name="Line 11"/>
            <p:cNvSpPr>
              <a:spLocks noChangeShapeType="1"/>
            </p:cNvSpPr>
            <p:nvPr/>
          </p:nvSpPr>
          <p:spPr bwMode="auto">
            <a:xfrm flipH="1" flipV="1">
              <a:off x="3657600" y="3108325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76" name="Text Box 12"/>
            <p:cNvSpPr txBox="1">
              <a:spLocks noChangeArrowheads="1"/>
            </p:cNvSpPr>
            <p:nvPr/>
          </p:nvSpPr>
          <p:spPr bwMode="auto">
            <a:xfrm>
              <a:off x="228600" y="2498725"/>
              <a:ext cx="1039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State =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0F9F9F-7B4F-4AD3-ADBE-EDE34D0EF40C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 for N-Queens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Algoritma</a:t>
            </a:r>
            <a:endParaRPr lang="en-US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1143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42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748683" y="2538248"/>
            <a:ext cx="6781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void </a:t>
            </a:r>
            <a:r>
              <a:rPr lang="en-US" sz="2400" dirty="0" err="1">
                <a:latin typeface="Times New Roman" pitchFamily="18" charset="0"/>
              </a:rPr>
              <a:t>greedy_queens</a:t>
            </a:r>
            <a:r>
              <a:rPr lang="en-US" sz="2400" dirty="0">
                <a:latin typeface="Times New Roman" pitchFamily="18" charset="0"/>
              </a:rPr>
              <a:t> () {</a:t>
            </a:r>
          </a:p>
          <a:p>
            <a:r>
              <a:rPr lang="en-US" sz="2400" dirty="0">
                <a:latin typeface="Times New Roman" pitchFamily="18" charset="0"/>
              </a:rPr>
              <a:t>    Randomly initialize start state;</a:t>
            </a:r>
          </a:p>
          <a:p>
            <a:r>
              <a:rPr lang="en-US" sz="2400" dirty="0">
                <a:latin typeface="Times New Roman" pitchFamily="18" charset="0"/>
              </a:rPr>
              <a:t>    while (there are conflicts) { </a:t>
            </a:r>
          </a:p>
          <a:p>
            <a:r>
              <a:rPr lang="en-US" sz="2400" dirty="0">
                <a:latin typeface="Times New Roman" pitchFamily="18" charset="0"/>
              </a:rPr>
              <a:t> 	perform 2-swap operator if it lessens conflicts;</a:t>
            </a:r>
          </a:p>
          <a:p>
            <a:r>
              <a:rPr lang="en-US" sz="2400" dirty="0">
                <a:latin typeface="Times New Roman" pitchFamily="18" charset="0"/>
              </a:rPr>
              <a:t>    }</a:t>
            </a:r>
          </a:p>
          <a:p>
            <a:r>
              <a:rPr lang="en-US" sz="2400" dirty="0">
                <a:latin typeface="Times New Roman" pitchFamily="18" charset="0"/>
              </a:rPr>
              <a:t>    print out goal state; // Will we reach this?</a:t>
            </a:r>
          </a:p>
          <a:p>
            <a:r>
              <a:rPr lang="en-US" sz="2400" dirty="0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48AEC2-B7A4-493D-9ADD-801CB2D4D57E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2-swap Operator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Algoritma</a:t>
            </a:r>
            <a:endParaRPr lang="en-US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1086136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42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600200" y="1848136"/>
            <a:ext cx="61118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</a:rPr>
              <a:t>void </a:t>
            </a:r>
            <a:r>
              <a:rPr lang="en-US" dirty="0" err="1">
                <a:latin typeface="Times New Roman" pitchFamily="18" charset="0"/>
              </a:rPr>
              <a:t>two_swap</a:t>
            </a:r>
            <a:r>
              <a:rPr lang="en-US" dirty="0">
                <a:latin typeface="Times New Roman" pitchFamily="18" charset="0"/>
              </a:rPr>
              <a:t> ()</a:t>
            </a:r>
          </a:p>
          <a:p>
            <a:r>
              <a:rPr lang="en-US" dirty="0">
                <a:latin typeface="Times New Roman" pitchFamily="18" charset="0"/>
              </a:rPr>
              <a:t>{</a:t>
            </a:r>
          </a:p>
          <a:p>
            <a:r>
              <a:rPr lang="en-US" dirty="0">
                <a:latin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</a:rPr>
              <a:t>int</a:t>
            </a:r>
            <a:r>
              <a:rPr lang="en-US" dirty="0">
                <a:latin typeface="Times New Roman" pitchFamily="18" charset="0"/>
              </a:rPr>
              <a:t> k, j, temp, conf;</a:t>
            </a:r>
          </a:p>
          <a:p>
            <a:endParaRPr lang="en-US" dirty="0">
              <a:latin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</a:rPr>
              <a:t>  conf = conflicts();</a:t>
            </a:r>
          </a:p>
          <a:p>
            <a:r>
              <a:rPr lang="en-US" dirty="0">
                <a:latin typeface="Times New Roman" pitchFamily="18" charset="0"/>
              </a:rPr>
              <a:t>  // Select two random numbers from 1 to N.</a:t>
            </a:r>
          </a:p>
          <a:p>
            <a:r>
              <a:rPr lang="en-US" dirty="0">
                <a:latin typeface="Times New Roman" pitchFamily="18" charset="0"/>
              </a:rPr>
              <a:t>  k = </a:t>
            </a:r>
            <a:r>
              <a:rPr lang="en-US" dirty="0" err="1">
                <a:latin typeface="Times New Roman" pitchFamily="18" charset="0"/>
              </a:rPr>
              <a:t>myrand</a:t>
            </a:r>
            <a:r>
              <a:rPr lang="en-US" dirty="0">
                <a:latin typeface="Times New Roman" pitchFamily="18" charset="0"/>
              </a:rPr>
              <a:t>(N); j = </a:t>
            </a:r>
            <a:r>
              <a:rPr lang="en-US" dirty="0" err="1">
                <a:latin typeface="Times New Roman" pitchFamily="18" charset="0"/>
              </a:rPr>
              <a:t>myrand</a:t>
            </a:r>
            <a:r>
              <a:rPr lang="en-US" dirty="0">
                <a:latin typeface="Times New Roman" pitchFamily="18" charset="0"/>
              </a:rPr>
              <a:t>(N);</a:t>
            </a:r>
          </a:p>
          <a:p>
            <a:r>
              <a:rPr lang="en-US" dirty="0">
                <a:latin typeface="Times New Roman" pitchFamily="18" charset="0"/>
              </a:rPr>
              <a:t>  /* Swap two queens */</a:t>
            </a:r>
          </a:p>
          <a:p>
            <a:r>
              <a:rPr lang="en-US" dirty="0">
                <a:latin typeface="Times New Roman" pitchFamily="18" charset="0"/>
              </a:rPr>
              <a:t>  temp = state[k]; state[k] = state[j]; state[j] = temp;</a:t>
            </a:r>
          </a:p>
          <a:p>
            <a:endParaRPr lang="en-US" dirty="0">
              <a:latin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</a:rPr>
              <a:t>  if (conflicts() &lt; conf) return();</a:t>
            </a:r>
          </a:p>
          <a:p>
            <a:r>
              <a:rPr lang="en-US" dirty="0">
                <a:latin typeface="Times New Roman" pitchFamily="18" charset="0"/>
              </a:rPr>
              <a:t>  else { /* Swap back */</a:t>
            </a:r>
          </a:p>
          <a:p>
            <a:r>
              <a:rPr lang="en-US" dirty="0">
                <a:latin typeface="Times New Roman" pitchFamily="18" charset="0"/>
              </a:rPr>
              <a:t>      temp = state[k]; state[k] = state[j]; state[j] = temp;</a:t>
            </a:r>
          </a:p>
          <a:p>
            <a:r>
              <a:rPr lang="en-US" dirty="0">
                <a:latin typeface="Times New Roman" pitchFamily="18" charset="0"/>
              </a:rPr>
              <a:t>  }</a:t>
            </a:r>
          </a:p>
          <a:p>
            <a:r>
              <a:rPr lang="en-US" dirty="0">
                <a:latin typeface="Times New Roman" pitchFamily="18" charset="0"/>
              </a:rPr>
              <a:t>  return();</a:t>
            </a:r>
          </a:p>
          <a:p>
            <a:r>
              <a:rPr lang="en-US" dirty="0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Count the number of diagonal conflicts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B76A3A-6BAB-46B0-8255-0966133B8930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1143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42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1752600"/>
            <a:ext cx="9144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3000" dirty="0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432034" y="2487177"/>
            <a:ext cx="6705600" cy="3749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err="1">
                <a:latin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</a:rPr>
              <a:t> conflicts ()</a:t>
            </a:r>
          </a:p>
          <a:p>
            <a:r>
              <a:rPr lang="en-US" sz="2000" dirty="0">
                <a:latin typeface="Times New Roman" pitchFamily="18" charset="0"/>
              </a:rPr>
              <a:t>{</a:t>
            </a:r>
          </a:p>
          <a:p>
            <a:r>
              <a:rPr lang="en-US" sz="2000" dirty="0">
                <a:latin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</a:rPr>
              <a:t> count = 0, </a:t>
            </a:r>
            <a:r>
              <a:rPr lang="en-US" sz="2000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, j;</a:t>
            </a:r>
          </a:p>
          <a:p>
            <a:endParaRPr lang="en-US" sz="2000" dirty="0">
              <a:latin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</a:rPr>
              <a:t>  for (</a:t>
            </a:r>
            <a:r>
              <a:rPr lang="en-US" sz="2000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 = 1; </a:t>
            </a:r>
            <a:r>
              <a:rPr lang="en-US" sz="2000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 &lt; N; </a:t>
            </a:r>
            <a:r>
              <a:rPr lang="en-US" sz="2000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++) {</a:t>
            </a:r>
          </a:p>
          <a:p>
            <a:r>
              <a:rPr lang="en-US" sz="2000" dirty="0">
                <a:latin typeface="Times New Roman" pitchFamily="18" charset="0"/>
              </a:rPr>
              <a:t>    for (j = i+1; j &lt;= N; j++) {</a:t>
            </a:r>
          </a:p>
          <a:p>
            <a:r>
              <a:rPr lang="en-US" sz="2000" dirty="0">
                <a:latin typeface="Times New Roman" pitchFamily="18" charset="0"/>
              </a:rPr>
              <a:t>      if (</a:t>
            </a:r>
            <a:r>
              <a:rPr lang="en-US" sz="2000" dirty="0" err="1">
                <a:latin typeface="Times New Roman" pitchFamily="18" charset="0"/>
              </a:rPr>
              <a:t>fabs</a:t>
            </a:r>
            <a:r>
              <a:rPr lang="en-US" sz="2000" dirty="0">
                <a:latin typeface="Times New Roman" pitchFamily="18" charset="0"/>
              </a:rPr>
              <a:t>(state[</a:t>
            </a:r>
            <a:r>
              <a:rPr lang="en-US" sz="2000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]-state[j]) == (j-</a:t>
            </a:r>
            <a:r>
              <a:rPr lang="en-US" sz="2000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)) count++;</a:t>
            </a:r>
          </a:p>
          <a:p>
            <a:r>
              <a:rPr lang="en-US" sz="2000" dirty="0">
                <a:latin typeface="Times New Roman" pitchFamily="18" charset="0"/>
              </a:rPr>
              <a:t>    }</a:t>
            </a:r>
          </a:p>
          <a:p>
            <a:r>
              <a:rPr lang="en-US" sz="2000" dirty="0">
                <a:latin typeface="Times New Roman" pitchFamily="18" charset="0"/>
              </a:rPr>
              <a:t>  }</a:t>
            </a:r>
          </a:p>
          <a:p>
            <a:r>
              <a:rPr lang="en-US" sz="2000" dirty="0">
                <a:latin typeface="Times New Roman" pitchFamily="18" charset="0"/>
              </a:rPr>
              <a:t>  return(count);</a:t>
            </a:r>
          </a:p>
          <a:p>
            <a:r>
              <a:rPr lang="en-US" sz="2000" dirty="0">
                <a:latin typeface="Times New Roman" pitchFamily="18" charset="0"/>
              </a:rPr>
              <a:t>}</a:t>
            </a:r>
          </a:p>
          <a:p>
            <a:r>
              <a:rPr lang="en-US" sz="20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/>
              <a:t>If you swap two queens, you don’t need to re-evaluate the whole state all over again to count all the conflicts.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/>
              <a:t>Rather, you simply concentrate on the conflicts caused by the two queens. If the conflicts caused by them decrease, it is a good move to make!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/>
              <a:t>This makes the code a couple of orders of magnitude faster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D506A3-BEFB-4372-B492-2E2B5A4F8CF4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Efficiency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Algoritma</a:t>
            </a:r>
            <a:endParaRPr lang="en-US" dirty="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906517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42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85800" y="204951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4EEA6A-1618-4F1B-8F1E-49A511D50238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Execution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932687"/>
            <a:ext cx="83645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42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838200" y="2075687"/>
            <a:ext cx="7072313" cy="396875"/>
          </a:xfrm>
          <a:prstGeom prst="rect">
            <a:avLst/>
          </a:prstGeom>
          <a:solidFill>
            <a:srgbClr val="9CCAC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Start State: 1 2 3 4 5 6 7 8 9 10 11 12 13 14 15 16   Conflicts = 120 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133600" y="4971287"/>
            <a:ext cx="4522788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Here is an example with 16 queens.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838200" y="2685287"/>
            <a:ext cx="7002463" cy="396875"/>
          </a:xfrm>
          <a:prstGeom prst="rect">
            <a:avLst/>
          </a:prstGeom>
          <a:solidFill>
            <a:srgbClr val="9CCAC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Later State: 7 2 8 4 1 12 14 9 6 10 11 5 3 13 15 16   Conflicts = 18 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09600" y="3294887"/>
            <a:ext cx="7461250" cy="396875"/>
          </a:xfrm>
          <a:prstGeom prst="rect">
            <a:avLst/>
          </a:prstGeom>
          <a:solidFill>
            <a:srgbClr val="9CCAC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Even Later State: 2 12 10 4 13 8 5 11 7 1 16 14 6 3 15 9   Conflicts = 6 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914400" y="3904487"/>
            <a:ext cx="6834188" cy="396875"/>
          </a:xfrm>
          <a:prstGeom prst="rect">
            <a:avLst/>
          </a:prstGeom>
          <a:solidFill>
            <a:srgbClr val="9CCAC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Goal State: </a:t>
            </a:r>
            <a:r>
              <a:rPr lang="en-US" sz="2000" u="sng" dirty="0">
                <a:latin typeface="Times New Roman" pitchFamily="18" charset="0"/>
              </a:rPr>
              <a:t>3 11 6 16 12 2 8 13 15 1 5 7 10 4 14 9  </a:t>
            </a:r>
            <a:r>
              <a:rPr lang="en-US" sz="2000" dirty="0">
                <a:latin typeface="Times New Roman" pitchFamily="18" charset="0"/>
              </a:rPr>
              <a:t> Conflicts = 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/>
              <a:t>This approach has produced solutions for the 10K, 20K, 30K, 40K, 50K, 100K, and 200K Queens problems!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/>
              <a:t>How high can you go?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/>
              <a:t>You will find out that depth-first search can’t produce a solution for the 50 Queens problem. Greedy is better for this problem</a:t>
            </a:r>
            <a:r>
              <a:rPr lang="en-US" dirty="0" smtClean="0"/>
              <a:t>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05E081-5364-4467-BFAC-010BB50A8B66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Thus Far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1250731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42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81000" y="1860331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1F3A6F-4170-4D12-A028-5B2F6E5FC5D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smtClean="0"/>
              <a:t>traversals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1248482" y="1739273"/>
            <a:ext cx="6950184" cy="3983209"/>
            <a:chOff x="381000" y="1447800"/>
            <a:chExt cx="8547100" cy="4724400"/>
          </a:xfrm>
        </p:grpSpPr>
        <p:sp>
          <p:nvSpPr>
            <p:cNvPr id="9289" name="Oval 73"/>
            <p:cNvSpPr>
              <a:spLocks noChangeArrowheads="1"/>
            </p:cNvSpPr>
            <p:nvPr/>
          </p:nvSpPr>
          <p:spPr bwMode="auto">
            <a:xfrm>
              <a:off x="1524000" y="16764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0" name="Oval 74"/>
            <p:cNvSpPr>
              <a:spLocks noChangeArrowheads="1"/>
            </p:cNvSpPr>
            <p:nvPr/>
          </p:nvSpPr>
          <p:spPr bwMode="auto">
            <a:xfrm>
              <a:off x="838200" y="2590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1" name="Oval 75"/>
            <p:cNvSpPr>
              <a:spLocks noChangeArrowheads="1"/>
            </p:cNvSpPr>
            <p:nvPr/>
          </p:nvSpPr>
          <p:spPr bwMode="auto">
            <a:xfrm>
              <a:off x="1981200" y="2590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2" name="Oval 76"/>
            <p:cNvSpPr>
              <a:spLocks noChangeArrowheads="1"/>
            </p:cNvSpPr>
            <p:nvPr/>
          </p:nvSpPr>
          <p:spPr bwMode="auto">
            <a:xfrm>
              <a:off x="381000" y="3733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3" name="Oval 77"/>
            <p:cNvSpPr>
              <a:spLocks noChangeArrowheads="1"/>
            </p:cNvSpPr>
            <p:nvPr/>
          </p:nvSpPr>
          <p:spPr bwMode="auto">
            <a:xfrm>
              <a:off x="1447800" y="3733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4" name="Oval 78"/>
            <p:cNvSpPr>
              <a:spLocks noChangeArrowheads="1"/>
            </p:cNvSpPr>
            <p:nvPr/>
          </p:nvSpPr>
          <p:spPr bwMode="auto">
            <a:xfrm>
              <a:off x="2362200" y="3733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5" name="Oval 79"/>
            <p:cNvSpPr>
              <a:spLocks noChangeArrowheads="1"/>
            </p:cNvSpPr>
            <p:nvPr/>
          </p:nvSpPr>
          <p:spPr bwMode="auto">
            <a:xfrm>
              <a:off x="381000" y="4876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296" name="AutoShape 80"/>
            <p:cNvCxnSpPr>
              <a:cxnSpLocks noChangeShapeType="1"/>
              <a:stCxn id="9289" idx="3"/>
              <a:endCxn id="9290" idx="0"/>
            </p:cNvCxnSpPr>
            <p:nvPr/>
          </p:nvCxnSpPr>
          <p:spPr bwMode="auto">
            <a:xfrm flipH="1">
              <a:off x="1143000" y="2216150"/>
              <a:ext cx="469900" cy="355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297" name="AutoShape 81"/>
            <p:cNvCxnSpPr>
              <a:cxnSpLocks noChangeShapeType="1"/>
              <a:stCxn id="9289" idx="5"/>
              <a:endCxn id="9291" idx="0"/>
            </p:cNvCxnSpPr>
            <p:nvPr/>
          </p:nvCxnSpPr>
          <p:spPr bwMode="auto">
            <a:xfrm>
              <a:off x="2044700" y="2216150"/>
              <a:ext cx="241300" cy="355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298" name="AutoShape 82"/>
            <p:cNvCxnSpPr>
              <a:cxnSpLocks noChangeShapeType="1"/>
              <a:stCxn id="9291" idx="5"/>
              <a:endCxn id="9294" idx="0"/>
            </p:cNvCxnSpPr>
            <p:nvPr/>
          </p:nvCxnSpPr>
          <p:spPr bwMode="auto">
            <a:xfrm>
              <a:off x="2501900" y="3130550"/>
              <a:ext cx="165100" cy="5842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299" name="AutoShape 83"/>
            <p:cNvCxnSpPr>
              <a:cxnSpLocks noChangeShapeType="1"/>
              <a:stCxn id="9290" idx="5"/>
              <a:endCxn id="9293" idx="0"/>
            </p:cNvCxnSpPr>
            <p:nvPr/>
          </p:nvCxnSpPr>
          <p:spPr bwMode="auto">
            <a:xfrm>
              <a:off x="1358900" y="3130550"/>
              <a:ext cx="393700" cy="5842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300" name="AutoShape 84"/>
            <p:cNvCxnSpPr>
              <a:cxnSpLocks noChangeShapeType="1"/>
              <a:stCxn id="9290" idx="3"/>
              <a:endCxn id="9292" idx="0"/>
            </p:cNvCxnSpPr>
            <p:nvPr/>
          </p:nvCxnSpPr>
          <p:spPr bwMode="auto">
            <a:xfrm flipH="1">
              <a:off x="685800" y="3130550"/>
              <a:ext cx="241300" cy="5842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301" name="AutoShape 85"/>
            <p:cNvCxnSpPr>
              <a:cxnSpLocks noChangeShapeType="1"/>
              <a:stCxn id="9292" idx="4"/>
              <a:endCxn id="9295" idx="0"/>
            </p:cNvCxnSpPr>
            <p:nvPr/>
          </p:nvCxnSpPr>
          <p:spPr bwMode="auto">
            <a:xfrm>
              <a:off x="685800" y="4362450"/>
              <a:ext cx="0" cy="4953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9302" name="Text Box 86"/>
            <p:cNvSpPr txBox="1">
              <a:spLocks noChangeArrowheads="1"/>
            </p:cNvSpPr>
            <p:nvPr/>
          </p:nvSpPr>
          <p:spPr bwMode="auto">
            <a:xfrm>
              <a:off x="1600200" y="16764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9303" name="Text Box 87"/>
            <p:cNvSpPr txBox="1">
              <a:spLocks noChangeArrowheads="1"/>
            </p:cNvSpPr>
            <p:nvPr/>
          </p:nvSpPr>
          <p:spPr bwMode="auto">
            <a:xfrm>
              <a:off x="914400" y="26670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9304" name="Text Box 88"/>
            <p:cNvSpPr txBox="1">
              <a:spLocks noChangeArrowheads="1"/>
            </p:cNvSpPr>
            <p:nvPr/>
          </p:nvSpPr>
          <p:spPr bwMode="auto">
            <a:xfrm>
              <a:off x="2057400" y="26670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9305" name="Text Box 89"/>
            <p:cNvSpPr txBox="1">
              <a:spLocks noChangeArrowheads="1"/>
            </p:cNvSpPr>
            <p:nvPr/>
          </p:nvSpPr>
          <p:spPr bwMode="auto">
            <a:xfrm>
              <a:off x="457200" y="38100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4</a:t>
              </a:r>
            </a:p>
          </p:txBody>
        </p:sp>
        <p:sp>
          <p:nvSpPr>
            <p:cNvPr id="9306" name="Text Box 90"/>
            <p:cNvSpPr txBox="1">
              <a:spLocks noChangeArrowheads="1"/>
            </p:cNvSpPr>
            <p:nvPr/>
          </p:nvSpPr>
          <p:spPr bwMode="auto">
            <a:xfrm>
              <a:off x="1524000" y="38100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 dirty="0">
                  <a:solidFill>
                    <a:srgbClr val="FF3300"/>
                  </a:solidFill>
                </a:rPr>
                <a:t>5</a:t>
              </a:r>
            </a:p>
          </p:txBody>
        </p:sp>
        <p:sp>
          <p:nvSpPr>
            <p:cNvPr id="9307" name="Text Box 91"/>
            <p:cNvSpPr txBox="1">
              <a:spLocks noChangeArrowheads="1"/>
            </p:cNvSpPr>
            <p:nvPr/>
          </p:nvSpPr>
          <p:spPr bwMode="auto">
            <a:xfrm>
              <a:off x="2514600" y="38100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6</a:t>
              </a:r>
            </a:p>
          </p:txBody>
        </p:sp>
        <p:sp>
          <p:nvSpPr>
            <p:cNvPr id="9308" name="Text Box 92"/>
            <p:cNvSpPr txBox="1">
              <a:spLocks noChangeArrowheads="1"/>
            </p:cNvSpPr>
            <p:nvPr/>
          </p:nvSpPr>
          <p:spPr bwMode="auto">
            <a:xfrm>
              <a:off x="533400" y="49530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7</a:t>
              </a:r>
            </a:p>
          </p:txBody>
        </p:sp>
        <p:sp>
          <p:nvSpPr>
            <p:cNvPr id="9309" name="Oval 93"/>
            <p:cNvSpPr>
              <a:spLocks noChangeArrowheads="1"/>
            </p:cNvSpPr>
            <p:nvPr/>
          </p:nvSpPr>
          <p:spPr bwMode="auto">
            <a:xfrm>
              <a:off x="4495800" y="16764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0" name="Oval 94"/>
            <p:cNvSpPr>
              <a:spLocks noChangeArrowheads="1"/>
            </p:cNvSpPr>
            <p:nvPr/>
          </p:nvSpPr>
          <p:spPr bwMode="auto">
            <a:xfrm>
              <a:off x="3810000" y="2590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1" name="Oval 95"/>
            <p:cNvSpPr>
              <a:spLocks noChangeArrowheads="1"/>
            </p:cNvSpPr>
            <p:nvPr/>
          </p:nvSpPr>
          <p:spPr bwMode="auto">
            <a:xfrm>
              <a:off x="4953000" y="2590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2" name="Oval 96"/>
            <p:cNvSpPr>
              <a:spLocks noChangeArrowheads="1"/>
            </p:cNvSpPr>
            <p:nvPr/>
          </p:nvSpPr>
          <p:spPr bwMode="auto">
            <a:xfrm>
              <a:off x="3352800" y="3733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3" name="Oval 97"/>
            <p:cNvSpPr>
              <a:spLocks noChangeArrowheads="1"/>
            </p:cNvSpPr>
            <p:nvPr/>
          </p:nvSpPr>
          <p:spPr bwMode="auto">
            <a:xfrm>
              <a:off x="4419600" y="3733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4" name="Oval 98"/>
            <p:cNvSpPr>
              <a:spLocks noChangeArrowheads="1"/>
            </p:cNvSpPr>
            <p:nvPr/>
          </p:nvSpPr>
          <p:spPr bwMode="auto">
            <a:xfrm>
              <a:off x="5334000" y="3733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5" name="Oval 99"/>
            <p:cNvSpPr>
              <a:spLocks noChangeArrowheads="1"/>
            </p:cNvSpPr>
            <p:nvPr/>
          </p:nvSpPr>
          <p:spPr bwMode="auto">
            <a:xfrm>
              <a:off x="3352800" y="4876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316" name="AutoShape 100"/>
            <p:cNvCxnSpPr>
              <a:cxnSpLocks noChangeShapeType="1"/>
              <a:stCxn id="9309" idx="3"/>
              <a:endCxn id="9310" idx="0"/>
            </p:cNvCxnSpPr>
            <p:nvPr/>
          </p:nvCxnSpPr>
          <p:spPr bwMode="auto">
            <a:xfrm flipH="1">
              <a:off x="4114800" y="2216150"/>
              <a:ext cx="469900" cy="355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317" name="AutoShape 101"/>
            <p:cNvCxnSpPr>
              <a:cxnSpLocks noChangeShapeType="1"/>
              <a:stCxn id="9309" idx="5"/>
              <a:endCxn id="9311" idx="0"/>
            </p:cNvCxnSpPr>
            <p:nvPr/>
          </p:nvCxnSpPr>
          <p:spPr bwMode="auto">
            <a:xfrm>
              <a:off x="5016500" y="2216150"/>
              <a:ext cx="241300" cy="355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318" name="AutoShape 102"/>
            <p:cNvCxnSpPr>
              <a:cxnSpLocks noChangeShapeType="1"/>
              <a:stCxn id="9311" idx="5"/>
              <a:endCxn id="9314" idx="0"/>
            </p:cNvCxnSpPr>
            <p:nvPr/>
          </p:nvCxnSpPr>
          <p:spPr bwMode="auto">
            <a:xfrm>
              <a:off x="5473700" y="3130550"/>
              <a:ext cx="165100" cy="5842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319" name="AutoShape 103"/>
            <p:cNvCxnSpPr>
              <a:cxnSpLocks noChangeShapeType="1"/>
              <a:stCxn id="9310" idx="5"/>
              <a:endCxn id="9313" idx="0"/>
            </p:cNvCxnSpPr>
            <p:nvPr/>
          </p:nvCxnSpPr>
          <p:spPr bwMode="auto">
            <a:xfrm>
              <a:off x="4330700" y="3130550"/>
              <a:ext cx="393700" cy="5842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320" name="AutoShape 104"/>
            <p:cNvCxnSpPr>
              <a:cxnSpLocks noChangeShapeType="1"/>
              <a:stCxn id="9310" idx="3"/>
              <a:endCxn id="9312" idx="0"/>
            </p:cNvCxnSpPr>
            <p:nvPr/>
          </p:nvCxnSpPr>
          <p:spPr bwMode="auto">
            <a:xfrm flipH="1">
              <a:off x="3657600" y="3130550"/>
              <a:ext cx="241300" cy="5842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321" name="AutoShape 105"/>
            <p:cNvCxnSpPr>
              <a:cxnSpLocks noChangeShapeType="1"/>
              <a:stCxn id="9312" idx="4"/>
              <a:endCxn id="9315" idx="0"/>
            </p:cNvCxnSpPr>
            <p:nvPr/>
          </p:nvCxnSpPr>
          <p:spPr bwMode="auto">
            <a:xfrm>
              <a:off x="3657600" y="4362450"/>
              <a:ext cx="0" cy="4953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9322" name="Text Box 106"/>
            <p:cNvSpPr txBox="1">
              <a:spLocks noChangeArrowheads="1"/>
            </p:cNvSpPr>
            <p:nvPr/>
          </p:nvSpPr>
          <p:spPr bwMode="auto">
            <a:xfrm>
              <a:off x="4572000" y="16764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 dirty="0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9323" name="Text Box 107"/>
            <p:cNvSpPr txBox="1">
              <a:spLocks noChangeArrowheads="1"/>
            </p:cNvSpPr>
            <p:nvPr/>
          </p:nvSpPr>
          <p:spPr bwMode="auto">
            <a:xfrm>
              <a:off x="3886200" y="26670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9324" name="Text Box 108"/>
            <p:cNvSpPr txBox="1">
              <a:spLocks noChangeArrowheads="1"/>
            </p:cNvSpPr>
            <p:nvPr/>
          </p:nvSpPr>
          <p:spPr bwMode="auto">
            <a:xfrm>
              <a:off x="5029200" y="26670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9325" name="Text Box 109"/>
            <p:cNvSpPr txBox="1">
              <a:spLocks noChangeArrowheads="1"/>
            </p:cNvSpPr>
            <p:nvPr/>
          </p:nvSpPr>
          <p:spPr bwMode="auto">
            <a:xfrm>
              <a:off x="3429000" y="38100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6</a:t>
              </a:r>
            </a:p>
          </p:txBody>
        </p:sp>
        <p:sp>
          <p:nvSpPr>
            <p:cNvPr id="9326" name="Text Box 110"/>
            <p:cNvSpPr txBox="1">
              <a:spLocks noChangeArrowheads="1"/>
            </p:cNvSpPr>
            <p:nvPr/>
          </p:nvSpPr>
          <p:spPr bwMode="auto">
            <a:xfrm>
              <a:off x="4495800" y="38100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5</a:t>
              </a:r>
            </a:p>
          </p:txBody>
        </p:sp>
        <p:sp>
          <p:nvSpPr>
            <p:cNvPr id="9327" name="Text Box 111"/>
            <p:cNvSpPr txBox="1">
              <a:spLocks noChangeArrowheads="1"/>
            </p:cNvSpPr>
            <p:nvPr/>
          </p:nvSpPr>
          <p:spPr bwMode="auto">
            <a:xfrm>
              <a:off x="5486400" y="38100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4</a:t>
              </a:r>
            </a:p>
          </p:txBody>
        </p:sp>
        <p:sp>
          <p:nvSpPr>
            <p:cNvPr id="9328" name="Text Box 112"/>
            <p:cNvSpPr txBox="1">
              <a:spLocks noChangeArrowheads="1"/>
            </p:cNvSpPr>
            <p:nvPr/>
          </p:nvSpPr>
          <p:spPr bwMode="auto">
            <a:xfrm>
              <a:off x="3505200" y="49530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7</a:t>
              </a:r>
            </a:p>
          </p:txBody>
        </p:sp>
        <p:sp>
          <p:nvSpPr>
            <p:cNvPr id="9329" name="Oval 113"/>
            <p:cNvSpPr>
              <a:spLocks noChangeArrowheads="1"/>
            </p:cNvSpPr>
            <p:nvPr/>
          </p:nvSpPr>
          <p:spPr bwMode="auto">
            <a:xfrm>
              <a:off x="7480300" y="167005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0" name="Oval 114"/>
            <p:cNvSpPr>
              <a:spLocks noChangeArrowheads="1"/>
            </p:cNvSpPr>
            <p:nvPr/>
          </p:nvSpPr>
          <p:spPr bwMode="auto">
            <a:xfrm>
              <a:off x="6794500" y="258445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1" name="Oval 115"/>
            <p:cNvSpPr>
              <a:spLocks noChangeArrowheads="1"/>
            </p:cNvSpPr>
            <p:nvPr/>
          </p:nvSpPr>
          <p:spPr bwMode="auto">
            <a:xfrm>
              <a:off x="7937500" y="258445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2" name="Oval 116"/>
            <p:cNvSpPr>
              <a:spLocks noChangeArrowheads="1"/>
            </p:cNvSpPr>
            <p:nvPr/>
          </p:nvSpPr>
          <p:spPr bwMode="auto">
            <a:xfrm>
              <a:off x="6337300" y="372745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3" name="Oval 117"/>
            <p:cNvSpPr>
              <a:spLocks noChangeArrowheads="1"/>
            </p:cNvSpPr>
            <p:nvPr/>
          </p:nvSpPr>
          <p:spPr bwMode="auto">
            <a:xfrm>
              <a:off x="7404100" y="372745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4" name="Oval 118"/>
            <p:cNvSpPr>
              <a:spLocks noChangeArrowheads="1"/>
            </p:cNvSpPr>
            <p:nvPr/>
          </p:nvSpPr>
          <p:spPr bwMode="auto">
            <a:xfrm>
              <a:off x="8318500" y="372745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5" name="Oval 119"/>
            <p:cNvSpPr>
              <a:spLocks noChangeArrowheads="1"/>
            </p:cNvSpPr>
            <p:nvPr/>
          </p:nvSpPr>
          <p:spPr bwMode="auto">
            <a:xfrm>
              <a:off x="6324600" y="4876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336" name="AutoShape 120"/>
            <p:cNvCxnSpPr>
              <a:cxnSpLocks noChangeShapeType="1"/>
              <a:stCxn id="9329" idx="3"/>
              <a:endCxn id="9330" idx="0"/>
            </p:cNvCxnSpPr>
            <p:nvPr/>
          </p:nvCxnSpPr>
          <p:spPr bwMode="auto">
            <a:xfrm flipH="1">
              <a:off x="7099300" y="2209800"/>
              <a:ext cx="469900" cy="355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337" name="AutoShape 121"/>
            <p:cNvCxnSpPr>
              <a:cxnSpLocks noChangeShapeType="1"/>
              <a:stCxn id="9329" idx="5"/>
              <a:endCxn id="9331" idx="0"/>
            </p:cNvCxnSpPr>
            <p:nvPr/>
          </p:nvCxnSpPr>
          <p:spPr bwMode="auto">
            <a:xfrm>
              <a:off x="8001000" y="2209800"/>
              <a:ext cx="241300" cy="355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338" name="AutoShape 122"/>
            <p:cNvCxnSpPr>
              <a:cxnSpLocks noChangeShapeType="1"/>
              <a:stCxn id="9331" idx="5"/>
              <a:endCxn id="9334" idx="0"/>
            </p:cNvCxnSpPr>
            <p:nvPr/>
          </p:nvCxnSpPr>
          <p:spPr bwMode="auto">
            <a:xfrm>
              <a:off x="8458200" y="3124200"/>
              <a:ext cx="165100" cy="5842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339" name="AutoShape 123"/>
            <p:cNvCxnSpPr>
              <a:cxnSpLocks noChangeShapeType="1"/>
              <a:stCxn id="9330" idx="5"/>
              <a:endCxn id="9333" idx="0"/>
            </p:cNvCxnSpPr>
            <p:nvPr/>
          </p:nvCxnSpPr>
          <p:spPr bwMode="auto">
            <a:xfrm>
              <a:off x="7315200" y="3124200"/>
              <a:ext cx="393700" cy="5842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340" name="AutoShape 124"/>
            <p:cNvCxnSpPr>
              <a:cxnSpLocks noChangeShapeType="1"/>
              <a:stCxn id="9330" idx="3"/>
              <a:endCxn id="9332" idx="0"/>
            </p:cNvCxnSpPr>
            <p:nvPr/>
          </p:nvCxnSpPr>
          <p:spPr bwMode="auto">
            <a:xfrm flipH="1">
              <a:off x="6642100" y="3124200"/>
              <a:ext cx="241300" cy="5842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341" name="AutoShape 125"/>
            <p:cNvCxnSpPr>
              <a:cxnSpLocks noChangeShapeType="1"/>
              <a:stCxn id="9332" idx="4"/>
              <a:endCxn id="9335" idx="0"/>
            </p:cNvCxnSpPr>
            <p:nvPr/>
          </p:nvCxnSpPr>
          <p:spPr bwMode="auto">
            <a:xfrm flipH="1">
              <a:off x="6629400" y="4356100"/>
              <a:ext cx="12700" cy="5016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9342" name="Text Box 126"/>
            <p:cNvSpPr txBox="1">
              <a:spLocks noChangeArrowheads="1"/>
            </p:cNvSpPr>
            <p:nvPr/>
          </p:nvSpPr>
          <p:spPr bwMode="auto">
            <a:xfrm>
              <a:off x="7556500" y="167005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9343" name="Text Box 127"/>
            <p:cNvSpPr txBox="1">
              <a:spLocks noChangeArrowheads="1"/>
            </p:cNvSpPr>
            <p:nvPr/>
          </p:nvSpPr>
          <p:spPr bwMode="auto">
            <a:xfrm>
              <a:off x="6870700" y="266065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9344" name="Text Box 128"/>
            <p:cNvSpPr txBox="1">
              <a:spLocks noChangeArrowheads="1"/>
            </p:cNvSpPr>
            <p:nvPr/>
          </p:nvSpPr>
          <p:spPr bwMode="auto">
            <a:xfrm>
              <a:off x="8013700" y="266065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9345" name="Text Box 129"/>
            <p:cNvSpPr txBox="1">
              <a:spLocks noChangeArrowheads="1"/>
            </p:cNvSpPr>
            <p:nvPr/>
          </p:nvSpPr>
          <p:spPr bwMode="auto">
            <a:xfrm>
              <a:off x="6413500" y="380365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5</a:t>
              </a:r>
            </a:p>
          </p:txBody>
        </p:sp>
        <p:sp>
          <p:nvSpPr>
            <p:cNvPr id="9346" name="Text Box 130"/>
            <p:cNvSpPr txBox="1">
              <a:spLocks noChangeArrowheads="1"/>
            </p:cNvSpPr>
            <p:nvPr/>
          </p:nvSpPr>
          <p:spPr bwMode="auto">
            <a:xfrm>
              <a:off x="7480300" y="380365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6</a:t>
              </a:r>
            </a:p>
          </p:txBody>
        </p:sp>
        <p:sp>
          <p:nvSpPr>
            <p:cNvPr id="9347" name="Text Box 131"/>
            <p:cNvSpPr txBox="1">
              <a:spLocks noChangeArrowheads="1"/>
            </p:cNvSpPr>
            <p:nvPr/>
          </p:nvSpPr>
          <p:spPr bwMode="auto">
            <a:xfrm>
              <a:off x="8470900" y="380365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4</a:t>
              </a:r>
            </a:p>
          </p:txBody>
        </p:sp>
        <p:sp>
          <p:nvSpPr>
            <p:cNvPr id="9348" name="Text Box 132"/>
            <p:cNvSpPr txBox="1">
              <a:spLocks noChangeArrowheads="1"/>
            </p:cNvSpPr>
            <p:nvPr/>
          </p:nvSpPr>
          <p:spPr bwMode="auto">
            <a:xfrm>
              <a:off x="6477000" y="49530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7</a:t>
              </a:r>
            </a:p>
          </p:txBody>
        </p:sp>
        <p:sp>
          <p:nvSpPr>
            <p:cNvPr id="9349" name="Line 133"/>
            <p:cNvSpPr>
              <a:spLocks noChangeShapeType="1"/>
            </p:cNvSpPr>
            <p:nvPr/>
          </p:nvSpPr>
          <p:spPr bwMode="auto">
            <a:xfrm>
              <a:off x="3124200" y="1447800"/>
              <a:ext cx="0" cy="4724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0" name="Line 134"/>
            <p:cNvSpPr>
              <a:spLocks noChangeShapeType="1"/>
            </p:cNvSpPr>
            <p:nvPr/>
          </p:nvSpPr>
          <p:spPr bwMode="auto">
            <a:xfrm>
              <a:off x="6096000" y="1447800"/>
              <a:ext cx="0" cy="4724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1" name="Text Box 135"/>
            <p:cNvSpPr txBox="1">
              <a:spLocks noChangeArrowheads="1"/>
            </p:cNvSpPr>
            <p:nvPr/>
          </p:nvSpPr>
          <p:spPr bwMode="auto">
            <a:xfrm>
              <a:off x="457200" y="5638800"/>
              <a:ext cx="2286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 dirty="0">
                  <a:solidFill>
                    <a:srgbClr val="0000CC"/>
                  </a:solidFill>
                </a:rPr>
                <a:t>Left to right</a:t>
              </a:r>
            </a:p>
          </p:txBody>
        </p:sp>
        <p:sp>
          <p:nvSpPr>
            <p:cNvPr id="9352" name="Text Box 136"/>
            <p:cNvSpPr txBox="1">
              <a:spLocks noChangeArrowheads="1"/>
            </p:cNvSpPr>
            <p:nvPr/>
          </p:nvSpPr>
          <p:spPr bwMode="auto">
            <a:xfrm>
              <a:off x="3429000" y="5638800"/>
              <a:ext cx="2286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 dirty="0">
                  <a:solidFill>
                    <a:srgbClr val="0000CC"/>
                  </a:solidFill>
                </a:rPr>
                <a:t>Right to left</a:t>
              </a:r>
            </a:p>
          </p:txBody>
        </p:sp>
        <p:sp>
          <p:nvSpPr>
            <p:cNvPr id="9353" name="Text Box 137"/>
            <p:cNvSpPr txBox="1">
              <a:spLocks noChangeArrowheads="1"/>
            </p:cNvSpPr>
            <p:nvPr/>
          </p:nvSpPr>
          <p:spPr bwMode="auto">
            <a:xfrm>
              <a:off x="6629400" y="5638800"/>
              <a:ext cx="2286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0000CC"/>
                  </a:solidFill>
                </a:rPr>
                <a:t>Random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/>
              <a:t>DFS: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/>
              <a:t>Will find the solution if it exists.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/>
              <a:t>It has time complexity of </a:t>
            </a:r>
            <a:r>
              <a:rPr lang="en-US" sz="2200" i="1" dirty="0"/>
              <a:t>O(</a:t>
            </a:r>
            <a:r>
              <a:rPr lang="en-US" sz="2200" i="1" dirty="0" err="1"/>
              <a:t>b</a:t>
            </a:r>
            <a:r>
              <a:rPr lang="en-US" sz="2200" i="1" baseline="30000" dirty="0" err="1"/>
              <a:t>d</a:t>
            </a:r>
            <a:r>
              <a:rPr lang="en-US" sz="2200" i="1" dirty="0"/>
              <a:t>)</a:t>
            </a:r>
            <a:r>
              <a:rPr lang="en-US" sz="2200" dirty="0"/>
              <a:t>.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/>
              <a:t>Greedy </a:t>
            </a:r>
            <a:r>
              <a:rPr lang="en-US" sz="2600" dirty="0"/>
              <a:t>Search: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/>
              <a:t>Not guaranteed to find a solution.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/>
              <a:t>It has time complexity of </a:t>
            </a:r>
            <a:r>
              <a:rPr lang="en-US" sz="2200" dirty="0" smtClean="0"/>
              <a:t>???.</a:t>
            </a: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B023099B-CB4B-48C9-8315-142EB3F71033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Algoritma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94866" y="4024201"/>
            <a:ext cx="41654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SzPct val="75000"/>
            </a:pPr>
            <a:r>
              <a:rPr lang="en-US" dirty="0">
                <a:latin typeface="Tahoma" pitchFamily="34" charset="0"/>
              </a:rPr>
              <a:t>b – branching factor in search tree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</a:pPr>
            <a:r>
              <a:rPr lang="en-US" dirty="0">
                <a:latin typeface="Tahoma" pitchFamily="34" charset="0"/>
              </a:rPr>
              <a:t>d – depth of search tree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Finding all ways to color an undirected graph using at most </a:t>
            </a:r>
            <a:r>
              <a:rPr lang="en-US" i="1" dirty="0"/>
              <a:t>m</a:t>
            </a:r>
            <a:r>
              <a:rPr lang="en-US" dirty="0"/>
              <a:t> color, so that no two adjacent vertices are the same color.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85CB30-5EAE-4875-9A0D-55651584AD51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example: the </a:t>
            </a:r>
            <a:r>
              <a:rPr lang="en-US" i="1" dirty="0"/>
              <a:t>m-</a:t>
            </a:r>
            <a:r>
              <a:rPr lang="en-US" dirty="0"/>
              <a:t>coloring graph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CB9319-C43B-47A6-AEB9-7DD9B303818A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3-Coloring Problem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pic>
        <p:nvPicPr>
          <p:cNvPr id="60420" name="Picture 4" descr="fig 5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028512"/>
            <a:ext cx="44958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A9646B-3BB8-4594-8D83-664944FF8B48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3-Coloring Problem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pic>
        <p:nvPicPr>
          <p:cNvPr id="68611" name="Picture 3" descr="fig 5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3392" y="1977656"/>
            <a:ext cx="5157216" cy="4103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F75A21-137B-45B4-8834-CC69E662E99A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coloring the map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Algoritma</a:t>
            </a:r>
            <a:endParaRPr lang="en-US" dirty="0"/>
          </a:p>
        </p:txBody>
      </p:sp>
      <p:pic>
        <p:nvPicPr>
          <p:cNvPr id="67587" name="Picture 3" descr="fig 5_11"/>
          <p:cNvPicPr>
            <a:picLocks noChangeAspect="1" noChangeArrowheads="1"/>
          </p:cNvPicPr>
          <p:nvPr/>
        </p:nvPicPr>
        <p:blipFill>
          <a:blip r:embed="rId2"/>
          <a:srcRect r="11905" b="54546"/>
          <a:stretch>
            <a:fillRect/>
          </a:stretch>
        </p:blipFill>
        <p:spPr bwMode="auto">
          <a:xfrm>
            <a:off x="609600" y="2183542"/>
            <a:ext cx="3886200" cy="3962400"/>
          </a:xfrm>
          <a:prstGeom prst="rect">
            <a:avLst/>
          </a:prstGeom>
          <a:noFill/>
        </p:spPr>
      </p:pic>
      <p:pic>
        <p:nvPicPr>
          <p:cNvPr id="67588" name="Picture 4" descr="fig 5_11"/>
          <p:cNvPicPr>
            <a:picLocks noChangeAspect="1" noChangeArrowheads="1"/>
          </p:cNvPicPr>
          <p:nvPr/>
        </p:nvPicPr>
        <p:blipFill>
          <a:blip r:embed="rId2"/>
          <a:srcRect t="45313"/>
          <a:stretch>
            <a:fillRect/>
          </a:stretch>
        </p:blipFill>
        <p:spPr bwMode="auto">
          <a:xfrm>
            <a:off x="4876800" y="2031142"/>
            <a:ext cx="3733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Procedure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i="1" dirty="0" err="1">
                <a:latin typeface="Courier New" pitchFamily="49" charset="0"/>
              </a:rPr>
              <a:t>m_coloring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i:index</a:t>
            </a:r>
            <a:r>
              <a:rPr lang="en-US" dirty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Var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i="1" dirty="0">
                <a:latin typeface="Courier New" pitchFamily="49" charset="0"/>
              </a:rPr>
              <a:t>color</a:t>
            </a:r>
            <a:r>
              <a:rPr lang="en-US" dirty="0">
                <a:latin typeface="Courier New" pitchFamily="49" charset="0"/>
              </a:rPr>
              <a:t>: integer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Begin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b="1" dirty="0">
                <a:latin typeface="Courier New" pitchFamily="49" charset="0"/>
              </a:rPr>
              <a:t>if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i="1" dirty="0">
                <a:latin typeface="Courier New" pitchFamily="49" charset="0"/>
              </a:rPr>
              <a:t>promising(i</a:t>
            </a:r>
            <a:r>
              <a:rPr lang="en-US" dirty="0">
                <a:latin typeface="Courier New" pitchFamily="49" charset="0"/>
              </a:rPr>
              <a:t>) </a:t>
            </a:r>
            <a:r>
              <a:rPr lang="en-US" b="1" dirty="0">
                <a:latin typeface="Courier New" pitchFamily="49" charset="0"/>
              </a:rPr>
              <a:t>then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		</a:t>
            </a:r>
            <a:r>
              <a:rPr lang="en-US" b="1" dirty="0">
                <a:latin typeface="Courier New" pitchFamily="49" charset="0"/>
              </a:rPr>
              <a:t>if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i="1" dirty="0">
                <a:latin typeface="Courier New" pitchFamily="49" charset="0"/>
              </a:rPr>
              <a:t>i=n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then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			</a:t>
            </a:r>
            <a:r>
              <a:rPr lang="en-US" b="1" dirty="0">
                <a:latin typeface="Courier New" pitchFamily="49" charset="0"/>
              </a:rPr>
              <a:t>write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i="1" dirty="0" err="1">
                <a:latin typeface="Courier New" pitchFamily="49" charset="0"/>
              </a:rPr>
              <a:t>vcolor</a:t>
            </a:r>
            <a:r>
              <a:rPr lang="en-US" i="1" dirty="0">
                <a:latin typeface="Courier New" pitchFamily="49" charset="0"/>
              </a:rPr>
              <a:t>[i]</a:t>
            </a:r>
            <a:r>
              <a:rPr lang="en-US" dirty="0">
                <a:latin typeface="Courier New" pitchFamily="49" charset="0"/>
              </a:rPr>
              <a:t> through </a:t>
            </a:r>
            <a:r>
              <a:rPr lang="en-US" i="1" dirty="0" err="1">
                <a:latin typeface="Courier New" pitchFamily="49" charset="0"/>
              </a:rPr>
              <a:t>vcolor</a:t>
            </a:r>
            <a:r>
              <a:rPr lang="en-US" i="1" dirty="0">
                <a:latin typeface="Courier New" pitchFamily="49" charset="0"/>
              </a:rPr>
              <a:t>[n]</a:t>
            </a:r>
            <a:r>
              <a:rPr lang="en-US" dirty="0">
                <a:latin typeface="Courier New" pitchFamily="49" charset="0"/>
              </a:rPr>
              <a:t>)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		</a:t>
            </a:r>
            <a:r>
              <a:rPr lang="en-US" b="1" dirty="0">
                <a:latin typeface="Courier New" pitchFamily="49" charset="0"/>
              </a:rPr>
              <a:t>else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			</a:t>
            </a:r>
            <a:r>
              <a:rPr lang="en-US" b="1" dirty="0">
                <a:latin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i="1" dirty="0">
                <a:latin typeface="Courier New" pitchFamily="49" charset="0"/>
              </a:rPr>
              <a:t>color</a:t>
            </a:r>
            <a:r>
              <a:rPr lang="en-US" dirty="0">
                <a:latin typeface="Courier New" pitchFamily="49" charset="0"/>
              </a:rPr>
              <a:t>:= 1 </a:t>
            </a:r>
            <a:r>
              <a:rPr lang="en-US" b="1" dirty="0">
                <a:latin typeface="Courier New" pitchFamily="49" charset="0"/>
              </a:rPr>
              <a:t>to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i="1" dirty="0">
                <a:latin typeface="Courier New" pitchFamily="49" charset="0"/>
              </a:rPr>
              <a:t>m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do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				</a:t>
            </a:r>
            <a:r>
              <a:rPr lang="en-US" i="1" dirty="0" err="1">
                <a:latin typeface="Courier New" pitchFamily="49" charset="0"/>
              </a:rPr>
              <a:t>vcolor</a:t>
            </a:r>
            <a:r>
              <a:rPr lang="en-US" i="1" dirty="0">
                <a:latin typeface="Courier New" pitchFamily="49" charset="0"/>
              </a:rPr>
              <a:t>[i+1</a:t>
            </a:r>
            <a:r>
              <a:rPr lang="en-US" dirty="0">
                <a:latin typeface="Courier New" pitchFamily="49" charset="0"/>
              </a:rPr>
              <a:t>]:=</a:t>
            </a:r>
            <a:r>
              <a:rPr lang="en-US" i="1" dirty="0">
                <a:latin typeface="Courier New" pitchFamily="49" charset="0"/>
              </a:rPr>
              <a:t>color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				</a:t>
            </a:r>
            <a:r>
              <a:rPr lang="en-US" i="1" dirty="0" err="1">
                <a:latin typeface="Courier New" pitchFamily="49" charset="0"/>
              </a:rPr>
              <a:t>m_coloring</a:t>
            </a:r>
            <a:r>
              <a:rPr lang="en-US" dirty="0">
                <a:latin typeface="Courier New" pitchFamily="49" charset="0"/>
              </a:rPr>
              <a:t>(i+1)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			</a:t>
            </a:r>
            <a:r>
              <a:rPr lang="en-US" b="1" dirty="0">
                <a:latin typeface="Courier New" pitchFamily="49" charset="0"/>
              </a:rPr>
              <a:t>end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		</a:t>
            </a:r>
            <a:r>
              <a:rPr lang="en-US" b="1" dirty="0">
                <a:latin typeface="Courier New" pitchFamily="49" charset="0"/>
              </a:rPr>
              <a:t>end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b="1" dirty="0">
                <a:latin typeface="Courier New" pitchFamily="49" charset="0"/>
              </a:rPr>
              <a:t>end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End</a:t>
            </a:r>
            <a:r>
              <a:rPr lang="en-US" dirty="0">
                <a:latin typeface="Courier New" pitchFamily="49" charset="0"/>
              </a:rPr>
              <a:t>;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A4ADB1-0363-4D55-9BF9-D6578DC84A41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m-</a:t>
            </a:r>
            <a:r>
              <a:rPr lang="en-US" dirty="0"/>
              <a:t>Coloring Graph Algorithm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function</a:t>
            </a:r>
            <a:r>
              <a:rPr lang="en-US" dirty="0">
                <a:latin typeface="Courier New" pitchFamily="49" charset="0"/>
              </a:rPr>
              <a:t> promising(</a:t>
            </a:r>
            <a:r>
              <a:rPr lang="en-US" dirty="0" err="1">
                <a:latin typeface="Courier New" pitchFamily="49" charset="0"/>
              </a:rPr>
              <a:t>i:index</a:t>
            </a:r>
            <a:r>
              <a:rPr lang="en-US" dirty="0">
                <a:latin typeface="Courier New" pitchFamily="49" charset="0"/>
              </a:rPr>
              <a:t>):</a:t>
            </a:r>
            <a:r>
              <a:rPr lang="en-US" dirty="0" err="1">
                <a:latin typeface="Courier New" pitchFamily="49" charset="0"/>
              </a:rPr>
              <a:t>boolean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Var</a:t>
            </a:r>
            <a:r>
              <a:rPr lang="en-US" dirty="0">
                <a:latin typeface="Courier New" pitchFamily="49" charset="0"/>
              </a:rPr>
              <a:t> j:index;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Begin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	j:=1;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	promising:=true;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b="1" dirty="0">
                <a:latin typeface="Courier New" pitchFamily="49" charset="0"/>
              </a:rPr>
              <a:t>while</a:t>
            </a:r>
            <a:r>
              <a:rPr lang="en-US" dirty="0">
                <a:latin typeface="Courier New" pitchFamily="49" charset="0"/>
              </a:rPr>
              <a:t> j&lt;i </a:t>
            </a:r>
            <a:r>
              <a:rPr lang="en-US" b="1" dirty="0">
                <a:latin typeface="Courier New" pitchFamily="49" charset="0"/>
              </a:rPr>
              <a:t>and</a:t>
            </a:r>
            <a:r>
              <a:rPr lang="en-US" dirty="0">
                <a:latin typeface="Courier New" pitchFamily="49" charset="0"/>
              </a:rPr>
              <a:t> promising </a:t>
            </a:r>
            <a:r>
              <a:rPr lang="en-US" b="1" dirty="0">
                <a:latin typeface="Courier New" pitchFamily="49" charset="0"/>
              </a:rPr>
              <a:t>do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		</a:t>
            </a:r>
            <a:r>
              <a:rPr lang="en-US" b="1" dirty="0">
                <a:latin typeface="Courier New" pitchFamily="49" charset="0"/>
              </a:rPr>
              <a:t>if</a:t>
            </a:r>
            <a:r>
              <a:rPr lang="en-US" dirty="0">
                <a:latin typeface="Courier New" pitchFamily="49" charset="0"/>
              </a:rPr>
              <a:t> W[</a:t>
            </a:r>
            <a:r>
              <a:rPr lang="en-US" dirty="0" err="1">
                <a:latin typeface="Courier New" pitchFamily="49" charset="0"/>
              </a:rPr>
              <a:t>i,j</a:t>
            </a:r>
            <a:r>
              <a:rPr lang="en-US" dirty="0">
                <a:latin typeface="Courier New" pitchFamily="49" charset="0"/>
              </a:rPr>
              <a:t>] </a:t>
            </a:r>
            <a:r>
              <a:rPr lang="en-US" b="1" dirty="0">
                <a:latin typeface="Courier New" pitchFamily="49" charset="0"/>
              </a:rPr>
              <a:t>and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i="1" dirty="0" err="1">
                <a:latin typeface="Courier New" pitchFamily="49" charset="0"/>
              </a:rPr>
              <a:t>vcolor</a:t>
            </a:r>
            <a:r>
              <a:rPr lang="en-US" i="1" dirty="0">
                <a:latin typeface="Courier New" pitchFamily="49" charset="0"/>
              </a:rPr>
              <a:t>[i]=</a:t>
            </a:r>
            <a:r>
              <a:rPr lang="en-US" i="1" dirty="0" err="1">
                <a:latin typeface="Courier New" pitchFamily="49" charset="0"/>
              </a:rPr>
              <a:t>vcolor</a:t>
            </a:r>
            <a:r>
              <a:rPr lang="en-US" i="1" dirty="0">
                <a:latin typeface="Courier New" pitchFamily="49" charset="0"/>
              </a:rPr>
              <a:t>[j]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then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			promising:=false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		</a:t>
            </a:r>
            <a:r>
              <a:rPr lang="en-US" b="1" dirty="0">
                <a:latin typeface="Courier New" pitchFamily="49" charset="0"/>
              </a:rPr>
              <a:t>end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		j:=j+1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b="1" dirty="0">
                <a:latin typeface="Courier New" pitchFamily="49" charset="0"/>
              </a:rPr>
              <a:t>end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End</a:t>
            </a:r>
            <a:r>
              <a:rPr lang="en-US" dirty="0" smtClean="0">
                <a:latin typeface="Courier New" pitchFamily="49" charset="0"/>
              </a:rPr>
              <a:t>;</a:t>
            </a:r>
            <a:endParaRPr lang="en-US" sz="3200" dirty="0"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D6600-DB84-4F11-BD74-8CEE45D7610E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m-</a:t>
            </a:r>
            <a:r>
              <a:rPr lang="en-US" dirty="0"/>
              <a:t>Coloring Graph Algorithm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Top level call to </a:t>
            </a:r>
            <a:r>
              <a:rPr lang="en-US" i="1" dirty="0" err="1"/>
              <a:t>m_coloring</a:t>
            </a:r>
            <a:r>
              <a:rPr lang="en-US" i="1" dirty="0"/>
              <a:t> </a:t>
            </a:r>
            <a:r>
              <a:rPr lang="en-US" dirty="0"/>
              <a:t>is:</a:t>
            </a:r>
          </a:p>
          <a:p>
            <a:pPr>
              <a:buFont typeface="Wingdings" pitchFamily="2" charset="2"/>
              <a:buNone/>
            </a:pPr>
            <a:r>
              <a:rPr lang="en-US" i="1" dirty="0"/>
              <a:t>			</a:t>
            </a:r>
            <a:r>
              <a:rPr lang="en-US" i="1" dirty="0" err="1"/>
              <a:t>m_coloring</a:t>
            </a:r>
            <a:r>
              <a:rPr lang="en-US" i="1" dirty="0"/>
              <a:t>(0);</a:t>
            </a:r>
          </a:p>
          <a:p>
            <a:pPr>
              <a:buFont typeface="Wingdings" pitchFamily="2" charset="2"/>
              <a:buNone/>
            </a:pPr>
            <a:endParaRPr lang="en-US" i="1" dirty="0"/>
          </a:p>
          <a:p>
            <a:r>
              <a:rPr lang="en-US" dirty="0"/>
              <a:t>Size of the complete search space:</a:t>
            </a:r>
          </a:p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C4CE81-F06F-44EF-8465-42E932C08365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i="1"/>
              <a:t>m-</a:t>
            </a:r>
            <a:r>
              <a:rPr lang="en-US"/>
              <a:t>Coloring Graph Algorithm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338097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 the backtracking algorithm for the 0/1 Knapsack Problem. Compare the result with that of dynamic programming.</a:t>
            </a:r>
          </a:p>
          <a:p>
            <a:r>
              <a:rPr lang="en-US" dirty="0"/>
              <a:t>Compare the performance of the backtracking algorithm and greedy algorithm for the </a:t>
            </a:r>
            <a:r>
              <a:rPr lang="en-US" i="1" dirty="0"/>
              <a:t>m-</a:t>
            </a:r>
            <a:r>
              <a:rPr lang="en-US" dirty="0"/>
              <a:t>Coloring problem.</a:t>
            </a:r>
          </a:p>
          <a:p>
            <a:r>
              <a:rPr lang="en-US" dirty="0"/>
              <a:t>List applications of </a:t>
            </a:r>
            <a:r>
              <a:rPr lang="en-US" i="1" dirty="0"/>
              <a:t>m-</a:t>
            </a:r>
            <a:r>
              <a:rPr lang="en-US" dirty="0"/>
              <a:t>Coloring problem</a:t>
            </a:r>
          </a:p>
          <a:p>
            <a:r>
              <a:rPr lang="en-US" dirty="0"/>
              <a:t>Modify the backtracking algorithm for N-queens and </a:t>
            </a:r>
            <a:r>
              <a:rPr lang="en-US" i="1" dirty="0"/>
              <a:t>m</a:t>
            </a:r>
            <a:r>
              <a:rPr lang="en-US" dirty="0"/>
              <a:t>-Coloring problem, instead of generating all possible solutions, it only finds a single solution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7158FA-1675-4EC3-930C-38A98A55824C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Exercises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3"/>
          </p:nvPr>
        </p:nvSpPr>
        <p:spPr/>
        <p:txBody>
          <a:bodyPr>
            <a:normAutofit fontScale="92500" lnSpcReduction="10000"/>
          </a:bodyPr>
          <a:lstStyle/>
          <a:p>
            <a:pPr marL="533400" indent="-5334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000"/>
              <a:t>Approach</a:t>
            </a:r>
          </a:p>
          <a:p>
            <a:pPr marL="914400" lvl="1" indent="-4572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600"/>
              <a:t>Visit all nodes on path first</a:t>
            </a:r>
          </a:p>
          <a:p>
            <a:pPr marL="914400" lvl="1" indent="-4572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600"/>
              <a:t>Backtrack when path ends</a:t>
            </a:r>
          </a:p>
          <a:p>
            <a:pPr marL="914400" lvl="1" indent="-4572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600"/>
              <a:t>Keep list of nodes to visit in a </a:t>
            </a:r>
            <a:r>
              <a:rPr lang="en-US" sz="2600">
                <a:solidFill>
                  <a:srgbClr val="FF3300"/>
                </a:solidFill>
              </a:rPr>
              <a:t>stack</a:t>
            </a:r>
          </a:p>
          <a:p>
            <a:pPr marL="533400" indent="-5334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000"/>
              <a:t>Example traversal</a:t>
            </a:r>
          </a:p>
          <a:p>
            <a:pPr marL="914400" lvl="1" indent="-4572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AutoNum type="arabicParenR"/>
            </a:pPr>
            <a:r>
              <a:rPr lang="en-US" sz="2600">
                <a:solidFill>
                  <a:srgbClr val="FF3300"/>
                </a:solidFill>
              </a:rPr>
              <a:t>n, a, b, c, d, …</a:t>
            </a:r>
          </a:p>
          <a:p>
            <a:pPr marL="914400" lvl="1" indent="-4572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AutoNum type="arabicParenR"/>
            </a:pPr>
            <a:r>
              <a:rPr lang="en-US" sz="2600">
                <a:solidFill>
                  <a:srgbClr val="FF3300"/>
                </a:solidFill>
              </a:rPr>
              <a:t>f </a:t>
            </a:r>
            <a:r>
              <a:rPr lang="en-US" sz="2600" smtClean="0">
                <a:solidFill>
                  <a:srgbClr val="FF3300"/>
                </a:solidFill>
              </a:rPr>
              <a:t>…</a:t>
            </a:r>
            <a:endParaRPr lang="en-US" sz="2600">
              <a:solidFill>
                <a:srgbClr val="FF33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8D5502-8D88-46F6-91D4-752157A2F3D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 (DFS)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832458"/>
              </p:ext>
            </p:extLst>
          </p:nvPr>
        </p:nvGraphicFramePr>
        <p:xfrm>
          <a:off x="5586244" y="1659282"/>
          <a:ext cx="3245079" cy="449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hoto Editor Photo" r:id="rId3" imgW="2362530" imgH="3467584" progId="MSPhotoEd.3">
                  <p:embed/>
                </p:oleObj>
              </mc:Choice>
              <mc:Fallback>
                <p:oleObj name="Photo Editor Photo" r:id="rId3" imgW="2362530" imgH="3467584" progId="MSPhotoEd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244" y="1659282"/>
                        <a:ext cx="3245079" cy="449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4B93C4-01EC-4E57-9286-8EAA863B629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smtClean="0"/>
              <a:t>traversals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663042" y="1806118"/>
            <a:ext cx="8077200" cy="4234520"/>
            <a:chOff x="381000" y="1371600"/>
            <a:chExt cx="8547100" cy="4786313"/>
          </a:xfrm>
        </p:grpSpPr>
        <p:sp>
          <p:nvSpPr>
            <p:cNvPr id="11270" name="Oval 6"/>
            <p:cNvSpPr>
              <a:spLocks noChangeArrowheads="1"/>
            </p:cNvSpPr>
            <p:nvPr/>
          </p:nvSpPr>
          <p:spPr bwMode="auto">
            <a:xfrm>
              <a:off x="1524000" y="16002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Oval 7"/>
            <p:cNvSpPr>
              <a:spLocks noChangeArrowheads="1"/>
            </p:cNvSpPr>
            <p:nvPr/>
          </p:nvSpPr>
          <p:spPr bwMode="auto">
            <a:xfrm>
              <a:off x="838200" y="25146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Oval 8"/>
            <p:cNvSpPr>
              <a:spLocks noChangeArrowheads="1"/>
            </p:cNvSpPr>
            <p:nvPr/>
          </p:nvSpPr>
          <p:spPr bwMode="auto">
            <a:xfrm>
              <a:off x="1981200" y="25146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Oval 9"/>
            <p:cNvSpPr>
              <a:spLocks noChangeArrowheads="1"/>
            </p:cNvSpPr>
            <p:nvPr/>
          </p:nvSpPr>
          <p:spPr bwMode="auto">
            <a:xfrm>
              <a:off x="381000" y="36576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Oval 10"/>
            <p:cNvSpPr>
              <a:spLocks noChangeArrowheads="1"/>
            </p:cNvSpPr>
            <p:nvPr/>
          </p:nvSpPr>
          <p:spPr bwMode="auto">
            <a:xfrm>
              <a:off x="1447800" y="36576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Oval 11"/>
            <p:cNvSpPr>
              <a:spLocks noChangeArrowheads="1"/>
            </p:cNvSpPr>
            <p:nvPr/>
          </p:nvSpPr>
          <p:spPr bwMode="auto">
            <a:xfrm>
              <a:off x="2362200" y="36576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381000" y="48006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277" name="AutoShape 13"/>
            <p:cNvCxnSpPr>
              <a:cxnSpLocks noChangeShapeType="1"/>
              <a:stCxn id="11270" idx="3"/>
              <a:endCxn id="11271" idx="0"/>
            </p:cNvCxnSpPr>
            <p:nvPr/>
          </p:nvCxnSpPr>
          <p:spPr bwMode="auto">
            <a:xfrm flipH="1">
              <a:off x="1143000" y="2139950"/>
              <a:ext cx="469900" cy="355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278" name="AutoShape 14"/>
            <p:cNvCxnSpPr>
              <a:cxnSpLocks noChangeShapeType="1"/>
              <a:stCxn id="11270" idx="5"/>
              <a:endCxn id="11272" idx="0"/>
            </p:cNvCxnSpPr>
            <p:nvPr/>
          </p:nvCxnSpPr>
          <p:spPr bwMode="auto">
            <a:xfrm>
              <a:off x="2044700" y="2139950"/>
              <a:ext cx="241300" cy="355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279" name="AutoShape 15"/>
            <p:cNvCxnSpPr>
              <a:cxnSpLocks noChangeShapeType="1"/>
              <a:stCxn id="11272" idx="5"/>
              <a:endCxn id="11275" idx="0"/>
            </p:cNvCxnSpPr>
            <p:nvPr/>
          </p:nvCxnSpPr>
          <p:spPr bwMode="auto">
            <a:xfrm>
              <a:off x="2501900" y="3054350"/>
              <a:ext cx="165100" cy="5842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280" name="AutoShape 16"/>
            <p:cNvCxnSpPr>
              <a:cxnSpLocks noChangeShapeType="1"/>
              <a:stCxn id="11271" idx="5"/>
              <a:endCxn id="11274" idx="0"/>
            </p:cNvCxnSpPr>
            <p:nvPr/>
          </p:nvCxnSpPr>
          <p:spPr bwMode="auto">
            <a:xfrm>
              <a:off x="1358900" y="3054350"/>
              <a:ext cx="393700" cy="5842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281" name="AutoShape 17"/>
            <p:cNvCxnSpPr>
              <a:cxnSpLocks noChangeShapeType="1"/>
              <a:stCxn id="11271" idx="3"/>
              <a:endCxn id="11273" idx="0"/>
            </p:cNvCxnSpPr>
            <p:nvPr/>
          </p:nvCxnSpPr>
          <p:spPr bwMode="auto">
            <a:xfrm flipH="1">
              <a:off x="685800" y="3054350"/>
              <a:ext cx="241300" cy="5842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282" name="AutoShape 18"/>
            <p:cNvCxnSpPr>
              <a:cxnSpLocks noChangeShapeType="1"/>
              <a:stCxn id="11273" idx="4"/>
              <a:endCxn id="11276" idx="0"/>
            </p:cNvCxnSpPr>
            <p:nvPr/>
          </p:nvCxnSpPr>
          <p:spPr bwMode="auto">
            <a:xfrm>
              <a:off x="685800" y="4286250"/>
              <a:ext cx="0" cy="4953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1283" name="Text Box 19"/>
            <p:cNvSpPr txBox="1">
              <a:spLocks noChangeArrowheads="1"/>
            </p:cNvSpPr>
            <p:nvPr/>
          </p:nvSpPr>
          <p:spPr bwMode="auto">
            <a:xfrm>
              <a:off x="1600200" y="16002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914400" y="25908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1285" name="Text Box 21"/>
            <p:cNvSpPr txBox="1">
              <a:spLocks noChangeArrowheads="1"/>
            </p:cNvSpPr>
            <p:nvPr/>
          </p:nvSpPr>
          <p:spPr bwMode="auto">
            <a:xfrm>
              <a:off x="2057400" y="25908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6</a:t>
              </a:r>
            </a:p>
          </p:txBody>
        </p:sp>
        <p:sp>
          <p:nvSpPr>
            <p:cNvPr id="11286" name="Text Box 22"/>
            <p:cNvSpPr txBox="1">
              <a:spLocks noChangeArrowheads="1"/>
            </p:cNvSpPr>
            <p:nvPr/>
          </p:nvSpPr>
          <p:spPr bwMode="auto">
            <a:xfrm>
              <a:off x="457200" y="37338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11287" name="Text Box 23"/>
            <p:cNvSpPr txBox="1">
              <a:spLocks noChangeArrowheads="1"/>
            </p:cNvSpPr>
            <p:nvPr/>
          </p:nvSpPr>
          <p:spPr bwMode="auto">
            <a:xfrm>
              <a:off x="1524000" y="37338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5</a:t>
              </a:r>
            </a:p>
          </p:txBody>
        </p:sp>
        <p:sp>
          <p:nvSpPr>
            <p:cNvPr id="11288" name="Text Box 24"/>
            <p:cNvSpPr txBox="1">
              <a:spLocks noChangeArrowheads="1"/>
            </p:cNvSpPr>
            <p:nvPr/>
          </p:nvSpPr>
          <p:spPr bwMode="auto">
            <a:xfrm>
              <a:off x="2514600" y="37338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7</a:t>
              </a:r>
            </a:p>
          </p:txBody>
        </p:sp>
        <p:sp>
          <p:nvSpPr>
            <p:cNvPr id="11289" name="Text Box 25"/>
            <p:cNvSpPr txBox="1">
              <a:spLocks noChangeArrowheads="1"/>
            </p:cNvSpPr>
            <p:nvPr/>
          </p:nvSpPr>
          <p:spPr bwMode="auto">
            <a:xfrm>
              <a:off x="533400" y="48768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4</a:t>
              </a:r>
            </a:p>
          </p:txBody>
        </p:sp>
        <p:sp>
          <p:nvSpPr>
            <p:cNvPr id="11290" name="Oval 26"/>
            <p:cNvSpPr>
              <a:spLocks noChangeArrowheads="1"/>
            </p:cNvSpPr>
            <p:nvPr/>
          </p:nvSpPr>
          <p:spPr bwMode="auto">
            <a:xfrm>
              <a:off x="4495800" y="16002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Oval 27"/>
            <p:cNvSpPr>
              <a:spLocks noChangeArrowheads="1"/>
            </p:cNvSpPr>
            <p:nvPr/>
          </p:nvSpPr>
          <p:spPr bwMode="auto">
            <a:xfrm>
              <a:off x="3810000" y="25146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Oval 28"/>
            <p:cNvSpPr>
              <a:spLocks noChangeArrowheads="1"/>
            </p:cNvSpPr>
            <p:nvPr/>
          </p:nvSpPr>
          <p:spPr bwMode="auto">
            <a:xfrm>
              <a:off x="4953000" y="25146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Oval 29"/>
            <p:cNvSpPr>
              <a:spLocks noChangeArrowheads="1"/>
            </p:cNvSpPr>
            <p:nvPr/>
          </p:nvSpPr>
          <p:spPr bwMode="auto">
            <a:xfrm>
              <a:off x="3352800" y="36576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Oval 30"/>
            <p:cNvSpPr>
              <a:spLocks noChangeArrowheads="1"/>
            </p:cNvSpPr>
            <p:nvPr/>
          </p:nvSpPr>
          <p:spPr bwMode="auto">
            <a:xfrm>
              <a:off x="4419600" y="36576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Oval 31"/>
            <p:cNvSpPr>
              <a:spLocks noChangeArrowheads="1"/>
            </p:cNvSpPr>
            <p:nvPr/>
          </p:nvSpPr>
          <p:spPr bwMode="auto">
            <a:xfrm>
              <a:off x="5334000" y="36576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Oval 32"/>
            <p:cNvSpPr>
              <a:spLocks noChangeArrowheads="1"/>
            </p:cNvSpPr>
            <p:nvPr/>
          </p:nvSpPr>
          <p:spPr bwMode="auto">
            <a:xfrm>
              <a:off x="3352800" y="48006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297" name="AutoShape 33"/>
            <p:cNvCxnSpPr>
              <a:cxnSpLocks noChangeShapeType="1"/>
              <a:stCxn id="11290" idx="3"/>
              <a:endCxn id="11291" idx="0"/>
            </p:cNvCxnSpPr>
            <p:nvPr/>
          </p:nvCxnSpPr>
          <p:spPr bwMode="auto">
            <a:xfrm flipH="1">
              <a:off x="4114800" y="2139950"/>
              <a:ext cx="469900" cy="355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298" name="AutoShape 34"/>
            <p:cNvCxnSpPr>
              <a:cxnSpLocks noChangeShapeType="1"/>
              <a:stCxn id="11290" idx="5"/>
              <a:endCxn id="11292" idx="0"/>
            </p:cNvCxnSpPr>
            <p:nvPr/>
          </p:nvCxnSpPr>
          <p:spPr bwMode="auto">
            <a:xfrm>
              <a:off x="5016500" y="2139950"/>
              <a:ext cx="241300" cy="355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299" name="AutoShape 35"/>
            <p:cNvCxnSpPr>
              <a:cxnSpLocks noChangeShapeType="1"/>
              <a:stCxn id="11292" idx="5"/>
              <a:endCxn id="11295" idx="0"/>
            </p:cNvCxnSpPr>
            <p:nvPr/>
          </p:nvCxnSpPr>
          <p:spPr bwMode="auto">
            <a:xfrm>
              <a:off x="5473700" y="3054350"/>
              <a:ext cx="165100" cy="5842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300" name="AutoShape 36"/>
            <p:cNvCxnSpPr>
              <a:cxnSpLocks noChangeShapeType="1"/>
              <a:stCxn id="11291" idx="5"/>
              <a:endCxn id="11294" idx="0"/>
            </p:cNvCxnSpPr>
            <p:nvPr/>
          </p:nvCxnSpPr>
          <p:spPr bwMode="auto">
            <a:xfrm>
              <a:off x="4330700" y="3054350"/>
              <a:ext cx="393700" cy="5842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301" name="AutoShape 37"/>
            <p:cNvCxnSpPr>
              <a:cxnSpLocks noChangeShapeType="1"/>
              <a:stCxn id="11291" idx="3"/>
              <a:endCxn id="11293" idx="0"/>
            </p:cNvCxnSpPr>
            <p:nvPr/>
          </p:nvCxnSpPr>
          <p:spPr bwMode="auto">
            <a:xfrm flipH="1">
              <a:off x="3657600" y="3054350"/>
              <a:ext cx="241300" cy="5842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302" name="AutoShape 38"/>
            <p:cNvCxnSpPr>
              <a:cxnSpLocks noChangeShapeType="1"/>
              <a:stCxn id="11293" idx="4"/>
              <a:endCxn id="11296" idx="0"/>
            </p:cNvCxnSpPr>
            <p:nvPr/>
          </p:nvCxnSpPr>
          <p:spPr bwMode="auto">
            <a:xfrm>
              <a:off x="3657600" y="4286250"/>
              <a:ext cx="0" cy="4953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1303" name="Text Box 39"/>
            <p:cNvSpPr txBox="1">
              <a:spLocks noChangeArrowheads="1"/>
            </p:cNvSpPr>
            <p:nvPr/>
          </p:nvSpPr>
          <p:spPr bwMode="auto">
            <a:xfrm>
              <a:off x="4572000" y="16002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11304" name="Text Box 40"/>
            <p:cNvSpPr txBox="1">
              <a:spLocks noChangeArrowheads="1"/>
            </p:cNvSpPr>
            <p:nvPr/>
          </p:nvSpPr>
          <p:spPr bwMode="auto">
            <a:xfrm>
              <a:off x="3886200" y="25908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4</a:t>
              </a:r>
            </a:p>
          </p:txBody>
        </p:sp>
        <p:sp>
          <p:nvSpPr>
            <p:cNvPr id="11305" name="Text Box 41"/>
            <p:cNvSpPr txBox="1">
              <a:spLocks noChangeArrowheads="1"/>
            </p:cNvSpPr>
            <p:nvPr/>
          </p:nvSpPr>
          <p:spPr bwMode="auto">
            <a:xfrm>
              <a:off x="5029200" y="25908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 dirty="0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1306" name="Text Box 42"/>
            <p:cNvSpPr txBox="1">
              <a:spLocks noChangeArrowheads="1"/>
            </p:cNvSpPr>
            <p:nvPr/>
          </p:nvSpPr>
          <p:spPr bwMode="auto">
            <a:xfrm>
              <a:off x="3429000" y="37338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6</a:t>
              </a:r>
            </a:p>
          </p:txBody>
        </p:sp>
        <p:sp>
          <p:nvSpPr>
            <p:cNvPr id="11307" name="Text Box 43"/>
            <p:cNvSpPr txBox="1">
              <a:spLocks noChangeArrowheads="1"/>
            </p:cNvSpPr>
            <p:nvPr/>
          </p:nvSpPr>
          <p:spPr bwMode="auto">
            <a:xfrm>
              <a:off x="4495800" y="37338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5</a:t>
              </a:r>
            </a:p>
          </p:txBody>
        </p:sp>
        <p:sp>
          <p:nvSpPr>
            <p:cNvPr id="11308" name="Text Box 44"/>
            <p:cNvSpPr txBox="1">
              <a:spLocks noChangeArrowheads="1"/>
            </p:cNvSpPr>
            <p:nvPr/>
          </p:nvSpPr>
          <p:spPr bwMode="auto">
            <a:xfrm>
              <a:off x="5486400" y="37338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11309" name="Text Box 45"/>
            <p:cNvSpPr txBox="1">
              <a:spLocks noChangeArrowheads="1"/>
            </p:cNvSpPr>
            <p:nvPr/>
          </p:nvSpPr>
          <p:spPr bwMode="auto">
            <a:xfrm>
              <a:off x="3505200" y="48768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7</a:t>
              </a:r>
            </a:p>
          </p:txBody>
        </p:sp>
        <p:sp>
          <p:nvSpPr>
            <p:cNvPr id="11310" name="Oval 46"/>
            <p:cNvSpPr>
              <a:spLocks noChangeArrowheads="1"/>
            </p:cNvSpPr>
            <p:nvPr/>
          </p:nvSpPr>
          <p:spPr bwMode="auto">
            <a:xfrm>
              <a:off x="7480300" y="159385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Oval 47"/>
            <p:cNvSpPr>
              <a:spLocks noChangeArrowheads="1"/>
            </p:cNvSpPr>
            <p:nvPr/>
          </p:nvSpPr>
          <p:spPr bwMode="auto">
            <a:xfrm>
              <a:off x="6794500" y="250825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Oval 48"/>
            <p:cNvSpPr>
              <a:spLocks noChangeArrowheads="1"/>
            </p:cNvSpPr>
            <p:nvPr/>
          </p:nvSpPr>
          <p:spPr bwMode="auto">
            <a:xfrm>
              <a:off x="7937500" y="250825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Oval 49"/>
            <p:cNvSpPr>
              <a:spLocks noChangeArrowheads="1"/>
            </p:cNvSpPr>
            <p:nvPr/>
          </p:nvSpPr>
          <p:spPr bwMode="auto">
            <a:xfrm>
              <a:off x="6337300" y="365125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Oval 50"/>
            <p:cNvSpPr>
              <a:spLocks noChangeArrowheads="1"/>
            </p:cNvSpPr>
            <p:nvPr/>
          </p:nvSpPr>
          <p:spPr bwMode="auto">
            <a:xfrm>
              <a:off x="7404100" y="365125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Oval 51"/>
            <p:cNvSpPr>
              <a:spLocks noChangeArrowheads="1"/>
            </p:cNvSpPr>
            <p:nvPr/>
          </p:nvSpPr>
          <p:spPr bwMode="auto">
            <a:xfrm>
              <a:off x="8318500" y="365125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Oval 52"/>
            <p:cNvSpPr>
              <a:spLocks noChangeArrowheads="1"/>
            </p:cNvSpPr>
            <p:nvPr/>
          </p:nvSpPr>
          <p:spPr bwMode="auto">
            <a:xfrm>
              <a:off x="6324600" y="48006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317" name="AutoShape 53"/>
            <p:cNvCxnSpPr>
              <a:cxnSpLocks noChangeShapeType="1"/>
              <a:stCxn id="11310" idx="3"/>
              <a:endCxn id="11311" idx="0"/>
            </p:cNvCxnSpPr>
            <p:nvPr/>
          </p:nvCxnSpPr>
          <p:spPr bwMode="auto">
            <a:xfrm flipH="1">
              <a:off x="7099300" y="2133600"/>
              <a:ext cx="469900" cy="355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318" name="AutoShape 54"/>
            <p:cNvCxnSpPr>
              <a:cxnSpLocks noChangeShapeType="1"/>
              <a:stCxn id="11310" idx="5"/>
              <a:endCxn id="11312" idx="0"/>
            </p:cNvCxnSpPr>
            <p:nvPr/>
          </p:nvCxnSpPr>
          <p:spPr bwMode="auto">
            <a:xfrm>
              <a:off x="8001000" y="2133600"/>
              <a:ext cx="241300" cy="355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319" name="AutoShape 55"/>
            <p:cNvCxnSpPr>
              <a:cxnSpLocks noChangeShapeType="1"/>
              <a:stCxn id="11312" idx="5"/>
              <a:endCxn id="11315" idx="0"/>
            </p:cNvCxnSpPr>
            <p:nvPr/>
          </p:nvCxnSpPr>
          <p:spPr bwMode="auto">
            <a:xfrm>
              <a:off x="8458200" y="3048000"/>
              <a:ext cx="165100" cy="5842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320" name="AutoShape 56"/>
            <p:cNvCxnSpPr>
              <a:cxnSpLocks noChangeShapeType="1"/>
              <a:stCxn id="11311" idx="5"/>
              <a:endCxn id="11314" idx="0"/>
            </p:cNvCxnSpPr>
            <p:nvPr/>
          </p:nvCxnSpPr>
          <p:spPr bwMode="auto">
            <a:xfrm>
              <a:off x="7315200" y="3048000"/>
              <a:ext cx="393700" cy="5842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321" name="AutoShape 57"/>
            <p:cNvCxnSpPr>
              <a:cxnSpLocks noChangeShapeType="1"/>
              <a:stCxn id="11311" idx="3"/>
              <a:endCxn id="11313" idx="0"/>
            </p:cNvCxnSpPr>
            <p:nvPr/>
          </p:nvCxnSpPr>
          <p:spPr bwMode="auto">
            <a:xfrm flipH="1">
              <a:off x="6642100" y="3048000"/>
              <a:ext cx="241300" cy="5842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322" name="AutoShape 58"/>
            <p:cNvCxnSpPr>
              <a:cxnSpLocks noChangeShapeType="1"/>
              <a:stCxn id="11313" idx="4"/>
              <a:endCxn id="11316" idx="0"/>
            </p:cNvCxnSpPr>
            <p:nvPr/>
          </p:nvCxnSpPr>
          <p:spPr bwMode="auto">
            <a:xfrm flipH="1">
              <a:off x="6629400" y="4279900"/>
              <a:ext cx="12700" cy="5016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1323" name="Text Box 59"/>
            <p:cNvSpPr txBox="1">
              <a:spLocks noChangeArrowheads="1"/>
            </p:cNvSpPr>
            <p:nvPr/>
          </p:nvSpPr>
          <p:spPr bwMode="auto">
            <a:xfrm>
              <a:off x="7556500" y="159385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11324" name="Text Box 60"/>
            <p:cNvSpPr txBox="1">
              <a:spLocks noChangeArrowheads="1"/>
            </p:cNvSpPr>
            <p:nvPr/>
          </p:nvSpPr>
          <p:spPr bwMode="auto">
            <a:xfrm>
              <a:off x="6870700" y="258445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1325" name="Text Box 61"/>
            <p:cNvSpPr txBox="1">
              <a:spLocks noChangeArrowheads="1"/>
            </p:cNvSpPr>
            <p:nvPr/>
          </p:nvSpPr>
          <p:spPr bwMode="auto">
            <a:xfrm>
              <a:off x="8013700" y="258445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6</a:t>
              </a:r>
            </a:p>
          </p:txBody>
        </p:sp>
        <p:sp>
          <p:nvSpPr>
            <p:cNvPr id="11326" name="Text Box 62"/>
            <p:cNvSpPr txBox="1">
              <a:spLocks noChangeArrowheads="1"/>
            </p:cNvSpPr>
            <p:nvPr/>
          </p:nvSpPr>
          <p:spPr bwMode="auto">
            <a:xfrm>
              <a:off x="6413500" y="372745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4</a:t>
              </a:r>
            </a:p>
          </p:txBody>
        </p:sp>
        <p:sp>
          <p:nvSpPr>
            <p:cNvPr id="11327" name="Text Box 63"/>
            <p:cNvSpPr txBox="1">
              <a:spLocks noChangeArrowheads="1"/>
            </p:cNvSpPr>
            <p:nvPr/>
          </p:nvSpPr>
          <p:spPr bwMode="auto">
            <a:xfrm>
              <a:off x="7480300" y="372745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11328" name="Text Box 64"/>
            <p:cNvSpPr txBox="1">
              <a:spLocks noChangeArrowheads="1"/>
            </p:cNvSpPr>
            <p:nvPr/>
          </p:nvSpPr>
          <p:spPr bwMode="auto">
            <a:xfrm>
              <a:off x="8470900" y="372745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7</a:t>
              </a:r>
            </a:p>
          </p:txBody>
        </p:sp>
        <p:sp>
          <p:nvSpPr>
            <p:cNvPr id="11329" name="Text Box 65"/>
            <p:cNvSpPr txBox="1">
              <a:spLocks noChangeArrowheads="1"/>
            </p:cNvSpPr>
            <p:nvPr/>
          </p:nvSpPr>
          <p:spPr bwMode="auto">
            <a:xfrm>
              <a:off x="6477000" y="4876800"/>
              <a:ext cx="381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</a:rPr>
                <a:t>5</a:t>
              </a:r>
            </a:p>
          </p:txBody>
        </p:sp>
        <p:sp>
          <p:nvSpPr>
            <p:cNvPr id="11330" name="Line 66"/>
            <p:cNvSpPr>
              <a:spLocks noChangeShapeType="1"/>
            </p:cNvSpPr>
            <p:nvPr/>
          </p:nvSpPr>
          <p:spPr bwMode="auto">
            <a:xfrm>
              <a:off x="3124200" y="1371600"/>
              <a:ext cx="0" cy="4724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Line 67"/>
            <p:cNvSpPr>
              <a:spLocks noChangeShapeType="1"/>
            </p:cNvSpPr>
            <p:nvPr/>
          </p:nvSpPr>
          <p:spPr bwMode="auto">
            <a:xfrm>
              <a:off x="6096000" y="1371600"/>
              <a:ext cx="0" cy="4724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Text Box 68"/>
            <p:cNvSpPr txBox="1">
              <a:spLocks noChangeArrowheads="1"/>
            </p:cNvSpPr>
            <p:nvPr/>
          </p:nvSpPr>
          <p:spPr bwMode="auto">
            <a:xfrm>
              <a:off x="457200" y="5638800"/>
              <a:ext cx="2286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0000CC"/>
                  </a:solidFill>
                </a:rPr>
                <a:t>Left to right</a:t>
              </a:r>
            </a:p>
          </p:txBody>
        </p:sp>
        <p:sp>
          <p:nvSpPr>
            <p:cNvPr id="11333" name="Text Box 69"/>
            <p:cNvSpPr txBox="1">
              <a:spLocks noChangeArrowheads="1"/>
            </p:cNvSpPr>
            <p:nvPr/>
          </p:nvSpPr>
          <p:spPr bwMode="auto">
            <a:xfrm>
              <a:off x="3429000" y="5638800"/>
              <a:ext cx="2286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0000CC"/>
                  </a:solidFill>
                </a:rPr>
                <a:t>Right to left</a:t>
              </a:r>
            </a:p>
          </p:txBody>
        </p:sp>
        <p:sp>
          <p:nvSpPr>
            <p:cNvPr id="11334" name="Text Box 70"/>
            <p:cNvSpPr txBox="1">
              <a:spLocks noChangeArrowheads="1"/>
            </p:cNvSpPr>
            <p:nvPr/>
          </p:nvSpPr>
          <p:spPr bwMode="auto">
            <a:xfrm>
              <a:off x="6629400" y="5638800"/>
              <a:ext cx="2286000" cy="519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0000CC"/>
                  </a:solidFill>
                </a:rPr>
                <a:t>Random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/>
              <a:t>It is a </a:t>
            </a:r>
            <a:r>
              <a:rPr lang="en-US">
                <a:solidFill>
                  <a:srgbClr val="FF0000"/>
                </a:solidFill>
              </a:rPr>
              <a:t>systematic search strategy</a:t>
            </a:r>
            <a:r>
              <a:rPr lang="en-US"/>
              <a:t> of the state-space of combinatorial problems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/>
              <a:t>It is mainly used to solve problems which ask for finding elements of a set which satisfy some </a:t>
            </a:r>
            <a:r>
              <a:rPr lang="en-US">
                <a:solidFill>
                  <a:srgbClr val="FF0000"/>
                </a:solidFill>
              </a:rPr>
              <a:t>restrictions</a:t>
            </a:r>
            <a:r>
              <a:rPr lang="en-US"/>
              <a:t>.  Many problems which can be solved by backtracking have the following general form: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/>
              <a:t>    </a:t>
            </a:r>
            <a:r>
              <a:rPr lang="en-US">
                <a:solidFill>
                  <a:schemeClr val="accent2"/>
                </a:solidFill>
              </a:rPr>
              <a:t> “ Find S subset of A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 x A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 x … x A</a:t>
            </a:r>
            <a:r>
              <a:rPr lang="en-US" baseline="-25000">
                <a:solidFill>
                  <a:schemeClr val="accent2"/>
                </a:solidFill>
              </a:rPr>
              <a:t>n</a:t>
            </a:r>
            <a:r>
              <a:rPr lang="en-US">
                <a:solidFill>
                  <a:schemeClr val="accent2"/>
                </a:solidFill>
              </a:rPr>
              <a:t> (A</a:t>
            </a:r>
            <a:r>
              <a:rPr lang="en-US" baseline="-25000">
                <a:solidFill>
                  <a:schemeClr val="accent2"/>
                </a:solidFill>
              </a:rPr>
              <a:t>k</a:t>
            </a:r>
            <a:r>
              <a:rPr lang="en-US">
                <a:solidFill>
                  <a:schemeClr val="accent2"/>
                </a:solidFill>
              </a:rPr>
              <a:t> – finite sets) such that  each element s=(s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,s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,…,s</a:t>
            </a:r>
            <a:r>
              <a:rPr lang="en-US" baseline="-25000">
                <a:solidFill>
                  <a:schemeClr val="accent2"/>
                </a:solidFill>
              </a:rPr>
              <a:t>n</a:t>
            </a:r>
            <a:r>
              <a:rPr lang="en-US">
                <a:solidFill>
                  <a:schemeClr val="accent2"/>
                </a:solidFill>
              </a:rPr>
              <a:t>) satisfy some restrictions”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Example:</a:t>
            </a:r>
            <a:r>
              <a:rPr lang="en-US"/>
              <a:t>  generating all permutations of {1,2,…,n}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/>
              <a:t>            A</a:t>
            </a:r>
            <a:r>
              <a:rPr lang="en-US" baseline="-25000"/>
              <a:t>k</a:t>
            </a:r>
            <a:r>
              <a:rPr lang="en-US"/>
              <a:t> = {1,2,…,n}  for all k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/>
              <a:t>            s</a:t>
            </a:r>
            <a:r>
              <a:rPr lang="en-US" baseline="-25000"/>
              <a:t>i</a:t>
            </a:r>
            <a:r>
              <a:rPr lang="en-US"/>
              <a:t> &lt;&gt; s</a:t>
            </a:r>
            <a:r>
              <a:rPr lang="en-US" baseline="-25000"/>
              <a:t>j</a:t>
            </a:r>
            <a:r>
              <a:rPr lang="en-US"/>
              <a:t>   for all  i&lt;&gt;</a:t>
            </a:r>
            <a:r>
              <a:rPr lang="en-US" smtClean="0"/>
              <a:t>j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2D2E8D-F4AB-426C-A06D-AE45B45E01D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backtracking?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900" b="1">
                <a:solidFill>
                  <a:schemeClr val="hlink"/>
                </a:solidFill>
              </a:rPr>
              <a:t>Basic ideas: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900"/>
              <a:t>each partial solution is evaluated in order to establish if it is </a:t>
            </a:r>
            <a:r>
              <a:rPr lang="en-US" sz="1900" b="1"/>
              <a:t>promising</a:t>
            </a:r>
            <a:r>
              <a:rPr lang="en-US" sz="1900"/>
              <a:t> (a promising solution could lead to a final solution while a </a:t>
            </a:r>
            <a:r>
              <a:rPr lang="en-US" sz="1900" b="1"/>
              <a:t>non-promising</a:t>
            </a:r>
            <a:r>
              <a:rPr lang="en-US" sz="1900"/>
              <a:t> one does not satisfy the partial restrictions induced  by the problem restriction)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900"/>
              <a:t>if all possible values for a component do not lead to a promising partial solution then one come back to the previously component and try another value for it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900"/>
              <a:t>backtracking implicitly constructs a state space tree: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1700"/>
              <a:t>The root corresponds to an initial state (before the search for a solution begins)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1700"/>
              <a:t>An internal node corresponds to a promising partial solution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1700"/>
              <a:t>An external node (leaf) corresponds to either to a non-promising partial solution or to a final </a:t>
            </a:r>
            <a:r>
              <a:rPr lang="en-US" sz="1700" smtClean="0"/>
              <a:t>solution</a:t>
            </a:r>
            <a:endParaRPr lang="en-US" sz="170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BE301C-DFFD-48FD-97B5-C6E8C677124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backtracking?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1A2EB5-01FE-464A-8DC9-A07FCFEB517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85800" y="1431925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900">
                <a:solidFill>
                  <a:schemeClr val="accent2"/>
                </a:solidFill>
              </a:rPr>
              <a:t>Example:</a:t>
            </a:r>
            <a:r>
              <a:rPr lang="en-US" sz="1900"/>
              <a:t>  state space tree for permutations generation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038600" y="2193925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(*,*,*)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295400" y="3108325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(1,*,*)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038600" y="3108325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(2,*,*)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6705600" y="3108325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(3,*,*)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04800" y="4175125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(1,1,*)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1219200" y="4175125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(1,2,*)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2133600" y="4175125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(1,3,*)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1371600" y="5165725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(1,2,3)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2209800" y="5165725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(1,3,2)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3200400" y="4175125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(2,1,*)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4114800" y="4175125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(2,2,*)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5029200" y="4175125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(2,3,*)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6019800" y="4175125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(3,1,*)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6934200" y="4175125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(3,2,*)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7848600" y="4175125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(3,3,*)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429000" y="5165725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(2,1,3)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4648200" y="5165725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(2,3,1)</a:t>
            </a: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5867400" y="5165725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(3,1,2)</a:t>
            </a: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6705600" y="5165725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(3,2,1)</a:t>
            </a: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 flipH="1">
            <a:off x="1752600" y="2574925"/>
            <a:ext cx="2667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>
            <a:off x="4419600" y="25749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4419600" y="2574925"/>
            <a:ext cx="2667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 flipH="1">
            <a:off x="685800" y="3413125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>
            <a:off x="1676400" y="34131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1676400" y="34131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 flipH="1">
            <a:off x="914400" y="4556125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 flipH="1">
            <a:off x="1295400" y="4556125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>
            <a:off x="1600200" y="4556125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 flipH="1">
            <a:off x="2209800" y="44799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63" name="Line 35"/>
          <p:cNvSpPr>
            <a:spLocks noChangeShapeType="1"/>
          </p:cNvSpPr>
          <p:nvPr/>
        </p:nvSpPr>
        <p:spPr bwMode="auto">
          <a:xfrm>
            <a:off x="2514600" y="44799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64" name="Line 36"/>
          <p:cNvSpPr>
            <a:spLocks noChangeShapeType="1"/>
          </p:cNvSpPr>
          <p:nvPr/>
        </p:nvSpPr>
        <p:spPr bwMode="auto">
          <a:xfrm>
            <a:off x="2514600" y="44799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 flipH="1">
            <a:off x="3200400" y="4479925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 flipH="1">
            <a:off x="3429000" y="4479925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67" name="Line 39"/>
          <p:cNvSpPr>
            <a:spLocks noChangeShapeType="1"/>
          </p:cNvSpPr>
          <p:nvPr/>
        </p:nvSpPr>
        <p:spPr bwMode="auto">
          <a:xfrm>
            <a:off x="3581400" y="4479925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68" name="Line 40"/>
          <p:cNvSpPr>
            <a:spLocks noChangeShapeType="1"/>
          </p:cNvSpPr>
          <p:nvPr/>
        </p:nvSpPr>
        <p:spPr bwMode="auto">
          <a:xfrm flipH="1">
            <a:off x="5029200" y="4479925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69" name="Line 41"/>
          <p:cNvSpPr>
            <a:spLocks noChangeShapeType="1"/>
          </p:cNvSpPr>
          <p:nvPr/>
        </p:nvSpPr>
        <p:spPr bwMode="auto">
          <a:xfrm>
            <a:off x="5410200" y="44799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70" name="Line 42"/>
          <p:cNvSpPr>
            <a:spLocks noChangeShapeType="1"/>
          </p:cNvSpPr>
          <p:nvPr/>
        </p:nvSpPr>
        <p:spPr bwMode="auto">
          <a:xfrm>
            <a:off x="5410200" y="4479925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71" name="Line 43"/>
          <p:cNvSpPr>
            <a:spLocks noChangeShapeType="1"/>
          </p:cNvSpPr>
          <p:nvPr/>
        </p:nvSpPr>
        <p:spPr bwMode="auto">
          <a:xfrm flipH="1">
            <a:off x="6019800" y="4479925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72" name="Line 44"/>
          <p:cNvSpPr>
            <a:spLocks noChangeShapeType="1"/>
          </p:cNvSpPr>
          <p:nvPr/>
        </p:nvSpPr>
        <p:spPr bwMode="auto">
          <a:xfrm>
            <a:off x="6400800" y="44799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73" name="Line 45"/>
          <p:cNvSpPr>
            <a:spLocks noChangeShapeType="1"/>
          </p:cNvSpPr>
          <p:nvPr/>
        </p:nvSpPr>
        <p:spPr bwMode="auto">
          <a:xfrm>
            <a:off x="6400800" y="447992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74" name="Line 46"/>
          <p:cNvSpPr>
            <a:spLocks noChangeShapeType="1"/>
          </p:cNvSpPr>
          <p:nvPr/>
        </p:nvSpPr>
        <p:spPr bwMode="auto">
          <a:xfrm flipH="1">
            <a:off x="7086600" y="4479925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75" name="Line 47"/>
          <p:cNvSpPr>
            <a:spLocks noChangeShapeType="1"/>
          </p:cNvSpPr>
          <p:nvPr/>
        </p:nvSpPr>
        <p:spPr bwMode="auto">
          <a:xfrm>
            <a:off x="7315200" y="4556125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76" name="Line 48"/>
          <p:cNvSpPr>
            <a:spLocks noChangeShapeType="1"/>
          </p:cNvSpPr>
          <p:nvPr/>
        </p:nvSpPr>
        <p:spPr bwMode="auto">
          <a:xfrm>
            <a:off x="7315200" y="447992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77" name="Line 49"/>
          <p:cNvSpPr>
            <a:spLocks noChangeShapeType="1"/>
          </p:cNvSpPr>
          <p:nvPr/>
        </p:nvSpPr>
        <p:spPr bwMode="auto">
          <a:xfrm flipH="1">
            <a:off x="3657600" y="3413125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78" name="Line 50"/>
          <p:cNvSpPr>
            <a:spLocks noChangeShapeType="1"/>
          </p:cNvSpPr>
          <p:nvPr/>
        </p:nvSpPr>
        <p:spPr bwMode="auto">
          <a:xfrm>
            <a:off x="4419600" y="34131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79" name="Line 51"/>
          <p:cNvSpPr>
            <a:spLocks noChangeShapeType="1"/>
          </p:cNvSpPr>
          <p:nvPr/>
        </p:nvSpPr>
        <p:spPr bwMode="auto">
          <a:xfrm>
            <a:off x="4419600" y="3413125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80" name="Line 52"/>
          <p:cNvSpPr>
            <a:spLocks noChangeShapeType="1"/>
          </p:cNvSpPr>
          <p:nvPr/>
        </p:nvSpPr>
        <p:spPr bwMode="auto">
          <a:xfrm flipH="1">
            <a:off x="6400800" y="3413125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81" name="Line 53"/>
          <p:cNvSpPr>
            <a:spLocks noChangeShapeType="1"/>
          </p:cNvSpPr>
          <p:nvPr/>
        </p:nvSpPr>
        <p:spPr bwMode="auto">
          <a:xfrm>
            <a:off x="7162800" y="34131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82" name="Line 54"/>
          <p:cNvSpPr>
            <a:spLocks noChangeShapeType="1"/>
          </p:cNvSpPr>
          <p:nvPr/>
        </p:nvSpPr>
        <p:spPr bwMode="auto">
          <a:xfrm>
            <a:off x="7162800" y="3413125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83" name="AutoShape 55"/>
          <p:cNvSpPr>
            <a:spLocks noChangeArrowheads="1"/>
          </p:cNvSpPr>
          <p:nvPr/>
        </p:nvSpPr>
        <p:spPr bwMode="auto">
          <a:xfrm>
            <a:off x="685800" y="4784725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84" name="AutoShape 56"/>
          <p:cNvSpPr>
            <a:spLocks noChangeArrowheads="1"/>
          </p:cNvSpPr>
          <p:nvPr/>
        </p:nvSpPr>
        <p:spPr bwMode="auto">
          <a:xfrm>
            <a:off x="609600" y="4251325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85" name="AutoShape 57"/>
          <p:cNvSpPr>
            <a:spLocks noChangeArrowheads="1"/>
          </p:cNvSpPr>
          <p:nvPr/>
        </p:nvSpPr>
        <p:spPr bwMode="auto">
          <a:xfrm>
            <a:off x="1066800" y="5013325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86" name="AutoShape 58"/>
          <p:cNvSpPr>
            <a:spLocks noChangeArrowheads="1"/>
          </p:cNvSpPr>
          <p:nvPr/>
        </p:nvSpPr>
        <p:spPr bwMode="auto">
          <a:xfrm>
            <a:off x="2133600" y="4860925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87" name="AutoShape 59"/>
          <p:cNvSpPr>
            <a:spLocks noChangeArrowheads="1"/>
          </p:cNvSpPr>
          <p:nvPr/>
        </p:nvSpPr>
        <p:spPr bwMode="auto">
          <a:xfrm>
            <a:off x="2743200" y="4860925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88" name="AutoShape 60"/>
          <p:cNvSpPr>
            <a:spLocks noChangeArrowheads="1"/>
          </p:cNvSpPr>
          <p:nvPr/>
        </p:nvSpPr>
        <p:spPr bwMode="auto">
          <a:xfrm>
            <a:off x="3048000" y="5013325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89" name="AutoShape 61"/>
          <p:cNvSpPr>
            <a:spLocks noChangeArrowheads="1"/>
          </p:cNvSpPr>
          <p:nvPr/>
        </p:nvSpPr>
        <p:spPr bwMode="auto">
          <a:xfrm>
            <a:off x="3276600" y="5165725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90" name="AutoShape 62"/>
          <p:cNvSpPr>
            <a:spLocks noChangeArrowheads="1"/>
          </p:cNvSpPr>
          <p:nvPr/>
        </p:nvSpPr>
        <p:spPr bwMode="auto">
          <a:xfrm>
            <a:off x="4419600" y="4251325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91" name="AutoShape 63"/>
          <p:cNvSpPr>
            <a:spLocks noChangeArrowheads="1"/>
          </p:cNvSpPr>
          <p:nvPr/>
        </p:nvSpPr>
        <p:spPr bwMode="auto">
          <a:xfrm>
            <a:off x="8153400" y="4251325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92" name="AutoShape 64"/>
          <p:cNvSpPr>
            <a:spLocks noChangeArrowheads="1"/>
          </p:cNvSpPr>
          <p:nvPr/>
        </p:nvSpPr>
        <p:spPr bwMode="auto">
          <a:xfrm>
            <a:off x="5257800" y="5013325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93" name="AutoShape 65"/>
          <p:cNvSpPr>
            <a:spLocks noChangeArrowheads="1"/>
          </p:cNvSpPr>
          <p:nvPr/>
        </p:nvSpPr>
        <p:spPr bwMode="auto">
          <a:xfrm>
            <a:off x="5562600" y="4860925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94" name="AutoShape 66"/>
          <p:cNvSpPr>
            <a:spLocks noChangeArrowheads="1"/>
          </p:cNvSpPr>
          <p:nvPr/>
        </p:nvSpPr>
        <p:spPr bwMode="auto">
          <a:xfrm>
            <a:off x="5943600" y="4860925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95" name="AutoShape 67"/>
          <p:cNvSpPr>
            <a:spLocks noChangeArrowheads="1"/>
          </p:cNvSpPr>
          <p:nvPr/>
        </p:nvSpPr>
        <p:spPr bwMode="auto">
          <a:xfrm>
            <a:off x="6629400" y="4784725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96" name="AutoShape 68"/>
          <p:cNvSpPr>
            <a:spLocks noChangeArrowheads="1"/>
          </p:cNvSpPr>
          <p:nvPr/>
        </p:nvSpPr>
        <p:spPr bwMode="auto">
          <a:xfrm>
            <a:off x="7315200" y="4937125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97" name="AutoShape 69"/>
          <p:cNvSpPr>
            <a:spLocks noChangeArrowheads="1"/>
          </p:cNvSpPr>
          <p:nvPr/>
        </p:nvSpPr>
        <p:spPr bwMode="auto">
          <a:xfrm>
            <a:off x="7620000" y="4632325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98" name="Rectangle 70"/>
          <p:cNvSpPr>
            <a:spLocks noChangeArrowheads="1"/>
          </p:cNvSpPr>
          <p:nvPr/>
        </p:nvSpPr>
        <p:spPr bwMode="auto">
          <a:xfrm>
            <a:off x="1447800" y="5241925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99" name="Rectangle 71"/>
          <p:cNvSpPr>
            <a:spLocks noChangeArrowheads="1"/>
          </p:cNvSpPr>
          <p:nvPr/>
        </p:nvSpPr>
        <p:spPr bwMode="auto">
          <a:xfrm>
            <a:off x="2286000" y="5241925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00" name="Rectangle 72"/>
          <p:cNvSpPr>
            <a:spLocks noChangeArrowheads="1"/>
          </p:cNvSpPr>
          <p:nvPr/>
        </p:nvSpPr>
        <p:spPr bwMode="auto">
          <a:xfrm>
            <a:off x="3505200" y="5241925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01" name="Rectangle 73"/>
          <p:cNvSpPr>
            <a:spLocks noChangeArrowheads="1"/>
          </p:cNvSpPr>
          <p:nvPr/>
        </p:nvSpPr>
        <p:spPr bwMode="auto">
          <a:xfrm>
            <a:off x="4724400" y="5241925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02" name="Rectangle 74"/>
          <p:cNvSpPr>
            <a:spLocks noChangeArrowheads="1"/>
          </p:cNvSpPr>
          <p:nvPr/>
        </p:nvSpPr>
        <p:spPr bwMode="auto">
          <a:xfrm>
            <a:off x="5943600" y="5241925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03" name="Rectangle 75"/>
          <p:cNvSpPr>
            <a:spLocks noChangeArrowheads="1"/>
          </p:cNvSpPr>
          <p:nvPr/>
        </p:nvSpPr>
        <p:spPr bwMode="auto">
          <a:xfrm>
            <a:off x="6781800" y="5241925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04" name="Line 76"/>
          <p:cNvSpPr>
            <a:spLocks noChangeShapeType="1"/>
          </p:cNvSpPr>
          <p:nvPr/>
        </p:nvSpPr>
        <p:spPr bwMode="auto">
          <a:xfrm flipV="1">
            <a:off x="1066800" y="3794125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05" name="Line 77"/>
          <p:cNvSpPr>
            <a:spLocks noChangeShapeType="1"/>
          </p:cNvSpPr>
          <p:nvPr/>
        </p:nvSpPr>
        <p:spPr bwMode="auto">
          <a:xfrm flipH="1" flipV="1">
            <a:off x="2057400" y="3565525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06" name="Line 78"/>
          <p:cNvSpPr>
            <a:spLocks noChangeShapeType="1"/>
          </p:cNvSpPr>
          <p:nvPr/>
        </p:nvSpPr>
        <p:spPr bwMode="auto">
          <a:xfrm flipV="1">
            <a:off x="2209800" y="2879725"/>
            <a:ext cx="1600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1657</TotalTime>
  <Words>2598</Words>
  <Application>Microsoft Office PowerPoint</Application>
  <PresentationFormat>On-screen Show (4:3)</PresentationFormat>
  <Paragraphs>620</Paragraphs>
  <Slides>49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template_informatika_slide</vt:lpstr>
      <vt:lpstr>Photo Editor Photo</vt:lpstr>
      <vt:lpstr>Equation</vt:lpstr>
      <vt:lpstr>CSG523/  Desain dan Analisis Algoritma</vt:lpstr>
      <vt:lpstr>Graph Operations</vt:lpstr>
      <vt:lpstr>Breadth-first Search (BFS)</vt:lpstr>
      <vt:lpstr>Example traversals</vt:lpstr>
      <vt:lpstr>Depth-first Search (DFS)</vt:lpstr>
      <vt:lpstr>Example traversals</vt:lpstr>
      <vt:lpstr>What is backtracking?</vt:lpstr>
      <vt:lpstr>What is backtracking?</vt:lpstr>
      <vt:lpstr>PowerPoint Presentation</vt:lpstr>
      <vt:lpstr>Specific Example: The N-Queens Problem</vt:lpstr>
      <vt:lpstr>The 4 Queens Problem</vt:lpstr>
      <vt:lpstr>PowerPoint Presentation</vt:lpstr>
      <vt:lpstr>The 4 Queens Problem</vt:lpstr>
      <vt:lpstr>How to check the diagonal/column ?</vt:lpstr>
      <vt:lpstr>PowerPoint Presentation</vt:lpstr>
      <vt:lpstr>Backtracking algorithm for the n queens</vt:lpstr>
      <vt:lpstr>Backtracking algorithm for the n queens</vt:lpstr>
      <vt:lpstr>Backtracking algorithm for the n queens</vt:lpstr>
      <vt:lpstr>The 8 Queens Problem</vt:lpstr>
      <vt:lpstr>PowerPoint Presentation</vt:lpstr>
      <vt:lpstr>Two Simple Search Strategies</vt:lpstr>
      <vt:lpstr>PowerPoint Presentation</vt:lpstr>
      <vt:lpstr>Choices in Representation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DFS Algorithm for N-Queens</vt:lpstr>
      <vt:lpstr>Greedy Search</vt:lpstr>
      <vt:lpstr>Example on the 8 Queens</vt:lpstr>
      <vt:lpstr>Operator: 2-swap</vt:lpstr>
      <vt:lpstr>Greedy Algorithm for N-Queens</vt:lpstr>
      <vt:lpstr>The 2-swap Operator</vt:lpstr>
      <vt:lpstr>Evaluation</vt:lpstr>
      <vt:lpstr>Achieving Efficiency…</vt:lpstr>
      <vt:lpstr>Example Execution</vt:lpstr>
      <vt:lpstr>Results Thus Far…</vt:lpstr>
      <vt:lpstr>Comparison</vt:lpstr>
      <vt:lpstr>Another example: the m-coloring graph</vt:lpstr>
      <vt:lpstr>3-Coloring Problem</vt:lpstr>
      <vt:lpstr>3-Coloring Problem</vt:lpstr>
      <vt:lpstr>Application: coloring the map</vt:lpstr>
      <vt:lpstr>The m-Coloring Graph Algorithm</vt:lpstr>
      <vt:lpstr>The m-Coloring Graph Algorithm</vt:lpstr>
      <vt:lpstr>The m-Coloring Graph Algorithm</vt:lpstr>
      <vt:lpstr>Exercises </vt:lpstr>
      <vt:lpstr>PowerPoint Presentation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itt</cp:lastModifiedBy>
  <cp:revision>137</cp:revision>
  <dcterms:created xsi:type="dcterms:W3CDTF">2012-11-14T18:53:32Z</dcterms:created>
  <dcterms:modified xsi:type="dcterms:W3CDTF">2014-08-18T08:07:29Z</dcterms:modified>
</cp:coreProperties>
</file>