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2"/>
  </p:notesMasterIdLst>
  <p:handoutMasterIdLst>
    <p:handoutMasterId r:id="rId93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34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51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4" r:id="rId57"/>
    <p:sldId id="315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258" r:id="rId9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246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11.jpe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1.jpeg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5A6787-C42C-4BA7-AEF5-FDE13533BAE5}" type="datetime1">
              <a:rPr lang="en-US" smtClean="0"/>
              <a:t>8/20/2014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1EA73-E49A-4276-9B7A-0E37360BB9D5}" type="datetime1">
              <a:rPr lang="en-US" altLang="en-US" smtClean="0"/>
              <a:t>8/20/2014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6ADF-0B1C-4DCC-BC71-1A3A5E69F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F8B43-5A57-4DE0-A7AF-9B98F0BD387B}" type="datetime1">
              <a:rPr lang="en-US" altLang="en-US" smtClean="0"/>
              <a:t>8/20/2014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F7335-DBF3-4D60-A83A-8BC289D9C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CD4A-E19F-4008-9162-78AACBA46F10}" type="datetime1">
              <a:rPr lang="en-US" altLang="en-US" smtClean="0"/>
              <a:t>8/20/2014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568AC-5544-4F9C-9F9C-FBAC03D7C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F34A8-9CEB-4578-912D-35BBF6D169DD}" type="datetime1">
              <a:rPr lang="en-US" altLang="en-US" smtClean="0"/>
              <a:t>8/20/2014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729D-9DC5-4B73-A139-D00928EE8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4DEB-643D-419B-8DF6-3ABFC16EB253}" type="datetime1">
              <a:rPr lang="en-US" smtClean="0"/>
              <a:t>8/20/2014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826E-ADD7-41A2-B397-8DDCF5829093}" type="datetime1">
              <a:rPr lang="en-US" smtClean="0"/>
              <a:t>8/20/2014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D553-7F89-45C4-AE54-0AEABCFA9DD0}" type="datetime1">
              <a:rPr lang="en-US" smtClean="0"/>
              <a:t>8/20/2014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FDB7-4327-473C-9D79-B8311225FAF0}" type="datetime1">
              <a:rPr lang="en-US" smtClean="0"/>
              <a:t>8/20/2014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2282-617D-4A55-B307-092DDFB780F0}" type="datetime1">
              <a:rPr lang="en-US" smtClean="0"/>
              <a:t>8/20/2014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F4F5-8FC6-4015-B00C-54F57B326EB8}" type="datetime1">
              <a:rPr lang="en-US" altLang="en-US" smtClean="0"/>
              <a:t>8/20/2014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360AB-AB9B-4183-B6D5-DF05E6256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13A2-9F6A-4297-9FE5-1E8974D20B83}" type="datetime1">
              <a:rPr lang="en-US" altLang="en-US" smtClean="0"/>
              <a:t>8/20/2014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0F0D7-EBBB-4F29-B964-ABDABA2CC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122DDBD-B6CF-42E8-B234-4650AADC322A}" type="datetime1">
              <a:rPr lang="en-US" smtClean="0"/>
              <a:t>8/20/2014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8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7.doc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Word_97_-_2003_Document12.doc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3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Microsoft_Word_97_-_2003_Document25.doc"/><Relationship Id="rId5" Type="http://schemas.openxmlformats.org/officeDocument/2006/relationships/image" Target="../media/image11.jpeg"/><Relationship Id="rId4" Type="http://schemas.openxmlformats.org/officeDocument/2006/relationships/image" Target="../media/image4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4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4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4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4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50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1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52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5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54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55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56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5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58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9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60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6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6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image" Target="../media/image6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6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4" Type="http://schemas.openxmlformats.org/officeDocument/2006/relationships/image" Target="../media/image6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6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66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67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6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6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2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70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7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4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8.vml"/><Relationship Id="rId4" Type="http://schemas.openxmlformats.org/officeDocument/2006/relationships/image" Target="../media/image72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73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74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75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76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59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77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0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78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61.doc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5.vml"/><Relationship Id="rId4" Type="http://schemas.openxmlformats.org/officeDocument/2006/relationships/image" Target="../media/image7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CSG523/ </a:t>
            </a:r>
            <a:br>
              <a:rPr lang="en-US" dirty="0"/>
            </a:br>
            <a:r>
              <a:rPr lang="id-ID" dirty="0"/>
              <a:t>Desain dan Analisis Algoritma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Intelligence, Computing, Multimedia (ICM)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minimum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(SOLVE)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. 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2 </a:t>
            </a:r>
            <a:r>
              <a:rPr lang="en-US" dirty="0" err="1"/>
              <a:t>elemen</a:t>
            </a:r>
            <a:r>
              <a:rPr lang="en-US" dirty="0"/>
              <a:t>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CC79086-FDF9-43F1-8F9C-6463BF475CA3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336417"/>
            <a:ext cx="8326438" cy="4985555"/>
          </a:xfrm>
        </p:spPr>
        <p:txBody>
          <a:bodyPr>
            <a:normAutofit fontScale="475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dirty="0" err="1"/>
              <a:t>MinMaks</a:t>
            </a:r>
            <a:r>
              <a:rPr lang="en-US" dirty="0"/>
              <a:t>(A, n, min, </a:t>
            </a:r>
            <a:r>
              <a:rPr lang="en-US" dirty="0" err="1"/>
              <a:t>maks</a:t>
            </a:r>
            <a:r>
              <a:rPr lang="en-US" dirty="0"/>
              <a:t>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err="1"/>
              <a:t>Algoritma</a:t>
            </a:r>
            <a:r>
              <a:rPr lang="en-US" dirty="0"/>
              <a:t>: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1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2,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/>
              <a:t>         SOLVE: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1,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min</a:t>
            </a:r>
            <a:r>
              <a:rPr lang="en-US" dirty="0"/>
              <a:t> = </a:t>
            </a:r>
            <a:r>
              <a:rPr lang="en-US" i="1" dirty="0" err="1"/>
              <a:t>maks</a:t>
            </a:r>
            <a:r>
              <a:rPr lang="en-US" dirty="0"/>
              <a:t> = </a:t>
            </a:r>
            <a:r>
              <a:rPr lang="en-US" i="1" dirty="0"/>
              <a:t>A[n</a:t>
            </a:r>
            <a:r>
              <a:rPr lang="en-US" dirty="0"/>
              <a:t>]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/>
              <a:t>                   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2,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/>
              <a:t>                    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i="1" dirty="0"/>
              <a:t>min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maks</a:t>
            </a:r>
            <a:r>
              <a:rPr lang="en-US" dirty="0"/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 startAt="2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&gt; 2,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	(a) DIVIDE: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			  A1 </a:t>
            </a:r>
            <a:r>
              <a:rPr lang="en-US" dirty="0" err="1" smtClean="0"/>
              <a:t>dan</a:t>
            </a:r>
            <a:r>
              <a:rPr lang="en-US" dirty="0" smtClean="0"/>
              <a:t> A2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	(b) CONQUER: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			</a:t>
            </a:r>
            <a:r>
              <a:rPr lang="en-US" dirty="0" err="1" smtClean="0"/>
              <a:t>MinMaks</a:t>
            </a:r>
            <a:r>
              <a:rPr lang="en-US" dirty="0" smtClean="0"/>
              <a:t>(A1, n/2, min1, maks1)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	  		</a:t>
            </a:r>
            <a:r>
              <a:rPr lang="en-US" dirty="0" err="1" smtClean="0"/>
              <a:t>MInMaks</a:t>
            </a:r>
            <a:r>
              <a:rPr lang="en-US" dirty="0" smtClean="0"/>
              <a:t>(A2, n/2, min2, maks2)	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	(c) COMBINE: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	     if min1 &lt;min2 then min &lt;- min1 else min &lt;- min2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dirty="0" smtClean="0"/>
              <a:t>		 if maks1 &lt;maks2 then </a:t>
            </a:r>
            <a:r>
              <a:rPr lang="en-US" dirty="0" err="1" smtClean="0"/>
              <a:t>maks</a:t>
            </a:r>
            <a:r>
              <a:rPr lang="en-US" dirty="0" smtClean="0"/>
              <a:t> &lt;- maks2 else </a:t>
            </a:r>
            <a:r>
              <a:rPr lang="en-US" dirty="0" err="1" smtClean="0"/>
              <a:t>maks</a:t>
            </a:r>
            <a:r>
              <a:rPr lang="en-US" dirty="0" smtClean="0"/>
              <a:t> &lt;- maks1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DFA2598-B779-4AC7-B83C-165E19BA4F91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</a:pPr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8038849"/>
              </p:ext>
            </p:extLst>
          </p:nvPr>
        </p:nvGraphicFramePr>
        <p:xfrm>
          <a:off x="2466343" y="1336417"/>
          <a:ext cx="4211315" cy="5022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3" imgW="5615087" imgH="6696614" progId="Word.Document.8">
                  <p:embed/>
                </p:oleObj>
              </mc:Choice>
              <mc:Fallback>
                <p:oleObj name="Document" r:id="rId3" imgW="5615087" imgH="669661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343" y="1336417"/>
                        <a:ext cx="4211315" cy="5022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68FB0C7-DDEB-4C87-8644-978E4E115F21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5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86594183"/>
              </p:ext>
            </p:extLst>
          </p:nvPr>
        </p:nvGraphicFramePr>
        <p:xfrm>
          <a:off x="2124669" y="1339850"/>
          <a:ext cx="4894662" cy="502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3" imgW="5758426" imgH="5917361" progId="Word.Document.8">
                  <p:embed/>
                </p:oleObj>
              </mc:Choice>
              <mc:Fallback>
                <p:oleObj name="Document" r:id="rId3" imgW="5758426" imgH="591736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669" y="1339850"/>
                        <a:ext cx="4894662" cy="502975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85C19A-2375-467C-8E38-90C59A199457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5E3D-91E8-4542-9F27-F757A9DB79E0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55594"/>
            <a:ext cx="8147050" cy="541349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dirty="0" err="1" smtClean="0"/>
              <a:t>Kompleksitas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waktu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asimptotik</a:t>
            </a:r>
            <a:r>
              <a:rPr lang="en-US" sz="2600" b="1" dirty="0" smtClean="0"/>
              <a:t>: 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5598" y="2173122"/>
          <a:ext cx="280828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3" imgW="2448250" imgH="913071" progId="Equation.3">
                  <p:embed/>
                </p:oleObj>
              </mc:Choice>
              <mc:Fallback>
                <p:oleObj name="Equation" r:id="rId3" imgW="2448250" imgH="91307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98" y="2173122"/>
                        <a:ext cx="280828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4136" y="2346611"/>
          <a:ext cx="6624638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Document" r:id="rId5" imgW="5617209" imgH="3480748" progId="Word.Document.8">
                  <p:embed/>
                </p:oleObj>
              </mc:Choice>
              <mc:Fallback>
                <p:oleObj name="Document" r:id="rId5" imgW="5617209" imgH="3480748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4136" y="2346611"/>
                        <a:ext cx="6624638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MinMaks1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brute force</a:t>
            </a:r>
            <a:r>
              <a:rPr lang="en-US" dirty="0"/>
              <a:t> : 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/>
              <a:t>		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2</a:t>
            </a:r>
            <a:r>
              <a:rPr lang="en-US" i="1" dirty="0"/>
              <a:t>n</a:t>
            </a:r>
            <a:r>
              <a:rPr lang="en-US" dirty="0"/>
              <a:t> – 2</a:t>
            </a:r>
          </a:p>
          <a:p>
            <a:pPr>
              <a:lnSpc>
                <a:spcPct val="90000"/>
              </a:lnSpc>
            </a:pPr>
            <a:r>
              <a:rPr lang="en-US" dirty="0"/>
              <a:t>MinMaks2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/>
              <a:t>: 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/>
              <a:t>		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3</a:t>
            </a:r>
            <a:r>
              <a:rPr lang="en-US" i="1" dirty="0"/>
              <a:t>n</a:t>
            </a:r>
            <a:r>
              <a:rPr lang="en-US" dirty="0"/>
              <a:t>/2  – 2  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Perhatikan</a:t>
            </a:r>
            <a:r>
              <a:rPr lang="en-US" dirty="0"/>
              <a:t>:   3</a:t>
            </a:r>
            <a:r>
              <a:rPr lang="en-US" i="1" dirty="0"/>
              <a:t>n</a:t>
            </a:r>
            <a:r>
              <a:rPr lang="en-US" dirty="0"/>
              <a:t>/2 – 2 &lt; 2</a:t>
            </a:r>
            <a:r>
              <a:rPr lang="en-US" i="1" dirty="0"/>
              <a:t>n</a:t>
            </a:r>
            <a:r>
              <a:rPr lang="en-US" dirty="0"/>
              <a:t> – 2  ,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 2.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u="sng" dirty="0" err="1"/>
              <a:t>Kesimpulan</a:t>
            </a:r>
            <a:r>
              <a:rPr lang="en-US" dirty="0"/>
              <a:t>: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MinMaks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mangkus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1E93EB-694C-42C3-84A7-951E28B27431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2.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Pasangan</a:t>
            </a:r>
            <a:r>
              <a:rPr lang="en-US" b="1" dirty="0"/>
              <a:t> </a:t>
            </a:r>
            <a:r>
              <a:rPr lang="en-US" b="1" dirty="0" err="1"/>
              <a:t>Titik</a:t>
            </a:r>
            <a:r>
              <a:rPr lang="en-US" b="1" dirty="0"/>
              <a:t> yang </a:t>
            </a:r>
            <a:r>
              <a:rPr lang="en-US" b="1" dirty="0" err="1"/>
              <a:t>Jaraknya</a:t>
            </a:r>
            <a:r>
              <a:rPr lang="en-US" b="1" dirty="0"/>
              <a:t> </a:t>
            </a:r>
            <a:r>
              <a:rPr lang="en-US" b="1" dirty="0" err="1"/>
              <a:t>Terdekat</a:t>
            </a:r>
            <a:r>
              <a:rPr lang="en-US" b="1" dirty="0"/>
              <a:t> (</a:t>
            </a:r>
            <a:r>
              <a:rPr lang="en-US" b="1" i="1" dirty="0"/>
              <a:t>Closest Pair</a:t>
            </a:r>
            <a:r>
              <a:rPr lang="en-US" b="1" dirty="0"/>
              <a:t>)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,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, 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i="1" baseline="-25000" dirty="0" err="1"/>
              <a:t>i</a:t>
            </a:r>
            <a:r>
              <a:rPr lang="en-US" dirty="0"/>
              <a:t>),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2-D.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841E1FD-3254-4E00-8EBB-03AB84B00050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80026680"/>
              </p:ext>
            </p:extLst>
          </p:nvPr>
        </p:nvGraphicFramePr>
        <p:xfrm>
          <a:off x="389908" y="2191464"/>
          <a:ext cx="5243160" cy="401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VISIO" r:id="rId3" imgW="2621580" imgH="2009908" progId="">
                  <p:embed/>
                </p:oleObj>
              </mc:Choice>
              <mc:Fallback>
                <p:oleObj name="VISIO" r:id="rId3" imgW="2621580" imgH="200990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08" y="2191464"/>
                        <a:ext cx="5243160" cy="4019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CDFDA0-E70C-462C-B914-637D68B3F24E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4927105" y="1257586"/>
            <a:ext cx="421689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dirty="0" err="1">
                <a:cs typeface="Times New Roman" pitchFamily="18" charset="0"/>
              </a:rPr>
              <a:t>Jarak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dua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buah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titik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p</a:t>
            </a:r>
            <a:r>
              <a:rPr lang="en-US" sz="2400" baseline="-30000" dirty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 = (</a:t>
            </a:r>
            <a:r>
              <a:rPr lang="en-US" sz="2400" i="1" dirty="0">
                <a:cs typeface="Times New Roman" pitchFamily="18" charset="0"/>
              </a:rPr>
              <a:t>x</a:t>
            </a:r>
            <a:r>
              <a:rPr lang="en-US" sz="2400" baseline="-30000" dirty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y</a:t>
            </a:r>
            <a:r>
              <a:rPr lang="en-US" sz="2400" baseline="-30000" dirty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) </a:t>
            </a:r>
            <a:r>
              <a:rPr lang="en-US" sz="2400" dirty="0" err="1">
                <a:cs typeface="Times New Roman" pitchFamily="18" charset="0"/>
              </a:rPr>
              <a:t>dan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i="1" dirty="0">
                <a:cs typeface="Times New Roman" pitchFamily="18" charset="0"/>
              </a:rPr>
              <a:t>p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 = (</a:t>
            </a:r>
            <a:r>
              <a:rPr lang="en-US" sz="2400" i="1" dirty="0">
                <a:cs typeface="Times New Roman" pitchFamily="18" charset="0"/>
              </a:rPr>
              <a:t>x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i="1" dirty="0">
                <a:cs typeface="Times New Roman" pitchFamily="18" charset="0"/>
              </a:rPr>
              <a:t>y</a:t>
            </a:r>
            <a:r>
              <a:rPr lang="en-US" sz="2400" baseline="-30000" dirty="0">
                <a:cs typeface="Times New Roman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): </a:t>
            </a:r>
            <a:endParaRPr lang="en-US" sz="2400" dirty="0"/>
          </a:p>
          <a:p>
            <a:pPr indent="457200"/>
            <a:endParaRPr lang="en-US" sz="2400" dirty="0"/>
          </a:p>
        </p:txBody>
      </p:sp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4508938" y="2112634"/>
          <a:ext cx="4635062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5" imgW="2222500" imgH="304800" progId="Equation.3">
                  <p:embed/>
                </p:oleObj>
              </mc:Choice>
              <mc:Fallback>
                <p:oleObj name="Equation" r:id="rId5" imgW="2222500" imgH="304800" progId="Equation.3">
                  <p:embed/>
                  <p:pic>
                    <p:nvPicPr>
                      <p:cNvPr id="0" name="Object 5" descr="Canva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938" y="2112634"/>
                        <a:ext cx="4635062" cy="690562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198742"/>
            <a:ext cx="8326438" cy="402549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. Ada </a:t>
            </a:r>
            <a:r>
              <a:rPr lang="en-US" dirty="0" err="1"/>
              <a:t>sebanyak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i="1" dirty="0"/>
              <a:t>		C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, 2) =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– 1)/2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terkecil</a:t>
            </a:r>
            <a:r>
              <a:rPr lang="en-US" dirty="0"/>
              <a:t>. 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A2B6F21-D68F-43EF-AB16-5ACC508E64E9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i="1" dirty="0" err="1" smtClean="0"/>
              <a:t>Penyelesaian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dengan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Algoritma</a:t>
            </a:r>
            <a:r>
              <a:rPr lang="en-US" sz="3200" i="1" dirty="0" smtClean="0"/>
              <a:t> Brute Force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214508"/>
            <a:ext cx="8326438" cy="4025490"/>
          </a:xfrm>
        </p:spPr>
        <p:txBody>
          <a:bodyPr/>
          <a:lstStyle/>
          <a:p>
            <a:r>
              <a:rPr lang="en-US" dirty="0" err="1"/>
              <a:t>Asumsi</a:t>
            </a:r>
            <a:r>
              <a:rPr lang="en-US" dirty="0"/>
              <a:t>:  </a:t>
            </a:r>
            <a:r>
              <a:rPr lang="en-US" i="1" dirty="0"/>
              <a:t>n = </a:t>
            </a:r>
            <a:r>
              <a:rPr lang="en-US" dirty="0"/>
              <a:t>2</a:t>
            </a:r>
            <a:r>
              <a:rPr lang="en-US" i="1" baseline="30000" dirty="0"/>
              <a:t>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titik-titik</a:t>
            </a:r>
            <a:r>
              <a:rPr lang="en-US" dirty="0"/>
              <a:t> </a:t>
            </a:r>
            <a:r>
              <a:rPr lang="en-US" dirty="0" err="1"/>
              <a:t>diurut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absis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). </a:t>
            </a:r>
          </a:p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Closest Pair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1.  SOLVE: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2,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kedua</a:t>
            </a:r>
            <a:endParaRPr lang="en-US" dirty="0"/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rumus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        Euclidean.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D92A122-C7F7-4E54-BBED-C4DDAD7B4A4E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Penyelesaian dengan Divide and Conquer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/>
              <a:t>Divide and Conquer</a:t>
            </a:r>
            <a:r>
              <a:rPr lang="en-US" dirty="0"/>
              <a:t> </a:t>
            </a:r>
            <a:r>
              <a:rPr lang="en-US" dirty="0" err="1"/>
              <a:t>dulunya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militer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i="1" dirty="0"/>
              <a:t>divide </a:t>
            </a:r>
            <a:r>
              <a:rPr lang="en-US" i="1" dirty="0" err="1"/>
              <a:t>ut</a:t>
            </a:r>
            <a:r>
              <a:rPr lang="en-US" i="1" dirty="0"/>
              <a:t> </a:t>
            </a:r>
            <a:r>
              <a:rPr lang="en-US" i="1" dirty="0" err="1"/>
              <a:t>imperes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fundamental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/>
              <a:t>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AE1A164-9DE5-433E-BB33-A37066A082BC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D3230-1116-486B-8044-AE497593D6CB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" y="1384847"/>
            <a:ext cx="4383964" cy="5067039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sz="2600" dirty="0" smtClean="0"/>
              <a:t>2.   DIVIDE: </a:t>
            </a:r>
            <a:r>
              <a:rPr lang="en-US" sz="2600" dirty="0" err="1" smtClean="0"/>
              <a:t>Bagi</a:t>
            </a:r>
            <a:r>
              <a:rPr lang="en-US" sz="2600" dirty="0" smtClean="0"/>
              <a:t> </a:t>
            </a:r>
            <a:r>
              <a:rPr lang="en-US" sz="2600" dirty="0" err="1" smtClean="0"/>
              <a:t>himpunan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, </a:t>
            </a:r>
            <a:r>
              <a:rPr lang="en-US" sz="2600" i="1" dirty="0" err="1" smtClean="0"/>
              <a:t>P</a:t>
            </a:r>
            <a:r>
              <a:rPr lang="en-US" sz="2600" baseline="-25000" dirty="0" err="1" smtClean="0"/>
              <a:t>left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i="1" dirty="0" err="1" smtClean="0"/>
              <a:t>P</a:t>
            </a:r>
            <a:r>
              <a:rPr lang="en-US" sz="2600" baseline="-25000" dirty="0" err="1" smtClean="0"/>
              <a:t>right</a:t>
            </a:r>
            <a:r>
              <a:rPr lang="en-US" sz="2600" dirty="0" smtClean="0"/>
              <a:t>, </a:t>
            </a:r>
            <a:r>
              <a:rPr lang="en-US" sz="2600" dirty="0" err="1" smtClean="0"/>
              <a:t>setiap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 yang </a:t>
            </a:r>
            <a:r>
              <a:rPr lang="en-US" sz="2600" dirty="0" err="1" smtClean="0"/>
              <a:t>sama</a:t>
            </a:r>
            <a:r>
              <a:rPr lang="en-US" sz="2600" dirty="0" smtClean="0"/>
              <a:t>. </a:t>
            </a:r>
          </a:p>
          <a:p>
            <a:pPr marL="571500" indent="-571500" eaLnBrk="1" hangingPunct="1">
              <a:buFont typeface="Wingdings" pitchFamily="2" charset="2"/>
              <a:buNone/>
            </a:pPr>
            <a:endParaRPr lang="en-US" sz="2600" dirty="0" smtClean="0"/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176712" y="2095786"/>
          <a:ext cx="4967288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VISIO" r:id="rId3" imgW="2739056" imgH="2401532" progId="">
                  <p:embed/>
                </p:oleObj>
              </mc:Choice>
              <mc:Fallback>
                <p:oleObj name="VISIO" r:id="rId3" imgW="2739056" imgH="240153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2" y="2095786"/>
                        <a:ext cx="4967288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dirty="0"/>
              <a:t>3.  CONQUER: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, </a:t>
            </a:r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D-and-C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. </a:t>
            </a:r>
          </a:p>
          <a:p>
            <a:pPr marL="571500" indent="-571500">
              <a:buNone/>
            </a:pPr>
            <a:r>
              <a:rPr lang="en-US" dirty="0"/>
              <a:t>4.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jaraknya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letaknya</a:t>
            </a:r>
            <a:r>
              <a:rPr lang="en-US" dirty="0"/>
              <a:t>: </a:t>
            </a:r>
          </a:p>
          <a:p>
            <a:pPr marL="571500" indent="-571500">
              <a:buNone/>
            </a:pPr>
            <a:r>
              <a:rPr lang="en-US" dirty="0"/>
              <a:t> 	(a)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baseline="-25000" dirty="0" err="1"/>
              <a:t>Left</a:t>
            </a:r>
            <a:r>
              <a:rPr lang="en-US" dirty="0"/>
              <a:t>. </a:t>
            </a:r>
          </a:p>
          <a:p>
            <a:pPr marL="571500" indent="-571500">
              <a:buNone/>
            </a:pPr>
            <a:r>
              <a:rPr lang="en-US" dirty="0"/>
              <a:t>	(b)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baseline="-25000" dirty="0" err="1"/>
              <a:t>Right</a:t>
            </a:r>
            <a:r>
              <a:rPr lang="en-US" dirty="0"/>
              <a:t>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6427A56-9A80-40B8-B859-FEEEBF385E57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 marL="571500" indent="-571500"/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71500" indent="-571500">
              <a:buNone/>
            </a:pPr>
            <a:r>
              <a:rPr lang="en-US" dirty="0"/>
              <a:t>(c) 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dipisahkan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di </a:t>
            </a:r>
            <a:r>
              <a:rPr lang="en-US" i="1" dirty="0" err="1"/>
              <a:t>P</a:t>
            </a:r>
            <a:r>
              <a:rPr lang="en-US" baseline="-25000" dirty="0" err="1"/>
              <a:t>Left</a:t>
            </a:r>
            <a:r>
              <a:rPr lang="en-US" baseline="-25000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di </a:t>
            </a:r>
            <a:r>
              <a:rPr lang="en-US" i="1" dirty="0" err="1"/>
              <a:t>P</a:t>
            </a:r>
            <a:r>
              <a:rPr lang="en-US" baseline="-25000" dirty="0" err="1"/>
              <a:t>Right</a:t>
            </a:r>
            <a:r>
              <a:rPr lang="en-US" dirty="0"/>
              <a:t>. </a:t>
            </a:r>
          </a:p>
          <a:p>
            <a:pPr marL="571500" indent="-571500">
              <a:buNone/>
            </a:pPr>
            <a:r>
              <a:rPr lang="en-US" dirty="0"/>
              <a:t>	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kasusnya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(c),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COMBINE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terdekat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6427A56-9A80-40B8-B859-FEEEBF385E57}" type="slidenum">
              <a:rPr lang="en-US" altLang="en-US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 marL="571500" indent="-571500"/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38358012"/>
              </p:ext>
            </p:extLst>
          </p:nvPr>
        </p:nvGraphicFramePr>
        <p:xfrm>
          <a:off x="596917" y="1273353"/>
          <a:ext cx="7950166" cy="545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3" imgW="5760990" imgH="3954365" progId="Word.Document.8">
                  <p:embed/>
                </p:oleObj>
              </mc:Choice>
              <mc:Fallback>
                <p:oleObj name="Document" r:id="rId3" imgW="5760990" imgH="395436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17" y="1273353"/>
                        <a:ext cx="7950166" cy="54570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2BF67B9-4C85-4F1D-87A5-9E185C01D3F8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 and </a:t>
            </a:r>
            <a:r>
              <a:rPr lang="en-US" i="1" dirty="0" err="1"/>
              <a:t>p</a:t>
            </a:r>
            <a:r>
              <a:rPr lang="en-US" i="1" baseline="-25000" dirty="0" err="1"/>
              <a:t>r</a:t>
            </a:r>
            <a:r>
              <a:rPr lang="en-US" dirty="0"/>
              <a:t> yang </a:t>
            </a:r>
            <a:r>
              <a:rPr lang="en-US" dirty="0" err="1"/>
              <a:t>jaraknya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delta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kasusnya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	(i)  </a:t>
            </a:r>
            <a:r>
              <a:rPr lang="en-US" dirty="0" err="1"/>
              <a:t>Absis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paling 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i="1" dirty="0"/>
              <a:t>delta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  (ii) </a:t>
            </a:r>
            <a:r>
              <a:rPr lang="en-US" dirty="0" err="1"/>
              <a:t>Ordinat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paling</a:t>
            </a:r>
          </a:p>
          <a:p>
            <a:pPr>
              <a:buNone/>
            </a:pPr>
            <a:r>
              <a:rPr lang="en-US" dirty="0"/>
              <a:t>       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  </a:t>
            </a:r>
            <a:r>
              <a:rPr lang="en-US" i="1" dirty="0"/>
              <a:t>delta</a:t>
            </a:r>
            <a:r>
              <a:rPr lang="en-US" dirty="0"/>
              <a:t>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BCC0F68-B33F-477D-9857-B89319062078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429A0-D00E-4994-A1B1-5907FFB89876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09998"/>
            <a:ext cx="4209393" cy="4357402"/>
          </a:xfrm>
        </p:spPr>
        <p:txBody>
          <a:bodyPr/>
          <a:lstStyle/>
          <a:p>
            <a:pPr eaLnBrk="1" hangingPunct="1"/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berarti</a:t>
            </a:r>
            <a:r>
              <a:rPr lang="en-US" sz="2600" dirty="0" smtClean="0"/>
              <a:t> </a:t>
            </a:r>
            <a:r>
              <a:rPr lang="en-US" sz="2600" i="1" dirty="0" smtClean="0"/>
              <a:t>p</a:t>
            </a:r>
            <a:r>
              <a:rPr lang="en-US" sz="2600" i="1" baseline="-25000" dirty="0" smtClean="0"/>
              <a:t>l</a:t>
            </a:r>
            <a:r>
              <a:rPr lang="en-US" sz="2600" dirty="0" smtClean="0"/>
              <a:t> and </a:t>
            </a:r>
            <a:r>
              <a:rPr lang="en-US" sz="2600" i="1" dirty="0" smtClean="0"/>
              <a:t>p</a:t>
            </a:r>
            <a:r>
              <a:rPr lang="en-US" sz="2600" i="1" baseline="-25000" dirty="0" smtClean="0"/>
              <a:t>r</a:t>
            </a:r>
            <a:r>
              <a:rPr lang="en-US" sz="2600" dirty="0" smtClean="0"/>
              <a:t> </a:t>
            </a:r>
            <a:r>
              <a:rPr lang="en-US" sz="2600" dirty="0" err="1" smtClean="0"/>
              <a:t>adalah</a:t>
            </a:r>
            <a:r>
              <a:rPr lang="en-US" sz="2600" dirty="0" smtClean="0"/>
              <a:t> </a:t>
            </a:r>
            <a:r>
              <a:rPr lang="en-US" sz="2600" dirty="0" err="1" smtClean="0"/>
              <a:t>sepasang</a:t>
            </a:r>
            <a:r>
              <a:rPr lang="en-US" sz="2600" dirty="0" smtClean="0"/>
              <a:t> </a:t>
            </a:r>
            <a:r>
              <a:rPr lang="en-US" sz="2600" dirty="0" err="1" smtClean="0"/>
              <a:t>titik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berada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daerah</a:t>
            </a:r>
            <a:r>
              <a:rPr lang="en-US" sz="2600" dirty="0" smtClean="0"/>
              <a:t> </a:t>
            </a:r>
            <a:r>
              <a:rPr lang="en-US" sz="2600" dirty="0" err="1" smtClean="0"/>
              <a:t>sekitar</a:t>
            </a:r>
            <a:r>
              <a:rPr lang="en-US" sz="2600" dirty="0" smtClean="0"/>
              <a:t> </a:t>
            </a:r>
            <a:r>
              <a:rPr lang="en-US" sz="2600" dirty="0" err="1" smtClean="0"/>
              <a:t>garis</a:t>
            </a:r>
            <a:r>
              <a:rPr lang="en-US" sz="2600" dirty="0" smtClean="0"/>
              <a:t> </a:t>
            </a:r>
            <a:r>
              <a:rPr lang="en-US" sz="2600" dirty="0" err="1" smtClean="0"/>
              <a:t>vertikal</a:t>
            </a:r>
            <a:r>
              <a:rPr lang="en-US" sz="2600" dirty="0" smtClean="0"/>
              <a:t> </a:t>
            </a:r>
            <a:r>
              <a:rPr lang="en-US" sz="2600" i="1" dirty="0" smtClean="0"/>
              <a:t>L</a:t>
            </a:r>
            <a:r>
              <a:rPr lang="en-US" sz="2600" dirty="0" smtClean="0"/>
              <a:t>: </a:t>
            </a:r>
          </a:p>
          <a:p>
            <a:pPr eaLnBrk="1" hangingPunct="1"/>
            <a:endParaRPr lang="en-US" sz="2600" dirty="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454525" y="1509998"/>
          <a:ext cx="4689475" cy="494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VISIO" r:id="rId3" imgW="2412935" imgH="2542503" progId="">
                  <p:embed/>
                </p:oleObj>
              </mc:Choice>
              <mc:Fallback>
                <p:oleObj name="VISIO" r:id="rId3" imgW="2412935" imgH="2542503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525" y="1509998"/>
                        <a:ext cx="4689475" cy="494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AE8CD-3718-4BD8-9C49-9A7E33B14C12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54322"/>
            <a:ext cx="5194300" cy="4897438"/>
          </a:xfrm>
        </p:spPr>
        <p:txBody>
          <a:bodyPr>
            <a:normAutofit fontScale="92500" lnSpcReduction="10000"/>
          </a:bodyPr>
          <a:lstStyle/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implementasi</a:t>
            </a:r>
            <a:endParaRPr lang="en-US" sz="2000" dirty="0" smtClean="0"/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tahap</a:t>
            </a:r>
            <a:r>
              <a:rPr lang="en-US" sz="2000" dirty="0" smtClean="0"/>
              <a:t> COMBINE </a:t>
            </a:r>
            <a:r>
              <a:rPr lang="en-US" sz="2000" dirty="0" err="1" smtClean="0"/>
              <a:t>sbb</a:t>
            </a:r>
            <a:r>
              <a:rPr lang="en-US" sz="2000" dirty="0" smtClean="0"/>
              <a:t>:  </a:t>
            </a:r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i</a:t>
            </a:r>
            <a:r>
              <a:rPr lang="en-US" sz="2000" dirty="0" smtClean="0"/>
              <a:t>)	</a:t>
            </a:r>
            <a:r>
              <a:rPr lang="en-US" sz="2000" dirty="0" err="1" smtClean="0"/>
              <a:t>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Left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absis</a:t>
            </a:r>
            <a:r>
              <a:rPr lang="en-US" sz="2000" dirty="0" smtClean="0"/>
              <a:t> </a:t>
            </a:r>
            <a:r>
              <a:rPr lang="en-US" sz="2000" i="1" dirty="0" smtClean="0"/>
              <a:t>x</a:t>
            </a:r>
            <a:r>
              <a:rPr lang="en-US" sz="2000" dirty="0" smtClean="0"/>
              <a:t> minimal 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i="1" baseline="-25000" dirty="0" smtClean="0"/>
              <a:t>/2</a:t>
            </a:r>
            <a:r>
              <a:rPr lang="en-US" sz="2000" i="1" dirty="0" smtClean="0"/>
              <a:t>  </a:t>
            </a:r>
            <a:r>
              <a:rPr lang="en-US" sz="2000" baseline="-25000" dirty="0" smtClean="0"/>
              <a:t>– </a:t>
            </a:r>
            <a:r>
              <a:rPr lang="en-US" sz="2000" i="1" baseline="-25000" dirty="0" smtClean="0"/>
              <a:t>delta</a:t>
            </a:r>
            <a:r>
              <a:rPr lang="en-US" sz="2000" dirty="0" smtClean="0"/>
              <a:t>. </a:t>
            </a:r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(ii ) </a:t>
            </a:r>
            <a:r>
              <a:rPr lang="en-US" sz="2000" dirty="0" err="1" smtClean="0"/>
              <a:t>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Right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absis</a:t>
            </a:r>
            <a:r>
              <a:rPr lang="en-US" sz="2000" dirty="0" smtClean="0"/>
              <a:t> </a:t>
            </a:r>
            <a:r>
              <a:rPr lang="en-US" sz="2000" i="1" dirty="0" smtClean="0"/>
              <a:t>x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</a:t>
            </a:r>
            <a:r>
              <a:rPr lang="en-US" sz="2000" i="1" dirty="0" smtClean="0"/>
              <a:t>x </a:t>
            </a:r>
            <a:r>
              <a:rPr lang="en-US" sz="2000" i="1" baseline="-25000" dirty="0" smtClean="0"/>
              <a:t>n/2+ delta</a:t>
            </a:r>
            <a:r>
              <a:rPr lang="en-US" sz="2000" dirty="0" smtClean="0"/>
              <a:t>.</a:t>
            </a:r>
            <a:endParaRPr lang="en-US" sz="2200" dirty="0" smtClean="0"/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 smtClean="0"/>
              <a:t> </a:t>
            </a:r>
            <a:r>
              <a:rPr lang="en-US" sz="2000" dirty="0" err="1" smtClean="0"/>
              <a:t>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titik-titik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</a:t>
            </a:r>
            <a:r>
              <a:rPr lang="en-US" sz="2000" dirty="0" smtClean="0"/>
              <a:t> (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(ii)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himpunan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strip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i="1" dirty="0" smtClean="0"/>
              <a:t>s</a:t>
            </a:r>
            <a:r>
              <a:rPr lang="en-US" sz="2000" dirty="0" smtClean="0"/>
              <a:t> </a:t>
            </a:r>
            <a:r>
              <a:rPr lang="en-US" sz="2000" dirty="0" err="1" smtClean="0"/>
              <a:t>buah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. </a:t>
            </a:r>
          </a:p>
          <a:p>
            <a:pPr marL="577850" indent="-5778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 smtClean="0"/>
              <a:t>Urut</a:t>
            </a:r>
            <a:r>
              <a:rPr lang="en-US" sz="2000" dirty="0" smtClean="0"/>
              <a:t> </a:t>
            </a:r>
            <a:r>
              <a:rPr lang="en-US" sz="2000" dirty="0" err="1" smtClean="0"/>
              <a:t>titik-titik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absis</a:t>
            </a:r>
            <a:r>
              <a:rPr lang="en-US" sz="2000" dirty="0" smtClean="0"/>
              <a:t> </a:t>
            </a:r>
            <a:r>
              <a:rPr lang="en-US" sz="2000" i="1" dirty="0" smtClean="0"/>
              <a:t>y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menaik</a:t>
            </a:r>
            <a:r>
              <a:rPr lang="en-US" sz="2000" dirty="0" smtClean="0"/>
              <a:t>. </a:t>
            </a:r>
            <a:r>
              <a:rPr lang="en-US" sz="2000" dirty="0" err="1" smtClean="0"/>
              <a:t>Misalkan</a:t>
            </a:r>
            <a:r>
              <a:rPr lang="en-US" sz="2000" dirty="0" smtClean="0"/>
              <a:t> </a:t>
            </a:r>
            <a:r>
              <a:rPr lang="en-US" sz="2000" i="1" dirty="0" smtClean="0"/>
              <a:t>q</a:t>
            </a:r>
            <a:r>
              <a:rPr lang="en-US" sz="2000" dirty="0" smtClean="0"/>
              <a:t>1, </a:t>
            </a:r>
            <a:r>
              <a:rPr lang="en-US" sz="2000" i="1" dirty="0" smtClean="0"/>
              <a:t>q</a:t>
            </a:r>
            <a:r>
              <a:rPr lang="en-US" sz="2000" dirty="0" smtClean="0"/>
              <a:t>2 , ..., </a:t>
            </a:r>
            <a:r>
              <a:rPr lang="en-US" sz="2000" i="1" dirty="0" err="1" smtClean="0"/>
              <a:t>qs</a:t>
            </a:r>
            <a:r>
              <a:rPr lang="en-US" sz="2000" dirty="0" smtClean="0"/>
              <a:t> </a:t>
            </a:r>
            <a:r>
              <a:rPr lang="en-US" sz="2000" dirty="0" err="1" smtClean="0"/>
              <a:t>menyatakan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pengurutan</a:t>
            </a:r>
            <a:r>
              <a:rPr lang="en-US" sz="2000" dirty="0" smtClean="0"/>
              <a:t>.</a:t>
            </a:r>
            <a:r>
              <a:rPr lang="en-US" sz="2200" dirty="0" smtClean="0"/>
              <a:t> 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213271" y="1354322"/>
          <a:ext cx="2832100" cy="489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VISIO" r:id="rId3" imgW="1616191" imgH="2717277" progId="">
                  <p:embed/>
                </p:oleObj>
              </mc:Choice>
              <mc:Fallback>
                <p:oleObj name="VISIO" r:id="rId3" imgW="1616191" imgH="2717277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271" y="1354322"/>
                        <a:ext cx="2832100" cy="489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47836367"/>
              </p:ext>
            </p:extLst>
          </p:nvPr>
        </p:nvGraphicFramePr>
        <p:xfrm>
          <a:off x="397150" y="1971675"/>
          <a:ext cx="8349701" cy="3065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3" imgW="5566467" imgH="2043382" progId="Word.Document.8">
                  <p:embed/>
                </p:oleObj>
              </mc:Choice>
              <mc:Fallback>
                <p:oleObj name="Document" r:id="rId3" imgW="5566467" imgH="204338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150" y="1971675"/>
                        <a:ext cx="8349701" cy="3065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5DC3739-C475-4E19-A10C-1C1843FBC55C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/>
              <a:t>Langkah COMBINE:</a:t>
            </a:r>
            <a:r>
              <a:rPr lang="en-US" smtClean="0"/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17FFA-573A-4E91-85D0-B19257C2ECAE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34662"/>
            <a:ext cx="7931150" cy="4432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 err="1" smtClean="0"/>
              <a:t>Kompleksitas</a:t>
            </a:r>
            <a:r>
              <a:rPr lang="en-US" sz="2600" dirty="0" smtClean="0"/>
              <a:t> </a:t>
            </a:r>
            <a:r>
              <a:rPr lang="en-US" sz="2600" dirty="0" err="1" smtClean="0"/>
              <a:t>algoritma</a:t>
            </a:r>
            <a:r>
              <a:rPr lang="en-US" sz="2600" dirty="0" smtClean="0"/>
              <a:t>: 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</p:txBody>
      </p:sp>
      <p:graphicFrame>
        <p:nvGraphicFramePr>
          <p:cNvPr id="1433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971550" y="2023898"/>
          <a:ext cx="619283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3" imgW="2524285" imgH="583301" progId="Equation.3">
                  <p:embed/>
                </p:oleObj>
              </mc:Choice>
              <mc:Fallback>
                <p:oleObj name="Equation" r:id="rId3" imgW="2524285" imgH="5833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23898"/>
                        <a:ext cx="619283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250825" y="3825875"/>
            <a:ext cx="809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400"/>
              <a:t>Solusi dari persamaan di atas adalah </a:t>
            </a:r>
            <a:r>
              <a:rPr lang="en-US" sz="2400" i="1"/>
              <a:t>T</a:t>
            </a:r>
            <a:r>
              <a:rPr lang="en-US" sz="2400"/>
              <a:t>(</a:t>
            </a:r>
            <a:r>
              <a:rPr lang="en-US" sz="2400" i="1"/>
              <a:t>n</a:t>
            </a:r>
            <a:r>
              <a:rPr lang="en-US" sz="2400"/>
              <a:t>) = </a:t>
            </a:r>
            <a:r>
              <a:rPr lang="en-US" sz="2400" i="1"/>
              <a:t>O</a:t>
            </a:r>
            <a:r>
              <a:rPr lang="en-US" sz="2400"/>
              <a:t>(</a:t>
            </a:r>
            <a:r>
              <a:rPr lang="en-US" sz="2400" i="1"/>
              <a:t>n</a:t>
            </a:r>
            <a:r>
              <a:rPr lang="en-US" sz="2400"/>
              <a:t> log </a:t>
            </a:r>
            <a:r>
              <a:rPr lang="en-US" sz="2400" i="1"/>
              <a:t>n</a:t>
            </a:r>
            <a:r>
              <a:rPr lang="en-US" sz="2400"/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59688685"/>
              </p:ext>
            </p:extLst>
          </p:nvPr>
        </p:nvGraphicFramePr>
        <p:xfrm>
          <a:off x="251619" y="2190096"/>
          <a:ext cx="8640763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3" imgW="5758426" imgH="2900273" progId="Word.Document.8">
                  <p:embed/>
                </p:oleObj>
              </mc:Choice>
              <mc:Fallback>
                <p:oleObj name="Document" r:id="rId3" imgW="5758426" imgH="290027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9" y="2190096"/>
                        <a:ext cx="8640763" cy="435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666AAA-DE0F-4B90-8E5A-4348FA1FDAFB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 smtClean="0"/>
              <a:t>3. </a:t>
            </a:r>
            <a:r>
              <a:rPr lang="en-US" dirty="0" err="1" smtClean="0"/>
              <a:t>Algoritma</a:t>
            </a:r>
            <a:r>
              <a:rPr lang="en-US" dirty="0" smtClean="0"/>
              <a:t> </a:t>
            </a:r>
            <a:r>
              <a:rPr lang="en-US" dirty="0" err="1" smtClean="0"/>
              <a:t>Pengurutan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	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i="1" dirty="0" smtClean="0"/>
              <a:t>Divide and Conquer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i="1" dirty="0"/>
              <a:t>Divide</a:t>
            </a:r>
            <a:r>
              <a:rPr lang="en-US" dirty="0"/>
              <a:t>:  </a:t>
            </a:r>
            <a:r>
              <a:rPr lang="en-US" dirty="0" err="1"/>
              <a:t>membagi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upa-masalah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(</a:t>
            </a:r>
            <a:r>
              <a:rPr lang="en-US" dirty="0" err="1"/>
              <a:t>idealnya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 smtClean="0"/>
              <a:t>),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i="1" dirty="0"/>
              <a:t>Conquer</a:t>
            </a:r>
            <a:r>
              <a:rPr lang="en-US" dirty="0"/>
              <a:t>: </a:t>
            </a:r>
            <a:r>
              <a:rPr lang="en-US" dirty="0" err="1"/>
              <a:t>memecahkan</a:t>
            </a:r>
            <a:r>
              <a:rPr lang="en-US" dirty="0"/>
              <a:t> (</a:t>
            </a:r>
            <a:r>
              <a:rPr lang="en-US" dirty="0" err="1"/>
              <a:t>menyelesaikan</a:t>
            </a:r>
            <a:r>
              <a:rPr lang="en-US" dirty="0"/>
              <a:t>)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upa-masalah</a:t>
            </a:r>
            <a:r>
              <a:rPr lang="en-US" dirty="0"/>
              <a:t> (</a:t>
            </a:r>
            <a:r>
              <a:rPr lang="en-US" dirty="0" err="1"/>
              <a:t>secara</a:t>
            </a:r>
            <a:r>
              <a:rPr lang="en-US" dirty="0"/>
              <a:t>  </a:t>
            </a:r>
            <a:r>
              <a:rPr lang="en-US" dirty="0" err="1"/>
              <a:t>rekursif</a:t>
            </a:r>
            <a:r>
              <a:rPr lang="en-US" dirty="0"/>
              <a:t>), </a:t>
            </a:r>
            <a:r>
              <a:rPr lang="en-US" dirty="0" err="1" smtClean="0"/>
              <a:t>dan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i="1" dirty="0"/>
              <a:t>Combine: </a:t>
            </a:r>
            <a:r>
              <a:rPr lang="en-US" dirty="0" err="1"/>
              <a:t>mengabungkan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upa-masalah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FC1C878-CBA3-4C38-A10B-A96CDE72CC5F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b="1" dirty="0" err="1" smtClean="0"/>
              <a:t>Definisi</a:t>
            </a:r>
            <a:r>
              <a:rPr lang="en-US" sz="3800" b="1" dirty="0" smtClean="0"/>
              <a:t> </a:t>
            </a:r>
            <a:endParaRPr lang="en-US" sz="3800" b="1" i="1" dirty="0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1BBA2-BAB9-4E35-B381-044BCCD9F3AD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80963" y="1355725"/>
          <a:ext cx="767238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Document" r:id="rId3" imgW="5759988" imgH="969358" progId="Word.Document.8">
                  <p:embed/>
                </p:oleObj>
              </mc:Choice>
              <mc:Fallback>
                <p:oleObj name="Document" r:id="rId3" imgW="5759988" imgH="96935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1355725"/>
                        <a:ext cx="7672387" cy="129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15912" y="2096817"/>
          <a:ext cx="8402419" cy="4260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Document" r:id="rId5" imgW="5772522" imgH="3324673" progId="Word.Document.8">
                  <p:embed/>
                </p:oleObj>
              </mc:Choice>
              <mc:Fallback>
                <p:oleObj name="Document" r:id="rId5" imgW="5772522" imgH="3324673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" y="2096817"/>
                        <a:ext cx="8402419" cy="42604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E94BC-A4B7-46A6-9835-8E3F7EEBC968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graphicFrame>
        <p:nvGraphicFramePr>
          <p:cNvPr id="17410" name="Object 5"/>
          <p:cNvGraphicFramePr>
            <a:graphicFrameLocks noGrp="1" noChangeAspect="1"/>
          </p:cNvGraphicFramePr>
          <p:nvPr>
            <p:ph/>
          </p:nvPr>
        </p:nvGraphicFramePr>
        <p:xfrm>
          <a:off x="389908" y="984910"/>
          <a:ext cx="8229600" cy="518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Document" r:id="rId3" imgW="5772522" imgH="3339777" progId="Word.Document.8">
                  <p:embed/>
                </p:oleObj>
              </mc:Choice>
              <mc:Fallback>
                <p:oleObj name="Document" r:id="rId3" imgW="5772522" imgH="333977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08" y="984910"/>
                        <a:ext cx="8229600" cy="518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328188"/>
          </a:xfrm>
        </p:spPr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None/>
            </a:pPr>
            <a:r>
              <a:rPr lang="en-US" sz="2000" dirty="0" err="1"/>
              <a:t>Algoritma</a:t>
            </a:r>
            <a:r>
              <a:rPr lang="en-US" sz="2000" dirty="0"/>
              <a:t>: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en-US" sz="2000" dirty="0"/>
              <a:t>1. 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 = 1,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terurut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sendirinya</a:t>
            </a:r>
            <a:r>
              <a:rPr lang="en-US" sz="2000" dirty="0"/>
              <a:t> (</a:t>
            </a:r>
            <a:r>
              <a:rPr lang="en-US" sz="2000" dirty="0" err="1"/>
              <a:t>langkah</a:t>
            </a:r>
            <a:r>
              <a:rPr lang="en-US" sz="2000" dirty="0"/>
              <a:t> SOLVE).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en-US" sz="2000" dirty="0"/>
              <a:t>2. 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kasus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 &gt; 1, </a:t>
            </a:r>
            <a:r>
              <a:rPr lang="en-US" sz="2000" dirty="0" err="1"/>
              <a:t>maka</a:t>
            </a:r>
            <a:endParaRPr lang="en-US" sz="2000" dirty="0"/>
          </a:p>
          <a:p>
            <a:pPr marL="571500" indent="-3175">
              <a:lnSpc>
                <a:spcPct val="80000"/>
              </a:lnSpc>
              <a:buNone/>
            </a:pPr>
            <a:r>
              <a:rPr lang="en-US" sz="2000" dirty="0"/>
              <a:t>	(a)  DIVIDE: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,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/>
              <a:t>kiri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 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kanan</a:t>
            </a:r>
            <a:r>
              <a:rPr lang="en-US" sz="2000" dirty="0"/>
              <a:t>,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/>
              <a:t>berukuran</a:t>
            </a:r>
            <a:r>
              <a:rPr lang="en-US" sz="2000" dirty="0"/>
              <a:t> </a:t>
            </a:r>
            <a:r>
              <a:rPr lang="en-US" sz="2000" i="1" dirty="0"/>
              <a:t>n</a:t>
            </a:r>
            <a:r>
              <a:rPr lang="en-US" sz="2000" dirty="0"/>
              <a:t>/2 </a:t>
            </a:r>
            <a:r>
              <a:rPr lang="en-US" sz="2000" dirty="0" err="1"/>
              <a:t>elemen</a:t>
            </a:r>
            <a:r>
              <a:rPr lang="en-US" sz="2000" dirty="0"/>
              <a:t>.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en-US" sz="2000" dirty="0"/>
              <a:t>	(b) CONQUER: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rekursif</a:t>
            </a:r>
            <a:r>
              <a:rPr lang="en-US" sz="2000" dirty="0"/>
              <a:t>, </a:t>
            </a:r>
            <a:r>
              <a:rPr lang="en-US" sz="2000" dirty="0" err="1" smtClean="0"/>
              <a:t>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algoritma</a:t>
            </a:r>
            <a:r>
              <a:rPr lang="en-US" sz="2000" dirty="0" smtClean="0"/>
              <a:t> </a:t>
            </a:r>
            <a:r>
              <a:rPr lang="en-US" sz="2000" i="1" dirty="0" smtClean="0"/>
              <a:t>D-and-C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/>
              <a:t>.	</a:t>
            </a:r>
          </a:p>
          <a:p>
            <a:pPr marL="571500" indent="-571500">
              <a:lnSpc>
                <a:spcPct val="80000"/>
              </a:lnSpc>
              <a:buNone/>
            </a:pPr>
            <a:r>
              <a:rPr lang="en-US" sz="2000" dirty="0"/>
              <a:t>	(c)  MERGE: </a:t>
            </a:r>
            <a:r>
              <a:rPr lang="en-US" sz="2000" dirty="0" err="1"/>
              <a:t>gabung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pengurutan</a:t>
            </a:r>
            <a:r>
              <a:rPr lang="en-US" sz="2000" dirty="0"/>
              <a:t>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</a:t>
            </a:r>
            <a:r>
              <a:rPr lang="en-US" sz="2000" i="1" dirty="0"/>
              <a:t>A</a:t>
            </a:r>
            <a:r>
              <a:rPr lang="en-US" sz="2000" dirty="0"/>
              <a:t> yang </a:t>
            </a:r>
            <a:r>
              <a:rPr lang="en-US" sz="2000" dirty="0" err="1"/>
              <a:t>terurut</a:t>
            </a:r>
            <a:r>
              <a:rPr lang="en-US" sz="2000" dirty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5BF2FDF-1F5D-42F8-B82C-1BA6F3D1BF05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1" dirty="0" smtClean="0"/>
              <a:t>(a) Merge Sort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</a:pPr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69038015"/>
              </p:ext>
            </p:extLst>
          </p:nvPr>
        </p:nvGraphicFramePr>
        <p:xfrm>
          <a:off x="870656" y="1336417"/>
          <a:ext cx="7402688" cy="432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3" imgW="4935125" imgH="2886614" progId="Word.Document.8">
                  <p:embed/>
                </p:oleObj>
              </mc:Choice>
              <mc:Fallback>
                <p:oleObj name="Document" r:id="rId3" imgW="4935125" imgH="2886614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656" y="1336417"/>
                        <a:ext cx="7402688" cy="4329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EBCE819-61DD-467E-9454-AAFB64C8333C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16391529"/>
              </p:ext>
            </p:extLst>
          </p:nvPr>
        </p:nvGraphicFramePr>
        <p:xfrm>
          <a:off x="1622966" y="1336417"/>
          <a:ext cx="5898069" cy="506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3" imgW="5617209" imgH="4828238" progId="Word.Document.8">
                  <p:embed/>
                </p:oleObj>
              </mc:Choice>
              <mc:Fallback>
                <p:oleObj name="Document" r:id="rId3" imgW="5617209" imgH="482823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966" y="1336417"/>
                        <a:ext cx="5898069" cy="506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BC63E9C-C36D-4FDD-B678-C288179401E0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63888125"/>
              </p:ext>
            </p:extLst>
          </p:nvPr>
        </p:nvGraphicFramePr>
        <p:xfrm>
          <a:off x="286134" y="1336417"/>
          <a:ext cx="8571732" cy="422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3" imgW="5714488" imgH="2815087" progId="Word.Document.8">
                  <p:embed/>
                </p:oleObj>
              </mc:Choice>
              <mc:Fallback>
                <p:oleObj name="Document" r:id="rId3" imgW="5714488" imgH="281508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34" y="1336417"/>
                        <a:ext cx="8571732" cy="4222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F690119-AB4B-46ED-81BB-117074EA6AC9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65151230"/>
              </p:ext>
            </p:extLst>
          </p:nvPr>
        </p:nvGraphicFramePr>
        <p:xfrm>
          <a:off x="1285081" y="1260475"/>
          <a:ext cx="6573838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3" imgW="5784357" imgH="4467405" progId="Word.Document.8">
                  <p:embed/>
                </p:oleObj>
              </mc:Choice>
              <mc:Fallback>
                <p:oleObj name="Document" r:id="rId3" imgW="5784357" imgH="446740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081" y="1260475"/>
                        <a:ext cx="6573838" cy="5076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46EB68-F42B-4325-8722-505CE4D1B6B1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51630873"/>
              </p:ext>
            </p:extLst>
          </p:nvPr>
        </p:nvGraphicFramePr>
        <p:xfrm>
          <a:off x="866775" y="1308100"/>
          <a:ext cx="720407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Document" r:id="rId3" imgW="5758426" imgH="3730925" progId="Word.Document.8">
                  <p:embed/>
                </p:oleObj>
              </mc:Choice>
              <mc:Fallback>
                <p:oleObj name="Document" r:id="rId3" imgW="5758426" imgH="37309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1308100"/>
                        <a:ext cx="7204075" cy="4667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F46EB68-F42B-4325-8722-505CE4D1B6B1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54752347"/>
              </p:ext>
            </p:extLst>
          </p:nvPr>
        </p:nvGraphicFramePr>
        <p:xfrm>
          <a:off x="360685" y="1399481"/>
          <a:ext cx="8422631" cy="376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Document" r:id="rId3" imgW="5615087" imgH="2507771" progId="Word.Document.8">
                  <p:embed/>
                </p:oleObj>
              </mc:Choice>
              <mc:Fallback>
                <p:oleObj name="Document" r:id="rId3" imgW="5615087" imgH="250777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5" y="1399481"/>
                        <a:ext cx="8422631" cy="3761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CAF3462-1967-4F93-B84A-0A3479EF0BFC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60244342"/>
              </p:ext>
            </p:extLst>
          </p:nvPr>
        </p:nvGraphicFramePr>
        <p:xfrm>
          <a:off x="1483702" y="1336418"/>
          <a:ext cx="6176596" cy="47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3" imgW="5615087" imgH="4313926" progId="Word.Document.8">
                  <p:embed/>
                </p:oleObj>
              </mc:Choice>
              <mc:Fallback>
                <p:oleObj name="Document" r:id="rId3" imgW="5615087" imgH="431392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702" y="1336418"/>
                        <a:ext cx="6176596" cy="4745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127ECBC-65CD-4023-A429-E7647597432D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dibagi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masukan</a:t>
            </a:r>
            <a:r>
              <a:rPr lang="en-US" dirty="0"/>
              <a:t> (</a:t>
            </a:r>
            <a:r>
              <a:rPr lang="en-US" i="1" dirty="0"/>
              <a:t>input</a:t>
            </a:r>
            <a:r>
              <a:rPr lang="en-US" dirty="0"/>
              <a:t>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instances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tabel</a:t>
            </a:r>
            <a:r>
              <a:rPr lang="en-US" dirty="0"/>
              <a:t> (</a:t>
            </a:r>
            <a:r>
              <a:rPr lang="en-US" dirty="0" err="1"/>
              <a:t>larik</a:t>
            </a:r>
            <a:r>
              <a:rPr lang="en-US" dirty="0"/>
              <a:t>), 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matriks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eksponen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/>
              <a:t>	- </a:t>
            </a:r>
            <a:r>
              <a:rPr lang="en-US" dirty="0" err="1"/>
              <a:t>dll</a:t>
            </a:r>
            <a:r>
              <a:rPr lang="en-US" dirty="0"/>
              <a:t>,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masalahnya</a:t>
            </a:r>
            <a:r>
              <a:rPr lang="en-US" dirty="0"/>
              <a:t>. </a:t>
            </a:r>
          </a:p>
          <a:p>
            <a:r>
              <a:rPr lang="en-US" dirty="0" err="1"/>
              <a:t>Tiap-tiap</a:t>
            </a:r>
            <a:r>
              <a:rPr lang="en-US" dirty="0"/>
              <a:t> </a:t>
            </a:r>
            <a:r>
              <a:rPr lang="en-US" dirty="0" err="1"/>
              <a:t>upa-masalah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(</a:t>
            </a:r>
            <a:r>
              <a:rPr lang="en-US" i="1" dirty="0"/>
              <a:t>the same type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natural </a:t>
            </a:r>
            <a:r>
              <a:rPr lang="en-US" dirty="0" err="1"/>
              <a:t>diungkapkan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skema</a:t>
            </a:r>
            <a:r>
              <a:rPr lang="en-US" dirty="0"/>
              <a:t> </a:t>
            </a:r>
            <a:r>
              <a:rPr lang="en-US" dirty="0" err="1"/>
              <a:t>rekursif</a:t>
            </a:r>
            <a:r>
              <a:rPr lang="en-US" dirty="0"/>
              <a:t>.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9B0DD89-9C9C-42EA-AD95-84E0DDBA2396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33478224"/>
              </p:ext>
            </p:extLst>
          </p:nvPr>
        </p:nvGraphicFramePr>
        <p:xfrm>
          <a:off x="696913" y="1812925"/>
          <a:ext cx="7750175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3" imgW="5627332" imgH="2976113" progId="Word.Document.8">
                  <p:embed/>
                </p:oleObj>
              </mc:Choice>
              <mc:Fallback>
                <p:oleObj name="Document" r:id="rId3" imgW="5627332" imgH="297611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812925"/>
                        <a:ext cx="7750175" cy="409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557740D-3C27-4176-94A5-707D4A18F7BE}" type="slidenum">
              <a:rPr lang="en-US" altLang="en-US"/>
              <a:pPr>
                <a:defRPr/>
              </a:pPr>
              <a:t>40</a:t>
            </a:fld>
            <a:endParaRPr lang="en-US" alt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(b) </a:t>
            </a:r>
            <a:r>
              <a:rPr lang="en-US" sz="3600" b="1" i="1" dirty="0" smtClean="0"/>
              <a:t>Insertion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5880514"/>
              </p:ext>
            </p:extLst>
          </p:nvPr>
        </p:nvGraphicFramePr>
        <p:xfrm>
          <a:off x="366357" y="1339850"/>
          <a:ext cx="8411286" cy="440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3" imgW="5607524" imgH="2935138" progId="Word.Document.8">
                  <p:embed/>
                </p:oleObj>
              </mc:Choice>
              <mc:Fallback>
                <p:oleObj name="Document" r:id="rId3" imgW="5607524" imgH="293513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57" y="1339850"/>
                        <a:ext cx="8411286" cy="44027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9B95EDD-8D51-445F-B345-61D8F4796513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5092261" y="4367048"/>
            <a:ext cx="4020207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1" hangingPunct="1"/>
            <a:r>
              <a:rPr lang="en-US" sz="2000" dirty="0" err="1"/>
              <a:t>Prosedur</a:t>
            </a:r>
            <a:r>
              <a:rPr lang="en-US" sz="2000" dirty="0"/>
              <a:t> </a:t>
            </a:r>
            <a:r>
              <a:rPr lang="en-US" sz="2000" i="1" dirty="0"/>
              <a:t>Merge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diganti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prosedur</a:t>
            </a:r>
            <a:r>
              <a:rPr lang="en-US" sz="2000" dirty="0"/>
              <a:t> </a:t>
            </a:r>
            <a:r>
              <a:rPr lang="en-US" sz="2000" dirty="0" err="1"/>
              <a:t>penyisipan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</a:p>
          <a:p>
            <a:pPr algn="just" eaLnBrk="1" hangingPunct="1"/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tabel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terurut</a:t>
            </a:r>
            <a:r>
              <a:rPr lang="en-US" sz="2000" dirty="0"/>
              <a:t> (</a:t>
            </a:r>
            <a:r>
              <a:rPr lang="en-US" sz="2000" dirty="0" err="1"/>
              <a:t>lihat</a:t>
            </a:r>
            <a:r>
              <a:rPr lang="en-US" sz="2000" dirty="0"/>
              <a:t> </a:t>
            </a:r>
            <a:r>
              <a:rPr lang="en-US" sz="2000" dirty="0" err="1"/>
              <a:t>algoritma</a:t>
            </a:r>
            <a:r>
              <a:rPr lang="en-US" sz="2000" dirty="0"/>
              <a:t> </a:t>
            </a:r>
            <a:r>
              <a:rPr lang="en-US" sz="2000" i="1" dirty="0"/>
              <a:t>Insertion Sort</a:t>
            </a:r>
            <a:r>
              <a:rPr lang="en-US" sz="2000" dirty="0"/>
              <a:t> </a:t>
            </a:r>
            <a:r>
              <a:rPr lang="en-US" sz="2000" dirty="0" err="1"/>
              <a:t>versi</a:t>
            </a:r>
            <a:r>
              <a:rPr lang="en-US" sz="2000" dirty="0"/>
              <a:t> </a:t>
            </a:r>
            <a:r>
              <a:rPr lang="en-US" sz="2000" dirty="0" err="1"/>
              <a:t>iteratif</a:t>
            </a:r>
            <a:r>
              <a:rPr lang="en-US" sz="20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69503081"/>
              </p:ext>
            </p:extLst>
          </p:nvPr>
        </p:nvGraphicFramePr>
        <p:xfrm>
          <a:off x="1763396" y="1336417"/>
          <a:ext cx="5617209" cy="490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Document" r:id="rId3" imgW="5617209" imgH="4901241" progId="Word.Document.8">
                  <p:embed/>
                </p:oleObj>
              </mc:Choice>
              <mc:Fallback>
                <p:oleObj name="Document" r:id="rId3" imgW="5617209" imgH="490124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96" y="1336417"/>
                        <a:ext cx="5617209" cy="4901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2718AD6-1BBC-44E3-9CE8-476CE2E26DBA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58912713"/>
              </p:ext>
            </p:extLst>
          </p:nvPr>
        </p:nvGraphicFramePr>
        <p:xfrm>
          <a:off x="359093" y="1336417"/>
          <a:ext cx="8425814" cy="4551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3" imgW="5617209" imgH="3034101" progId="Word.Document.8">
                  <p:embed/>
                </p:oleObj>
              </mc:Choice>
              <mc:Fallback>
                <p:oleObj name="Document" r:id="rId3" imgW="5617209" imgH="303410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3" y="1336417"/>
                        <a:ext cx="8425814" cy="4551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8A63706-FB17-470B-921D-BB7BD28EF54E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18BAC-4F65-4641-9E61-18A509391088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1241"/>
            <a:ext cx="8362950" cy="48696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dirty="0" err="1" smtClean="0"/>
              <a:t>Kompleksitas</a:t>
            </a:r>
            <a:r>
              <a:rPr lang="en-US" sz="2600" dirty="0" smtClean="0"/>
              <a:t> </a:t>
            </a:r>
            <a:r>
              <a:rPr lang="en-US" sz="2600" dirty="0" err="1" smtClean="0"/>
              <a:t>waktu</a:t>
            </a:r>
            <a:r>
              <a:rPr lang="en-US" sz="2600" dirty="0" smtClean="0"/>
              <a:t> </a:t>
            </a:r>
            <a:r>
              <a:rPr lang="en-US" sz="2600" dirty="0" err="1" smtClean="0"/>
              <a:t>algoritma</a:t>
            </a:r>
            <a:r>
              <a:rPr lang="en-US" sz="2600" dirty="0" smtClean="0"/>
              <a:t> </a:t>
            </a:r>
            <a:r>
              <a:rPr lang="en-US" sz="2600" i="1" dirty="0" smtClean="0"/>
              <a:t>Insertion Sort</a:t>
            </a:r>
            <a:r>
              <a:rPr lang="en-US" sz="2600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buFont typeface="Wingdings" pitchFamily="2" charset="2"/>
              <a:buNone/>
            </a:pPr>
            <a:endParaRPr lang="en-US" sz="2600" dirty="0" smtClean="0"/>
          </a:p>
        </p:txBody>
      </p:sp>
      <p:graphicFrame>
        <p:nvGraphicFramePr>
          <p:cNvPr id="286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3800" y="1918631"/>
          <a:ext cx="3816350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3" imgW="2420142" imgH="583301" progId="Equation.3">
                  <p:embed/>
                </p:oleObj>
              </mc:Choice>
              <mc:Fallback>
                <p:oleObj name="Equation" r:id="rId3" imgW="2420142" imgH="583301" progId="Equation.3">
                  <p:embed/>
                  <p:pic>
                    <p:nvPicPr>
                      <p:cNvPr id="0" name="Object 4" descr="Canva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18631"/>
                        <a:ext cx="3816350" cy="91916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9908" y="2166937"/>
          <a:ext cx="7777163" cy="396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Document" r:id="rId6" imgW="5617209" imgH="2861484" progId="Word.Document.8">
                  <p:embed/>
                </p:oleObj>
              </mc:Choice>
              <mc:Fallback>
                <p:oleObj name="Document" r:id="rId6" imgW="5617209" imgH="2861484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08" y="2166937"/>
                        <a:ext cx="7777163" cy="396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membagi</a:t>
            </a:r>
            <a:r>
              <a:rPr lang="en-US" dirty="0"/>
              <a:t>,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menggabung</a:t>
            </a:r>
            <a:r>
              <a:rPr lang="en-US" dirty="0"/>
              <a:t> </a:t>
            </a:r>
            <a:r>
              <a:rPr lang="en-US" i="1" dirty="0"/>
              <a:t>(hard split/easy join)</a:t>
            </a:r>
            <a:r>
              <a:rPr lang="en-US" dirty="0"/>
              <a:t> </a:t>
            </a:r>
          </a:p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(</a:t>
            </a:r>
            <a:r>
              <a:rPr lang="en-US" dirty="0" err="1"/>
              <a:t>istilahnya</a:t>
            </a:r>
            <a:r>
              <a:rPr lang="en-US" dirty="0"/>
              <a:t>: </a:t>
            </a:r>
            <a:r>
              <a:rPr lang="en-US" dirty="0" err="1"/>
              <a:t>dipartisi</a:t>
            </a:r>
            <a:r>
              <a:rPr lang="en-US" dirty="0"/>
              <a:t>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2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1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283F22A-9565-480A-AB0E-63957991DE7F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i="1" smtClean="0"/>
              <a:t>(c) Quick Sort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07012049"/>
              </p:ext>
            </p:extLst>
          </p:nvPr>
        </p:nvGraphicFramePr>
        <p:xfrm>
          <a:off x="242609" y="1977656"/>
          <a:ext cx="8658783" cy="2054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3" imgW="5772522" imgH="1369787" progId="Word.Document.8">
                  <p:embed/>
                </p:oleObj>
              </mc:Choice>
              <mc:Fallback>
                <p:oleObj name="Document" r:id="rId3" imgW="5772522" imgH="136978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09" y="1977656"/>
                        <a:ext cx="8658783" cy="2054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B18157-DD37-4F6E-93FE-109D14CE2F56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347378"/>
            <a:ext cx="8326438" cy="40254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mem-partisi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(i)  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 { </a:t>
            </a:r>
            <a:r>
              <a:rPr lang="en-US" i="1" dirty="0"/>
              <a:t>A</a:t>
            </a:r>
            <a:r>
              <a:rPr lang="en-US" dirty="0"/>
              <a:t>[1], </a:t>
            </a:r>
            <a:r>
              <a:rPr lang="en-US" i="1" dirty="0"/>
              <a:t>A</a:t>
            </a:r>
            <a:r>
              <a:rPr lang="en-US" dirty="0"/>
              <a:t>[2], ...,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}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pivot</a:t>
            </a:r>
            <a:r>
              <a:rPr lang="en-US" dirty="0"/>
              <a:t>,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(ii)  </a:t>
            </a:r>
            <a:r>
              <a:rPr lang="en-US" dirty="0" err="1"/>
              <a:t>pindai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/>
              <a:t>p</a:t>
            </a:r>
            <a:r>
              <a:rPr lang="en-US" dirty="0"/>
              <a:t>] </a:t>
            </a:r>
            <a:r>
              <a:rPr lang="en-US" dirty="0">
                <a:sym typeface="Symbol" pitchFamily="18" charset="2"/>
              </a:rPr>
              <a:t></a:t>
            </a:r>
            <a:r>
              <a:rPr lang="en-US" dirty="0"/>
              <a:t> </a:t>
            </a:r>
            <a:r>
              <a:rPr lang="en-US" i="1" dirty="0"/>
              <a:t>x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	(iii) </a:t>
            </a:r>
            <a:r>
              <a:rPr lang="en-US" dirty="0" err="1"/>
              <a:t>pindai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/>
              <a:t>q</a:t>
            </a:r>
            <a:r>
              <a:rPr lang="en-US" dirty="0"/>
              <a:t>] </a:t>
            </a:r>
            <a:r>
              <a:rPr lang="en-US" dirty="0">
                <a:sym typeface="Symbol" pitchFamily="18" charset="2"/>
              </a:rPr>
              <a:t></a:t>
            </a:r>
            <a:r>
              <a:rPr lang="en-US" dirty="0"/>
              <a:t> </a:t>
            </a:r>
            <a:r>
              <a:rPr lang="en-US" i="1" dirty="0"/>
              <a:t>x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	(iv) </a:t>
            </a:r>
            <a:r>
              <a:rPr lang="en-US" dirty="0" err="1"/>
              <a:t>pertukarkan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/>
              <a:t>p</a:t>
            </a:r>
            <a:r>
              <a:rPr lang="en-US" dirty="0"/>
              <a:t>] </a:t>
            </a:r>
            <a:r>
              <a:rPr lang="en-US" dirty="0">
                <a:sym typeface="Symbol" pitchFamily="18" charset="2"/>
              </a:rPr>
              <a:t>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[</a:t>
            </a:r>
            <a:r>
              <a:rPr lang="en-US" i="1" dirty="0"/>
              <a:t>q</a:t>
            </a:r>
            <a:r>
              <a:rPr lang="en-US" dirty="0"/>
              <a:t>]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(v)  </a:t>
            </a:r>
            <a:r>
              <a:rPr lang="en-US" dirty="0" err="1"/>
              <a:t>ulangi</a:t>
            </a:r>
            <a:r>
              <a:rPr lang="en-US" dirty="0"/>
              <a:t> (ii),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i="1" dirty="0"/>
              <a:t>p </a:t>
            </a:r>
            <a:r>
              <a:rPr lang="en-US" dirty="0"/>
              <a:t>+ 1, </a:t>
            </a:r>
            <a:r>
              <a:rPr lang="en-US" dirty="0" err="1"/>
              <a:t>dan</a:t>
            </a:r>
            <a:r>
              <a:rPr lang="en-US" dirty="0"/>
              <a:t> (iii), </a:t>
            </a:r>
            <a:r>
              <a:rPr lang="en-US" dirty="0" err="1"/>
              <a:t>dari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        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i="1" dirty="0"/>
              <a:t>q</a:t>
            </a:r>
            <a:r>
              <a:rPr lang="en-US" dirty="0"/>
              <a:t> – 1 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pemindaian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         </a:t>
            </a:r>
            <a:r>
              <a:rPr lang="en-US" dirty="0" err="1"/>
              <a:t>bertemu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 smtClean="0"/>
              <a:t>tabel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ED43A02-5F54-43E4-937A-80C062CEA98C}" type="slidenum">
              <a:rPr lang="en-US" altLang="en-US"/>
              <a:pPr>
                <a:defRPr/>
              </a:pPr>
              <a:t>47</a:t>
            </a:fld>
            <a:endParaRPr lang="en-US" altLang="en-US"/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26165596"/>
              </p:ext>
            </p:extLst>
          </p:nvPr>
        </p:nvGraphicFramePr>
        <p:xfrm>
          <a:off x="920814" y="1446779"/>
          <a:ext cx="7302372" cy="454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3" imgW="5617209" imgH="3498369" progId="Word.Document.8">
                  <p:embed/>
                </p:oleObj>
              </mc:Choice>
              <mc:Fallback>
                <p:oleObj name="Document" r:id="rId3" imgW="5617209" imgH="349836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814" y="1446779"/>
                        <a:ext cx="7302372" cy="4547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9EEC4AB-52B7-4F68-9505-FE3901EFB28C}" type="slidenum">
              <a:rPr lang="en-US" altLang="en-US"/>
              <a:pPr>
                <a:defRPr/>
              </a:pPr>
              <a:t>48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51231770"/>
              </p:ext>
            </p:extLst>
          </p:nvPr>
        </p:nvGraphicFramePr>
        <p:xfrm>
          <a:off x="920814" y="1336417"/>
          <a:ext cx="7302372" cy="4334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Document" r:id="rId3" imgW="5617209" imgH="3334023" progId="Word.Document.8">
                  <p:embed/>
                </p:oleObj>
              </mc:Choice>
              <mc:Fallback>
                <p:oleObj name="Document" r:id="rId3" imgW="5617209" imgH="333402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814" y="1336417"/>
                        <a:ext cx="7302372" cy="4334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5E83439-AED2-4BE0-9B11-B18F2A174826}" type="slidenum">
              <a:rPr lang="en-US" altLang="en-US"/>
              <a:pPr>
                <a:defRPr/>
              </a:pPr>
              <a:t>49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79933329"/>
              </p:ext>
            </p:extLst>
          </p:nvPr>
        </p:nvGraphicFramePr>
        <p:xfrm>
          <a:off x="359278" y="2017774"/>
          <a:ext cx="8425445" cy="408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778235" imgH="2799631" progId="Word.Document.8">
                  <p:embed/>
                </p:oleObj>
              </mc:Choice>
              <mc:Fallback>
                <p:oleObj name="Document" r:id="rId3" imgW="5778235" imgH="279963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78" y="2017774"/>
                        <a:ext cx="8425445" cy="408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22A972B-03C2-45DC-85B2-B26F1822DF5B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b="1" smtClean="0"/>
              <a:t>Skema Umum Algoritma </a:t>
            </a:r>
            <a:r>
              <a:rPr lang="en-US" sz="2500" b="1" i="1" smtClean="0"/>
              <a:t>Divide and Conquer</a:t>
            </a:r>
            <a:r>
              <a:rPr lang="en-US" smtClean="0"/>
              <a:t>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47354201"/>
              </p:ext>
            </p:extLst>
          </p:nvPr>
        </p:nvGraphicFramePr>
        <p:xfrm>
          <a:off x="1586707" y="1339850"/>
          <a:ext cx="5970587" cy="422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cument" r:id="rId3" imgW="4075449" imgH="2884817" progId="Word.Document.8">
                  <p:embed/>
                </p:oleObj>
              </mc:Choice>
              <mc:Fallback>
                <p:oleObj name="Document" r:id="rId3" imgW="4075449" imgH="288481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707" y="1339850"/>
                        <a:ext cx="5970587" cy="422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64F021D-D70C-499F-82F6-09496E7BF20B}" type="slidenum">
              <a:rPr lang="en-US" altLang="en-US"/>
              <a:pPr>
                <a:defRPr/>
              </a:pPr>
              <a:t>50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64805105"/>
              </p:ext>
            </p:extLst>
          </p:nvPr>
        </p:nvGraphicFramePr>
        <p:xfrm>
          <a:off x="1115219" y="1339850"/>
          <a:ext cx="6913563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Document" r:id="rId3" imgW="4724798" imgH="3070644" progId="Word.Document.8">
                  <p:embed/>
                </p:oleObj>
              </mc:Choice>
              <mc:Fallback>
                <p:oleObj name="Document" r:id="rId3" imgW="4724798" imgH="307064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219" y="1339850"/>
                        <a:ext cx="6913563" cy="449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EE8F38-761D-4F2B-98AE-7F6FB41395F2}" type="slidenum">
              <a:rPr lang="en-US" altLang="en-US"/>
              <a:pPr>
                <a:defRPr/>
              </a:pPr>
              <a:t>51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68215182"/>
              </p:ext>
            </p:extLst>
          </p:nvPr>
        </p:nvGraphicFramePr>
        <p:xfrm>
          <a:off x="464344" y="1336417"/>
          <a:ext cx="8215312" cy="428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3" imgW="5758426" imgH="3005227" progId="Word.Document.8">
                  <p:embed/>
                </p:oleObj>
              </mc:Choice>
              <mc:Fallback>
                <p:oleObj name="Document" r:id="rId3" imgW="5758426" imgH="300522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4" y="1336417"/>
                        <a:ext cx="8215312" cy="428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FDBB2F-824D-46C6-940C-C602757B81EE}" type="slidenum">
              <a:rPr lang="en-US" altLang="en-US"/>
              <a:pPr>
                <a:defRPr/>
              </a:pPr>
              <a:t>52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8328613"/>
              </p:ext>
            </p:extLst>
          </p:nvPr>
        </p:nvGraphicFramePr>
        <p:xfrm>
          <a:off x="1966284" y="1343025"/>
          <a:ext cx="5211432" cy="5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3" imgW="5790480" imgH="5783652" progId="Word.Document.8">
                  <p:embed/>
                </p:oleObj>
              </mc:Choice>
              <mc:Fallback>
                <p:oleObj name="Document" r:id="rId3" imgW="5790480" imgH="578365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284" y="1343025"/>
                        <a:ext cx="5211432" cy="5205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4B5EA42-5890-413A-B14B-9BFF34010D9E}" type="slidenum">
              <a:rPr lang="en-US" altLang="en-US"/>
              <a:pPr>
                <a:defRPr/>
              </a:pPr>
              <a:t>53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i="1" dirty="0"/>
              <a:t>pivot</a:t>
            </a:r>
            <a:r>
              <a:rPr lang="en-US" dirty="0"/>
              <a:t>:</a:t>
            </a:r>
          </a:p>
          <a:p>
            <a:pPr>
              <a:buFontTx/>
              <a:buAutoNum type="arabicPeriod"/>
            </a:pPr>
            <a:r>
              <a:rPr lang="en-US" i="1" dirty="0"/>
              <a:t>Pivot </a:t>
            </a:r>
            <a:r>
              <a:rPr lang="en-US" dirty="0"/>
              <a:t>=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/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/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en-US" dirty="0"/>
          </a:p>
          <a:p>
            <a:pPr>
              <a:buFontTx/>
              <a:buAutoNum type="arabicPeriod" startAt="2"/>
            </a:pPr>
            <a:r>
              <a:rPr lang="en-US" i="1" dirty="0"/>
              <a:t>Pivot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.</a:t>
            </a:r>
          </a:p>
          <a:p>
            <a:pPr>
              <a:buFontTx/>
              <a:buAutoNum type="arabicPeriod" startAt="3"/>
            </a:pPr>
            <a:r>
              <a:rPr lang="en-US" i="1" dirty="0"/>
              <a:t>Pivot </a:t>
            </a:r>
            <a:r>
              <a:rPr lang="en-US" dirty="0"/>
              <a:t>= </a:t>
            </a:r>
            <a:r>
              <a:rPr lang="en-US" dirty="0" err="1"/>
              <a:t>elemen</a:t>
            </a:r>
            <a:r>
              <a:rPr lang="en-US" dirty="0"/>
              <a:t> median </a:t>
            </a:r>
            <a:r>
              <a:rPr lang="en-US" dirty="0" err="1" smtClean="0"/>
              <a:t>tabel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8BA3AEF-0748-4292-B3A8-0224A3B21B85}" type="slidenum">
              <a:rPr lang="en-US" altLang="en-US"/>
              <a:pPr>
                <a:defRPr/>
              </a:pPr>
              <a:t>54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2913468" cy="40254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1. </a:t>
            </a:r>
            <a:r>
              <a:rPr lang="en-US" i="1" dirty="0" err="1"/>
              <a:t>Kasus</a:t>
            </a:r>
            <a:r>
              <a:rPr lang="en-US" i="1" dirty="0"/>
              <a:t> </a:t>
            </a:r>
            <a:r>
              <a:rPr lang="en-US" i="1" dirty="0" err="1"/>
              <a:t>terbaik</a:t>
            </a:r>
            <a:r>
              <a:rPr lang="en-US" i="1" dirty="0"/>
              <a:t> (best case)</a:t>
            </a:r>
            <a:endParaRPr lang="en-US" dirty="0"/>
          </a:p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i="1" dirty="0"/>
              <a:t>pivot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median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upatabel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kali </a:t>
            </a:r>
            <a:r>
              <a:rPr lang="en-US" dirty="0" err="1"/>
              <a:t>pempartisian</a:t>
            </a:r>
            <a:r>
              <a:rPr lang="en-US" dirty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D479B72-413B-4DFF-96B8-4A00C35D280C}" type="slidenum">
              <a:rPr lang="en-US" altLang="en-US"/>
              <a:pPr>
                <a:defRPr/>
              </a:pPr>
              <a:t>55</a:t>
            </a:fld>
            <a:endParaRPr lang="en-US" altLang="en-US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dirty="0" err="1" smtClean="0"/>
              <a:t>Kompleksitas</a:t>
            </a:r>
            <a:r>
              <a:rPr lang="en-US" sz="3400" dirty="0" smtClean="0"/>
              <a:t> </a:t>
            </a:r>
            <a:r>
              <a:rPr lang="en-US" sz="3400" dirty="0" err="1" smtClean="0"/>
              <a:t>Algoritma</a:t>
            </a:r>
            <a:r>
              <a:rPr lang="en-US" sz="3400" dirty="0" smtClean="0"/>
              <a:t> </a:t>
            </a:r>
            <a:r>
              <a:rPr lang="en-US" sz="3400" dirty="0" err="1" smtClean="0"/>
              <a:t>Quicksort</a:t>
            </a:r>
            <a:r>
              <a:rPr lang="en-US" sz="3400" dirty="0" smtClean="0"/>
              <a:t>: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aphicFrame>
        <p:nvGraphicFramePr>
          <p:cNvPr id="66563" name="Object 4"/>
          <p:cNvGraphicFramePr>
            <a:graphicFrameLocks noChangeAspect="1"/>
          </p:cNvGraphicFramePr>
          <p:nvPr/>
        </p:nvGraphicFramePr>
        <p:xfrm>
          <a:off x="1997568" y="1844675"/>
          <a:ext cx="8135937" cy="370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Document" r:id="rId3" imgW="5617209" imgH="2413040" progId="Word.Document.8">
                  <p:embed/>
                </p:oleObj>
              </mc:Choice>
              <mc:Fallback>
                <p:oleObj name="Document" r:id="rId3" imgW="5617209" imgH="24130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568" y="1844675"/>
                        <a:ext cx="8135937" cy="370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62945851"/>
              </p:ext>
            </p:extLst>
          </p:nvPr>
        </p:nvGraphicFramePr>
        <p:xfrm>
          <a:off x="1077913" y="1450212"/>
          <a:ext cx="6988175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Document" r:id="rId3" imgW="4756851" imgH="2360043" progId="Word.Document.8">
                  <p:embed/>
                </p:oleObj>
              </mc:Choice>
              <mc:Fallback>
                <p:oleObj name="Document" r:id="rId3" imgW="4756851" imgH="236004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1450212"/>
                        <a:ext cx="6988175" cy="346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3A95F24-48DF-464F-9323-D35F965613C5}" type="slidenum">
              <a:rPr lang="en-US" altLang="en-US"/>
              <a:pPr>
                <a:defRPr/>
              </a:pPr>
              <a:t>56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5499012" cy="4025490"/>
          </a:xfrm>
        </p:spPr>
        <p:txBody>
          <a:bodyPr/>
          <a:lstStyle/>
          <a:p>
            <a:pPr>
              <a:buNone/>
            </a:pPr>
            <a:r>
              <a:rPr lang="en-US" dirty="0"/>
              <a:t>2. </a:t>
            </a:r>
            <a:r>
              <a:rPr lang="en-US" i="1" dirty="0" err="1"/>
              <a:t>Kasus</a:t>
            </a:r>
            <a:r>
              <a:rPr lang="en-US" i="1" dirty="0"/>
              <a:t> </a:t>
            </a:r>
            <a:r>
              <a:rPr lang="en-US" i="1" dirty="0" err="1"/>
              <a:t>terburuk</a:t>
            </a:r>
            <a:r>
              <a:rPr lang="en-US" i="1" dirty="0"/>
              <a:t> (worst case) </a:t>
            </a:r>
            <a:endParaRPr lang="en-US" dirty="0"/>
          </a:p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partisi</a:t>
            </a:r>
            <a:r>
              <a:rPr lang="en-US" dirty="0"/>
              <a:t> </a:t>
            </a:r>
            <a:r>
              <a:rPr lang="en-US" i="1" dirty="0"/>
              <a:t>pivot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(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minimum) </a:t>
            </a:r>
            <a:r>
              <a:rPr lang="en-US" dirty="0" err="1"/>
              <a:t>tabel</a:t>
            </a:r>
            <a:r>
              <a:rPr lang="en-US" dirty="0"/>
              <a:t>.</a:t>
            </a:r>
          </a:p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terurut</a:t>
            </a:r>
            <a:r>
              <a:rPr lang="en-US" dirty="0"/>
              <a:t> </a:t>
            </a:r>
            <a:r>
              <a:rPr lang="en-US" dirty="0" err="1" smtClean="0"/>
              <a:t>menaik</a:t>
            </a:r>
            <a:r>
              <a:rPr lang="en-US" dirty="0" smtClean="0"/>
              <a:t>/</a:t>
            </a:r>
            <a:r>
              <a:rPr lang="en-US" dirty="0" err="1" smtClean="0"/>
              <a:t>menurun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B4DF09C-78F8-46AA-A6CA-1820B8351089}" type="slidenum">
              <a:rPr lang="en-US" altLang="en-US"/>
              <a:pPr>
                <a:defRPr/>
              </a:pPr>
              <a:t>57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aphicFrame>
        <p:nvGraphicFramePr>
          <p:cNvPr id="67587" name="Object 4"/>
          <p:cNvGraphicFramePr>
            <a:graphicFrameLocks noChangeAspect="1"/>
          </p:cNvGraphicFramePr>
          <p:nvPr/>
        </p:nvGraphicFramePr>
        <p:xfrm>
          <a:off x="4949114" y="1977656"/>
          <a:ext cx="62642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Document" r:id="rId3" imgW="5617209" imgH="2639959" progId="Word.Document.8">
                  <p:embed/>
                </p:oleObj>
              </mc:Choice>
              <mc:Fallback>
                <p:oleObj name="Document" r:id="rId3" imgW="5617209" imgH="2639959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114" y="1977656"/>
                        <a:ext cx="62642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82557621"/>
              </p:ext>
            </p:extLst>
          </p:nvPr>
        </p:nvGraphicFramePr>
        <p:xfrm>
          <a:off x="359093" y="1336417"/>
          <a:ext cx="8425814" cy="3566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Document" r:id="rId3" imgW="5617209" imgH="2377438" progId="Word.Document.8">
                  <p:embed/>
                </p:oleObj>
              </mc:Choice>
              <mc:Fallback>
                <p:oleObj name="Document" r:id="rId3" imgW="5617209" imgH="237743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3" y="1336417"/>
                        <a:ext cx="8425814" cy="3566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7FF8607-F417-4D73-9510-D9828316497B}" type="slidenum">
              <a:rPr lang="en-US" altLang="en-US"/>
              <a:pPr>
                <a:defRPr/>
              </a:pPr>
              <a:t>58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3. </a:t>
            </a:r>
            <a:r>
              <a:rPr lang="en-US" i="1" dirty="0" err="1"/>
              <a:t>Kasus</a:t>
            </a:r>
            <a:r>
              <a:rPr lang="en-US" i="1" dirty="0"/>
              <a:t> rata-rata (average case)</a:t>
            </a:r>
            <a:endParaRPr lang="en-US" dirty="0"/>
          </a:p>
          <a:p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pivot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pivot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r>
              <a:rPr lang="en-US" i="1" dirty="0" err="1"/>
              <a:t>T</a:t>
            </a:r>
            <a:r>
              <a:rPr lang="en-US" baseline="-25000" dirty="0" err="1"/>
              <a:t>avg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log </a:t>
            </a:r>
            <a:r>
              <a:rPr lang="en-US" i="1" dirty="0"/>
              <a:t>n</a:t>
            </a:r>
            <a:r>
              <a:rPr lang="en-US" dirty="0"/>
              <a:t>).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28656EF-C9BC-461F-B9C4-D4B32B131215}" type="slidenum">
              <a:rPr lang="en-US" altLang="en-US"/>
              <a:pPr>
                <a:defRPr/>
              </a:pPr>
              <a:t>59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52665465"/>
              </p:ext>
            </p:extLst>
          </p:nvPr>
        </p:nvGraphicFramePr>
        <p:xfrm>
          <a:off x="618801" y="2143514"/>
          <a:ext cx="7906399" cy="3807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Document" r:id="rId3" imgW="5813529" imgH="2799631" progId="Word.Document.8">
                  <p:embed/>
                </p:oleObj>
              </mc:Choice>
              <mc:Fallback>
                <p:oleObj name="Document" r:id="rId3" imgW="5813529" imgH="2799631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1" y="2143514"/>
                        <a:ext cx="7906399" cy="380749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370514B-8441-4242-BE5E-7BB2FD06858C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100" smtClean="0"/>
              <a:t>Jika pembagian selalu menghasilkan dua upa-masalah yang berukuran sama: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graphicFrame>
        <p:nvGraphicFramePr>
          <p:cNvPr id="2051" name="Object 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17233183"/>
              </p:ext>
            </p:extLst>
          </p:nvPr>
        </p:nvGraphicFramePr>
        <p:xfrm>
          <a:off x="5320258" y="2844473"/>
          <a:ext cx="374491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5" imgW="2843559" imgH="608475" progId="Equation.3">
                  <p:embed/>
                </p:oleObj>
              </mc:Choice>
              <mc:Fallback>
                <p:oleObj name="Equation" r:id="rId5" imgW="2843559" imgH="608475" progId="Equation.3">
                  <p:embed/>
                  <p:pic>
                    <p:nvPicPr>
                      <p:cNvPr id="0" name="Object 5" descr="Canva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258" y="2844473"/>
                        <a:ext cx="3744912" cy="801688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4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000309311"/>
              </p:ext>
            </p:extLst>
          </p:nvPr>
        </p:nvGraphicFramePr>
        <p:xfrm>
          <a:off x="198077" y="1892598"/>
          <a:ext cx="8747846" cy="339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Document" r:id="rId3" imgW="5831897" imgH="2265512" progId="Word.Document.8">
                  <p:embed/>
                </p:oleObj>
              </mc:Choice>
              <mc:Fallback>
                <p:oleObj name="Document" r:id="rId3" imgW="5831897" imgH="226551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77" y="1892598"/>
                        <a:ext cx="8747846" cy="3398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BC2A12F-07E9-43A2-B25C-50CF90336155}" type="slidenum">
              <a:rPr lang="en-US" altLang="en-US"/>
              <a:pPr>
                <a:defRPr/>
              </a:pPr>
              <a:t>60</a:t>
            </a:fld>
            <a:endParaRPr lang="en-US" alt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(d)  </a:t>
            </a:r>
            <a:r>
              <a:rPr lang="en-US" b="1" i="1" dirty="0" smtClean="0"/>
              <a:t>Selection Sort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611374"/>
              </p:ext>
            </p:extLst>
          </p:nvPr>
        </p:nvGraphicFramePr>
        <p:xfrm>
          <a:off x="831850" y="1414463"/>
          <a:ext cx="7480300" cy="508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Document" r:id="rId3" imgW="5540536" imgH="3766149" progId="Word.Document.8">
                  <p:embed/>
                </p:oleObj>
              </mc:Choice>
              <mc:Fallback>
                <p:oleObj name="Document" r:id="rId3" imgW="5540536" imgH="376614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414463"/>
                        <a:ext cx="7480300" cy="508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3FAE758-421C-4ADD-ABCD-EFC5438CF80C}" type="slidenum">
              <a:rPr lang="en-US" altLang="en-US"/>
              <a:pPr>
                <a:defRPr/>
              </a:pPr>
              <a:t>61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6653489"/>
              </p:ext>
            </p:extLst>
          </p:nvPr>
        </p:nvGraphicFramePr>
        <p:xfrm>
          <a:off x="2044256" y="1336417"/>
          <a:ext cx="5055488" cy="504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Document" r:id="rId3" imgW="5617209" imgH="5601418" progId="Word.Document.8">
                  <p:embed/>
                </p:oleObj>
              </mc:Choice>
              <mc:Fallback>
                <p:oleObj name="Document" r:id="rId3" imgW="5617209" imgH="560141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256" y="1336417"/>
                        <a:ext cx="5055488" cy="50412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73C677A-2113-41CB-A135-FF878BACE1B5}" type="slidenum">
              <a:rPr lang="en-US" altLang="en-US"/>
              <a:pPr>
                <a:defRPr/>
              </a:pPr>
              <a:t>62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46917994"/>
              </p:ext>
            </p:extLst>
          </p:nvPr>
        </p:nvGraphicFramePr>
        <p:xfrm>
          <a:off x="1943894" y="1977656"/>
          <a:ext cx="5256212" cy="297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Document" r:id="rId3" imgW="3555393" imgH="2016065" progId="Word.Document.8">
                  <p:embed/>
                </p:oleObj>
              </mc:Choice>
              <mc:Fallback>
                <p:oleObj name="Document" r:id="rId3" imgW="3555393" imgH="201606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894" y="1977656"/>
                        <a:ext cx="5256212" cy="297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056E15-1525-4B69-9769-A38101406FCC}" type="slidenum">
              <a:rPr lang="en-US" altLang="en-US"/>
              <a:pPr>
                <a:defRPr/>
              </a:pPr>
              <a:t>63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 </a:t>
            </a:r>
            <a:r>
              <a:rPr lang="en-US" i="1" dirty="0"/>
              <a:t>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:</a:t>
            </a:r>
            <a:endParaRPr lang="en-US" i="1" dirty="0"/>
          </a:p>
          <a:p>
            <a:pPr>
              <a:buNone/>
            </a:pPr>
            <a:r>
              <a:rPr lang="en-US" i="1" dirty="0"/>
              <a:t>  </a:t>
            </a:r>
          </a:p>
          <a:p>
            <a:pPr>
              <a:buNone/>
            </a:pPr>
            <a:r>
              <a:rPr lang="en-US" i="1" dirty="0"/>
              <a:t>   a</a:t>
            </a:r>
            <a:r>
              <a:rPr lang="en-US" i="1" baseline="30000" dirty="0"/>
              <a:t>n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× </a:t>
            </a:r>
            <a:r>
              <a:rPr lang="en-US" i="1" dirty="0"/>
              <a:t>a</a:t>
            </a:r>
            <a:r>
              <a:rPr lang="en-US" dirty="0"/>
              <a:t> × … × </a:t>
            </a:r>
            <a:r>
              <a:rPr lang="en-US" i="1" dirty="0"/>
              <a:t>a</a:t>
            </a:r>
            <a:r>
              <a:rPr lang="en-US" dirty="0"/>
              <a:t>   (</a:t>
            </a:r>
            <a:r>
              <a:rPr lang="en-US" i="1" dirty="0"/>
              <a:t>n</a:t>
            </a:r>
            <a:r>
              <a:rPr lang="en-US" dirty="0"/>
              <a:t> kali),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&gt; 0</a:t>
            </a:r>
          </a:p>
          <a:p>
            <a:pPr>
              <a:buNone/>
            </a:pPr>
            <a:r>
              <a:rPr lang="en-US" dirty="0"/>
              <a:t>       = 1          		        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A068ED-69F3-4D69-A94F-6957DABBA608}" type="slidenum">
              <a:rPr lang="en-US" altLang="en-US"/>
              <a:pPr>
                <a:defRPr/>
              </a:pPr>
              <a:t>64</a:t>
            </a:fld>
            <a:endParaRPr lang="en-US" altLang="en-US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4. Perpangkatan </a:t>
            </a:r>
            <a:r>
              <a:rPr lang="en-US" b="1" i="1" smtClean="0"/>
              <a:t>a</a:t>
            </a:r>
            <a:r>
              <a:rPr lang="en-US" b="1" i="1" baseline="30000" smtClean="0"/>
              <a:t>n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857248772"/>
              </p:ext>
            </p:extLst>
          </p:nvPr>
        </p:nvGraphicFramePr>
        <p:xfrm>
          <a:off x="361950" y="1344613"/>
          <a:ext cx="7426325" cy="50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7" name="Document" r:id="rId3" imgW="5758426" imgH="3940834" progId="Word.Document.8">
                  <p:embed/>
                </p:oleObj>
              </mc:Choice>
              <mc:Fallback>
                <p:oleObj name="Document" r:id="rId3" imgW="5758426" imgH="394083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344613"/>
                        <a:ext cx="7426325" cy="508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D2ADAD0-D991-404A-AE80-00F4CE079610}" type="slidenum">
              <a:rPr lang="en-US" altLang="en-US"/>
              <a:pPr>
                <a:defRPr/>
              </a:pPr>
              <a:t>65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2600" b="1" i="1" dirty="0" err="1"/>
              <a:t>Penyelesaian</a:t>
            </a:r>
            <a:r>
              <a:rPr lang="en-US" sz="2600" b="1" i="1" dirty="0"/>
              <a:t> </a:t>
            </a:r>
            <a:r>
              <a:rPr lang="en-US" sz="2600" b="1" i="1" dirty="0" err="1"/>
              <a:t>dengan</a:t>
            </a:r>
            <a:r>
              <a:rPr lang="en-US" sz="2600" b="1" i="1" dirty="0"/>
              <a:t> Divide and Conquer</a:t>
            </a:r>
            <a:endParaRPr lang="en-US" sz="2600" dirty="0"/>
          </a:p>
          <a:p>
            <a:pPr marL="609600" indent="-609600">
              <a:buNone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dirty="0"/>
              <a:t>:</a:t>
            </a:r>
          </a:p>
          <a:p>
            <a:pPr marL="609600" indent="-609600">
              <a:buNone/>
            </a:pPr>
            <a:r>
              <a:rPr lang="en-US" dirty="0"/>
              <a:t>1.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0,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dirty="0"/>
              <a:t> = 1.</a:t>
            </a:r>
          </a:p>
          <a:p>
            <a:pPr marL="609600" indent="-609600">
              <a:buNone/>
            </a:pPr>
            <a:r>
              <a:rPr lang="en-US" dirty="0"/>
              <a:t>2. 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&gt; 0, </a:t>
            </a:r>
            <a:r>
              <a:rPr lang="en-US" dirty="0" err="1"/>
              <a:t>bedakan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:</a:t>
            </a:r>
          </a:p>
          <a:p>
            <a:pPr marL="609600" indent="-609600">
              <a:buNone/>
            </a:pPr>
            <a:r>
              <a:rPr lang="en-US" dirty="0"/>
              <a:t>	(i)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genap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baseline="30000" dirty="0"/>
              <a:t>/2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baseline="30000" dirty="0"/>
              <a:t>/2</a:t>
            </a:r>
          </a:p>
          <a:p>
            <a:pPr marL="609600" indent="-609600">
              <a:buNone/>
            </a:pPr>
            <a:r>
              <a:rPr lang="en-US" dirty="0"/>
              <a:t>	(ii)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ganjil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baseline="30000" dirty="0"/>
              <a:t>/2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baseline="30000" dirty="0"/>
              <a:t>/2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</a:t>
            </a:r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CC28526-6ED3-48F7-AECB-47C37B139D1D}" type="slidenum">
              <a:rPr lang="en-US" altLang="en-US"/>
              <a:pPr>
                <a:defRPr/>
              </a:pPr>
              <a:t>66</a:t>
            </a:fld>
            <a:endParaRPr lang="en-US" alt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 marL="609600" indent="-609600"/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8116141"/>
              </p:ext>
            </p:extLst>
          </p:nvPr>
        </p:nvGraphicFramePr>
        <p:xfrm>
          <a:off x="359093" y="1336417"/>
          <a:ext cx="8425814" cy="461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Document" r:id="rId3" imgW="5617209" imgH="3079773" progId="Word.Document.8">
                  <p:embed/>
                </p:oleObj>
              </mc:Choice>
              <mc:Fallback>
                <p:oleObj name="Document" r:id="rId3" imgW="5617209" imgH="307977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3" y="1336417"/>
                        <a:ext cx="8425814" cy="4619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2AB2BA7-20E9-4173-81B1-FB9EECAD0DAF}" type="slidenum">
              <a:rPr lang="en-US" altLang="en-US"/>
              <a:pPr>
                <a:defRPr/>
              </a:pPr>
              <a:t>67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60514573"/>
              </p:ext>
            </p:extLst>
          </p:nvPr>
        </p:nvGraphicFramePr>
        <p:xfrm>
          <a:off x="198077" y="1339850"/>
          <a:ext cx="8747846" cy="361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Document" r:id="rId3" imgW="5831897" imgH="2410364" progId="Word.Document.8">
                  <p:embed/>
                </p:oleObj>
              </mc:Choice>
              <mc:Fallback>
                <p:oleObj name="Document" r:id="rId3" imgW="5831897" imgH="241036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77" y="1339850"/>
                        <a:ext cx="8747846" cy="3615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F08F0EE-27D1-468E-AB80-AADFE37E0055}" type="slidenum">
              <a:rPr lang="en-US" altLang="en-US"/>
              <a:pPr>
                <a:defRPr/>
              </a:pPr>
              <a:t>68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41140546"/>
              </p:ext>
            </p:extLst>
          </p:nvPr>
        </p:nvGraphicFramePr>
        <p:xfrm>
          <a:off x="359093" y="1336417"/>
          <a:ext cx="8425814" cy="45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Document" r:id="rId3" imgW="5617209" imgH="3003893" progId="Word.Document.8">
                  <p:embed/>
                </p:oleObj>
              </mc:Choice>
              <mc:Fallback>
                <p:oleObj name="Document" r:id="rId3" imgW="5617209" imgH="3003893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3" y="1336417"/>
                        <a:ext cx="8425814" cy="45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8FFAD48-7BDA-4703-8822-982DA83D64E4}" type="slidenum">
              <a:rPr lang="en-US" altLang="en-US"/>
              <a:pPr>
                <a:defRPr/>
              </a:pPr>
              <a:t>69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Minimum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Maksimum</a:t>
            </a:r>
            <a:r>
              <a:rPr lang="en-US" b="1" dirty="0"/>
              <a:t> (</a:t>
            </a:r>
            <a:r>
              <a:rPr lang="en-US" b="1" dirty="0" err="1"/>
              <a:t>MinMaks</a:t>
            </a:r>
            <a:r>
              <a:rPr lang="en-US" b="1" dirty="0"/>
              <a:t>)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b="1" dirty="0"/>
              <a:t>	</a:t>
            </a:r>
            <a:r>
              <a:rPr lang="en-US" dirty="0" err="1"/>
              <a:t>Persoalan</a:t>
            </a:r>
            <a:r>
              <a:rPr lang="en-US" dirty="0"/>
              <a:t>: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integer</a:t>
            </a:r>
            <a:r>
              <a:rPr lang="en-US" dirty="0"/>
              <a:t>. 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minimum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D904B6-61C5-46D5-A735-2A2B23F0313C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Contoh-contoh masalah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23916100"/>
              </p:ext>
            </p:extLst>
          </p:nvPr>
        </p:nvGraphicFramePr>
        <p:xfrm>
          <a:off x="920814" y="1336417"/>
          <a:ext cx="7302372" cy="465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Document" r:id="rId3" imgW="5617209" imgH="3577125" progId="Word.Document.8">
                  <p:embed/>
                </p:oleObj>
              </mc:Choice>
              <mc:Fallback>
                <p:oleObj name="Document" r:id="rId3" imgW="5617209" imgH="35771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814" y="1336417"/>
                        <a:ext cx="7302372" cy="465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CF9D5D-D660-4ECE-BBCA-C0E15BDA13B3}" type="slidenum">
              <a:rPr lang="en-US" altLang="en-US"/>
              <a:pPr>
                <a:defRPr/>
              </a:pPr>
              <a:t>70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7FD08-EBA5-44BE-9445-116EC77BC628}" type="slidenum">
              <a:rPr lang="en-US" altLang="en-US"/>
              <a:pPr>
                <a:defRPr/>
              </a:pPr>
              <a:t>71</a:t>
            </a:fld>
            <a:endParaRPr lang="en-US" altLang="en-U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1328"/>
            <a:ext cx="8229600" cy="818548"/>
          </a:xfrm>
        </p:spPr>
        <p:txBody>
          <a:bodyPr/>
          <a:lstStyle/>
          <a:p>
            <a:pPr eaLnBrk="1" hangingPunct="1"/>
            <a:r>
              <a:rPr lang="en-US" b="1" dirty="0" smtClean="0"/>
              <a:t>5. </a:t>
            </a:r>
            <a:r>
              <a:rPr lang="en-US" b="1" dirty="0" err="1" smtClean="0"/>
              <a:t>Perkalian</a:t>
            </a:r>
            <a:r>
              <a:rPr lang="en-US" b="1" dirty="0" smtClean="0"/>
              <a:t> </a:t>
            </a:r>
            <a:r>
              <a:rPr lang="en-US" b="1" dirty="0" err="1" smtClean="0"/>
              <a:t>Matriks</a:t>
            </a:r>
            <a:r>
              <a:rPr lang="en-US" dirty="0" smtClean="0"/>
              <a:t> 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59876"/>
            <a:ext cx="8075613" cy="3971049"/>
          </a:xfrm>
        </p:spPr>
        <p:txBody>
          <a:bodyPr/>
          <a:lstStyle/>
          <a:p>
            <a:pPr marL="609600" indent="-609600" eaLnBrk="1" hangingPunct="1"/>
            <a:r>
              <a:rPr lang="en-US" sz="2600" dirty="0" err="1" smtClean="0"/>
              <a:t>Misalkan</a:t>
            </a:r>
            <a:r>
              <a:rPr lang="en-US" sz="2600" dirty="0" smtClean="0"/>
              <a:t> </a:t>
            </a:r>
            <a:r>
              <a:rPr lang="en-US" sz="2600" i="1" dirty="0" smtClean="0"/>
              <a:t>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i="1" dirty="0" smtClean="0"/>
              <a:t>B</a:t>
            </a:r>
            <a:r>
              <a:rPr lang="en-US" sz="2600" dirty="0" smtClean="0"/>
              <a:t> </a:t>
            </a:r>
            <a:r>
              <a:rPr lang="en-US" sz="2600" dirty="0" err="1" smtClean="0"/>
              <a:t>dua</a:t>
            </a:r>
            <a:r>
              <a:rPr lang="en-US" sz="2600" dirty="0" smtClean="0"/>
              <a:t> </a:t>
            </a:r>
            <a:r>
              <a:rPr lang="en-US" sz="2600" dirty="0" err="1" smtClean="0"/>
              <a:t>buah</a:t>
            </a:r>
            <a:r>
              <a:rPr lang="en-US" sz="2600" dirty="0" smtClean="0"/>
              <a:t> </a:t>
            </a:r>
            <a:r>
              <a:rPr lang="en-US" sz="2600" dirty="0" err="1" smtClean="0"/>
              <a:t>matrik</a:t>
            </a:r>
            <a:r>
              <a:rPr lang="en-US" sz="2600" dirty="0" smtClean="0"/>
              <a:t> </a:t>
            </a:r>
            <a:r>
              <a:rPr lang="en-US" sz="2600" dirty="0" err="1" smtClean="0"/>
              <a:t>berukuran</a:t>
            </a:r>
            <a:r>
              <a:rPr lang="en-US" sz="2600" dirty="0" smtClean="0"/>
              <a:t> </a:t>
            </a:r>
            <a:r>
              <a:rPr lang="en-US" sz="2600" i="1" dirty="0" smtClean="0"/>
              <a:t>n</a:t>
            </a:r>
            <a:r>
              <a:rPr lang="en-US" sz="2600" dirty="0" smtClean="0"/>
              <a:t> </a:t>
            </a:r>
            <a:r>
              <a:rPr lang="en-US" sz="2600" dirty="0" smtClean="0">
                <a:sym typeface="Symbol" pitchFamily="18" charset="2"/>
              </a:rPr>
              <a:t></a:t>
            </a:r>
            <a:r>
              <a:rPr lang="en-US" sz="2600" dirty="0" smtClean="0"/>
              <a:t> </a:t>
            </a:r>
            <a:r>
              <a:rPr lang="en-US" sz="2600" i="1" dirty="0" smtClean="0"/>
              <a:t>n</a:t>
            </a:r>
            <a:r>
              <a:rPr lang="en-US" sz="2600" dirty="0" smtClean="0"/>
              <a:t>. </a:t>
            </a:r>
          </a:p>
          <a:p>
            <a:pPr marL="609600" indent="-609600" eaLnBrk="1" hangingPunct="1"/>
            <a:r>
              <a:rPr lang="en-US" sz="2600" dirty="0" err="1" smtClean="0"/>
              <a:t>Perkalian</a:t>
            </a:r>
            <a:r>
              <a:rPr lang="en-US" sz="2600" dirty="0" smtClean="0"/>
              <a:t> </a:t>
            </a:r>
            <a:r>
              <a:rPr lang="en-US" sz="2600" dirty="0" err="1" smtClean="0"/>
              <a:t>matriks</a:t>
            </a:r>
            <a:r>
              <a:rPr lang="en-US" sz="2600" dirty="0" smtClean="0"/>
              <a:t>: </a:t>
            </a:r>
            <a:r>
              <a:rPr lang="en-US" sz="2600" i="1" dirty="0" smtClean="0"/>
              <a:t>C</a:t>
            </a:r>
            <a:r>
              <a:rPr lang="en-US" sz="2600" dirty="0" smtClean="0"/>
              <a:t> = </a:t>
            </a:r>
            <a:r>
              <a:rPr lang="en-US" sz="2600" i="1" dirty="0" smtClean="0"/>
              <a:t>A</a:t>
            </a:r>
            <a:r>
              <a:rPr lang="en-US" sz="2600" dirty="0" smtClean="0"/>
              <a:t> × </a:t>
            </a:r>
            <a:r>
              <a:rPr lang="en-US" sz="2600" i="1" dirty="0" smtClean="0"/>
              <a:t>B</a:t>
            </a:r>
            <a:r>
              <a:rPr lang="en-US" sz="2600" dirty="0" smtClean="0"/>
              <a:t> </a:t>
            </a:r>
          </a:p>
          <a:p>
            <a:pPr marL="609600" indent="-609600" eaLnBrk="1" hangingPunct="1"/>
            <a:endParaRPr lang="en-US" sz="2600" dirty="0" smtClean="0"/>
          </a:p>
        </p:txBody>
      </p:sp>
      <p:graphicFrame>
        <p:nvGraphicFramePr>
          <p:cNvPr id="5017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0825" y="4100513"/>
          <a:ext cx="85328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Document" r:id="rId3" imgW="5617209" imgH="507062" progId="Word.Document.8">
                  <p:embed/>
                </p:oleObj>
              </mc:Choice>
              <mc:Fallback>
                <p:oleObj name="Document" r:id="rId3" imgW="5617209" imgH="50706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100513"/>
                        <a:ext cx="8532813" cy="7683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11489223"/>
              </p:ext>
            </p:extLst>
          </p:nvPr>
        </p:nvGraphicFramePr>
        <p:xfrm>
          <a:off x="365125" y="1336417"/>
          <a:ext cx="6914002" cy="494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Document" r:id="rId3" imgW="5761668" imgH="4120551" progId="Word.Document.8">
                  <p:embed/>
                </p:oleObj>
              </mc:Choice>
              <mc:Fallback>
                <p:oleObj name="Document" r:id="rId3" imgW="5761668" imgH="412055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336417"/>
                        <a:ext cx="6914002" cy="4944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02E0307-D594-4D77-9270-FB62B94FBC30}" type="slidenum">
              <a:rPr lang="en-US" altLang="en-US"/>
              <a:pPr>
                <a:defRPr/>
              </a:pPr>
              <a:t>72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73421406"/>
              </p:ext>
            </p:extLst>
          </p:nvPr>
        </p:nvGraphicFramePr>
        <p:xfrm>
          <a:off x="365125" y="1336417"/>
          <a:ext cx="6740651" cy="452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Document" r:id="rId3" imgW="5617209" imgH="3769881" progId="Word.Document.8">
                  <p:embed/>
                </p:oleObj>
              </mc:Choice>
              <mc:Fallback>
                <p:oleObj name="Document" r:id="rId3" imgW="5617209" imgH="376988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336417"/>
                        <a:ext cx="6740651" cy="4523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02C812-51FD-41A4-8D6C-45CD2C67980D}" type="slidenum">
              <a:rPr lang="en-US" altLang="en-US"/>
              <a:pPr>
                <a:defRPr/>
              </a:pPr>
              <a:t>73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74922404"/>
              </p:ext>
            </p:extLst>
          </p:nvPr>
        </p:nvGraphicFramePr>
        <p:xfrm>
          <a:off x="365125" y="1336417"/>
          <a:ext cx="7302372" cy="3825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Document" r:id="rId3" imgW="5617209" imgH="2942758" progId="Word.Document.8">
                  <p:embed/>
                </p:oleObj>
              </mc:Choice>
              <mc:Fallback>
                <p:oleObj name="Document" r:id="rId3" imgW="5617209" imgH="294275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336417"/>
                        <a:ext cx="7302372" cy="3825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5F58C8C-C85B-45E2-834C-4895EE781737}" type="slidenum">
              <a:rPr lang="en-US" altLang="en-US"/>
              <a:pPr>
                <a:defRPr/>
              </a:pPr>
              <a:t>74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66298613"/>
              </p:ext>
            </p:extLst>
          </p:nvPr>
        </p:nvGraphicFramePr>
        <p:xfrm>
          <a:off x="1358713" y="1341437"/>
          <a:ext cx="6426575" cy="4470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Document" r:id="rId3" imgW="5842341" imgH="4064120" progId="Word.Document.8">
                  <p:embed/>
                </p:oleObj>
              </mc:Choice>
              <mc:Fallback>
                <p:oleObj name="Document" r:id="rId3" imgW="5842341" imgH="40641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713" y="1341437"/>
                        <a:ext cx="6426575" cy="4470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2AC3D05-91C7-4289-93E7-25C0FEE72FAA}" type="slidenum">
              <a:rPr lang="en-US" altLang="en-US"/>
              <a:pPr>
                <a:defRPr/>
              </a:pPr>
              <a:t>75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80119927"/>
              </p:ext>
            </p:extLst>
          </p:nvPr>
        </p:nvGraphicFramePr>
        <p:xfrm>
          <a:off x="365125" y="1336417"/>
          <a:ext cx="8729478" cy="4642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Document" r:id="rId3" imgW="5819652" imgH="3095086" progId="Word.Document.8">
                  <p:embed/>
                </p:oleObj>
              </mc:Choice>
              <mc:Fallback>
                <p:oleObj name="Document" r:id="rId3" imgW="5819652" imgH="309508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336417"/>
                        <a:ext cx="8729478" cy="4642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395D705-AEB5-41D8-AEB6-6D027F870E99}" type="slidenum">
              <a:rPr lang="en-US" altLang="en-US"/>
              <a:pPr>
                <a:defRPr/>
              </a:pPr>
              <a:t>76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04B5E-983C-4D35-871A-C36DE51E46AA}" type="slidenum">
              <a:rPr lang="en-US" altLang="en-US"/>
              <a:pPr>
                <a:defRPr/>
              </a:pPr>
              <a:t>77</a:t>
            </a:fld>
            <a:endParaRPr lang="en-US" altLang="en-US"/>
          </a:p>
        </p:txBody>
      </p:sp>
      <p:graphicFrame>
        <p:nvGraphicFramePr>
          <p:cNvPr id="56322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527839083"/>
              </p:ext>
            </p:extLst>
          </p:nvPr>
        </p:nvGraphicFramePr>
        <p:xfrm>
          <a:off x="389908" y="1419511"/>
          <a:ext cx="7920265" cy="477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1" name="Document" r:id="rId3" imgW="5617209" imgH="3384010" progId="Word.Document.8">
                  <p:embed/>
                </p:oleObj>
              </mc:Choice>
              <mc:Fallback>
                <p:oleObj name="Document" r:id="rId3" imgW="5617209" imgH="338401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08" y="1419511"/>
                        <a:ext cx="7920265" cy="4771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6A105-6517-46ED-A1E7-9D1BD88F6346}" type="slidenum">
              <a:rPr lang="en-US" altLang="en-US"/>
              <a:pPr>
                <a:defRPr/>
              </a:pPr>
              <a:t>78</a:t>
            </a:fld>
            <a:endParaRPr lang="en-US" altLang="en-US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6417"/>
            <a:ext cx="9144000" cy="64123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i="1" dirty="0" err="1" smtClean="0"/>
              <a:t>Algoritma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Perkalian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Matriks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Strassen</a:t>
            </a:r>
            <a:endParaRPr lang="en-US" sz="3200" b="1" i="1" dirty="0" smtClean="0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22938"/>
            <a:ext cx="4099034" cy="4230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i="1" dirty="0" err="1" smtClean="0"/>
              <a:t>Hitung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matriks</a:t>
            </a:r>
            <a:r>
              <a:rPr lang="en-US" sz="2100" i="1" dirty="0" smtClean="0"/>
              <a:t> </a:t>
            </a:r>
            <a:r>
              <a:rPr lang="en-US" sz="2100" i="1" dirty="0" err="1" smtClean="0"/>
              <a:t>antara</a:t>
            </a:r>
            <a:r>
              <a:rPr lang="en-US" sz="2100" i="1" dirty="0" smtClean="0"/>
              <a:t>: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i="1" dirty="0" smtClean="0"/>
              <a:t>		M</a:t>
            </a:r>
            <a:r>
              <a:rPr lang="en-US" sz="2100" dirty="0" smtClean="0"/>
              <a:t>1 = (</a:t>
            </a:r>
            <a:r>
              <a:rPr lang="en-US" sz="2100" i="1" dirty="0" smtClean="0"/>
              <a:t>A</a:t>
            </a:r>
            <a:r>
              <a:rPr lang="en-US" sz="2100" dirty="0" smtClean="0"/>
              <a:t>12 – </a:t>
            </a:r>
            <a:r>
              <a:rPr lang="en-US" sz="2100" i="1" dirty="0" smtClean="0"/>
              <a:t>A</a:t>
            </a:r>
            <a:r>
              <a:rPr lang="en-US" sz="2100" dirty="0" smtClean="0"/>
              <a:t>22)(</a:t>
            </a:r>
            <a:r>
              <a:rPr lang="en-US" sz="2100" i="1" dirty="0" smtClean="0"/>
              <a:t>B</a:t>
            </a:r>
            <a:r>
              <a:rPr lang="en-US" sz="2100" dirty="0" smtClean="0"/>
              <a:t>21 + </a:t>
            </a:r>
            <a:r>
              <a:rPr lang="en-US" sz="2100" i="1" dirty="0" smtClean="0"/>
              <a:t>B</a:t>
            </a:r>
            <a:r>
              <a:rPr lang="en-US" sz="2100" dirty="0" smtClean="0"/>
              <a:t>22)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	</a:t>
            </a:r>
            <a:r>
              <a:rPr lang="en-US" sz="2100" i="1" dirty="0" smtClean="0"/>
              <a:t>M</a:t>
            </a:r>
            <a:r>
              <a:rPr lang="en-US" sz="2100" dirty="0" smtClean="0"/>
              <a:t>2 = (A11 + </a:t>
            </a:r>
            <a:r>
              <a:rPr lang="en-US" sz="2100" i="1" dirty="0" smtClean="0"/>
              <a:t>A</a:t>
            </a:r>
            <a:r>
              <a:rPr lang="en-US" sz="2100" dirty="0" smtClean="0"/>
              <a:t>22)(</a:t>
            </a:r>
            <a:r>
              <a:rPr lang="en-US" sz="2100" i="1" dirty="0" smtClean="0"/>
              <a:t>B</a:t>
            </a:r>
            <a:r>
              <a:rPr lang="en-US" sz="2100" dirty="0" smtClean="0"/>
              <a:t>11 + </a:t>
            </a:r>
            <a:r>
              <a:rPr lang="en-US" sz="2100" i="1" dirty="0" smtClean="0"/>
              <a:t>B</a:t>
            </a:r>
            <a:r>
              <a:rPr lang="en-US" sz="2100" dirty="0" smtClean="0"/>
              <a:t>22)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	</a:t>
            </a:r>
            <a:r>
              <a:rPr lang="en-US" sz="2100" i="1" dirty="0" smtClean="0"/>
              <a:t>M</a:t>
            </a:r>
            <a:r>
              <a:rPr lang="en-US" sz="2100" dirty="0" smtClean="0"/>
              <a:t>3 = (</a:t>
            </a:r>
            <a:r>
              <a:rPr lang="en-US" sz="2100" i="1" dirty="0" smtClean="0"/>
              <a:t>A</a:t>
            </a:r>
            <a:r>
              <a:rPr lang="en-US" sz="2100" dirty="0" smtClean="0"/>
              <a:t>11 – </a:t>
            </a:r>
            <a:r>
              <a:rPr lang="en-US" sz="2100" i="1" dirty="0" smtClean="0"/>
              <a:t>A</a:t>
            </a:r>
            <a:r>
              <a:rPr lang="en-US" sz="2100" dirty="0" smtClean="0"/>
              <a:t>21)(</a:t>
            </a:r>
            <a:r>
              <a:rPr lang="en-US" sz="2100" i="1" dirty="0" smtClean="0"/>
              <a:t>B</a:t>
            </a:r>
            <a:r>
              <a:rPr lang="en-US" sz="2100" dirty="0" smtClean="0"/>
              <a:t>11 + </a:t>
            </a:r>
            <a:r>
              <a:rPr lang="en-US" sz="2100" i="1" dirty="0" smtClean="0"/>
              <a:t>B</a:t>
            </a:r>
            <a:r>
              <a:rPr lang="en-US" sz="2100" dirty="0" smtClean="0"/>
              <a:t>12)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	</a:t>
            </a:r>
            <a:r>
              <a:rPr lang="en-US" sz="2100" i="1" dirty="0" smtClean="0"/>
              <a:t>M</a:t>
            </a:r>
            <a:r>
              <a:rPr lang="en-US" sz="2100" dirty="0" smtClean="0"/>
              <a:t>4 = (</a:t>
            </a:r>
            <a:r>
              <a:rPr lang="en-US" sz="2100" i="1" dirty="0" smtClean="0"/>
              <a:t>A</a:t>
            </a:r>
            <a:r>
              <a:rPr lang="en-US" sz="2100" dirty="0" smtClean="0"/>
              <a:t>11 + </a:t>
            </a:r>
            <a:r>
              <a:rPr lang="en-US" sz="2100" i="1" dirty="0" smtClean="0"/>
              <a:t>A</a:t>
            </a:r>
            <a:r>
              <a:rPr lang="en-US" sz="2100" dirty="0" smtClean="0"/>
              <a:t>12)</a:t>
            </a:r>
            <a:r>
              <a:rPr lang="en-US" sz="2100" i="1" dirty="0" smtClean="0"/>
              <a:t>B</a:t>
            </a:r>
            <a:r>
              <a:rPr lang="en-US" sz="2100" dirty="0" smtClean="0"/>
              <a:t>22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	</a:t>
            </a:r>
            <a:r>
              <a:rPr lang="en-US" sz="2100" i="1" dirty="0" smtClean="0"/>
              <a:t>M</a:t>
            </a:r>
            <a:r>
              <a:rPr lang="en-US" sz="2100" dirty="0" smtClean="0"/>
              <a:t>5 = </a:t>
            </a:r>
            <a:r>
              <a:rPr lang="en-US" sz="2100" i="1" dirty="0" smtClean="0"/>
              <a:t>A</a:t>
            </a:r>
            <a:r>
              <a:rPr lang="en-US" sz="2100" dirty="0" smtClean="0"/>
              <a:t>11 (</a:t>
            </a:r>
            <a:r>
              <a:rPr lang="en-US" sz="2100" i="1" dirty="0" smtClean="0"/>
              <a:t>B</a:t>
            </a:r>
            <a:r>
              <a:rPr lang="en-US" sz="2100" dirty="0" smtClean="0"/>
              <a:t>12 – </a:t>
            </a:r>
            <a:r>
              <a:rPr lang="en-US" sz="2100" i="1" dirty="0" smtClean="0"/>
              <a:t>B</a:t>
            </a:r>
            <a:r>
              <a:rPr lang="en-US" sz="2100" dirty="0" smtClean="0"/>
              <a:t>22)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	</a:t>
            </a:r>
            <a:r>
              <a:rPr lang="en-US" sz="2100" i="1" dirty="0" smtClean="0"/>
              <a:t>M</a:t>
            </a:r>
            <a:r>
              <a:rPr lang="en-US" sz="2100" dirty="0" smtClean="0"/>
              <a:t>6 = </a:t>
            </a:r>
            <a:r>
              <a:rPr lang="en-US" sz="2100" i="1" dirty="0" smtClean="0"/>
              <a:t>A</a:t>
            </a:r>
            <a:r>
              <a:rPr lang="en-US" sz="2100" dirty="0" smtClean="0"/>
              <a:t>22 (</a:t>
            </a:r>
            <a:r>
              <a:rPr lang="en-US" sz="2100" i="1" dirty="0" smtClean="0"/>
              <a:t>B</a:t>
            </a:r>
            <a:r>
              <a:rPr lang="en-US" sz="2100" dirty="0" smtClean="0"/>
              <a:t>21 – </a:t>
            </a:r>
            <a:r>
              <a:rPr lang="en-US" sz="2100" i="1" dirty="0" smtClean="0"/>
              <a:t>B</a:t>
            </a:r>
            <a:r>
              <a:rPr lang="en-US" sz="2100" dirty="0" smtClean="0"/>
              <a:t>11)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 smtClean="0"/>
              <a:t>		</a:t>
            </a:r>
            <a:r>
              <a:rPr lang="en-US" sz="2100" i="1" dirty="0" smtClean="0"/>
              <a:t>M</a:t>
            </a:r>
            <a:r>
              <a:rPr lang="en-US" sz="2100" dirty="0" smtClean="0"/>
              <a:t>7 = (</a:t>
            </a:r>
            <a:r>
              <a:rPr lang="en-US" sz="2100" i="1" dirty="0" smtClean="0"/>
              <a:t>A</a:t>
            </a:r>
            <a:r>
              <a:rPr lang="en-US" sz="2100" dirty="0" smtClean="0"/>
              <a:t>21 + </a:t>
            </a:r>
            <a:r>
              <a:rPr lang="en-US" sz="2100" i="1" dirty="0" smtClean="0"/>
              <a:t>A</a:t>
            </a:r>
            <a:r>
              <a:rPr lang="en-US" sz="2100" dirty="0" smtClean="0"/>
              <a:t>22)</a:t>
            </a:r>
            <a:r>
              <a:rPr lang="en-US" sz="2100" i="1" dirty="0" smtClean="0"/>
              <a:t>B</a:t>
            </a:r>
            <a:r>
              <a:rPr lang="en-US" sz="2100" dirty="0" smtClean="0"/>
              <a:t>11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56234" y="2222938"/>
            <a:ext cx="4099034" cy="42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6075" marR="0" lvl="0" indent="-346075" algn="l" defTabSz="4572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 typeface="Wingdings" pitchFamily="2" charset="2"/>
              <a:buNone/>
              <a:tabLst/>
              <a:defRPr/>
            </a:pPr>
            <a:r>
              <a:rPr kumimoji="0" lang="en-US" sz="21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maka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,</a:t>
            </a:r>
          </a:p>
          <a:p>
            <a:pPr marL="346075" marR="0" lvl="0" indent="-346075" algn="l" defTabSz="4572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 typeface="Wingdings" pitchFamily="2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		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11 =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1 +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2 –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4 +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6</a:t>
            </a:r>
          </a:p>
          <a:p>
            <a:pPr marL="346075" marR="0" lvl="0" indent="-346075" algn="l" defTabSz="4572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 typeface="Wingdings" pitchFamily="2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		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12 =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4 +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5</a:t>
            </a:r>
          </a:p>
          <a:p>
            <a:pPr marL="346075" marR="0" lvl="0" indent="-346075" algn="l" defTabSz="4572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 typeface="Wingdings" pitchFamily="2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		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21 =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6 +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7</a:t>
            </a:r>
          </a:p>
          <a:p>
            <a:pPr marL="346075" marR="0" lvl="0" indent="-346075" algn="l" defTabSz="457200" rtl="0" eaLnBrk="1" fontAlgn="base" latinLnBrk="0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Tx/>
              <a:buSzPct val="135000"/>
              <a:buFont typeface="Wingdings" pitchFamily="2" charset="2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		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22 =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2 –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3 +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5 – </a:t>
            </a:r>
            <a:r>
              <a:rPr kumimoji="0" lang="en-US" sz="2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43459508"/>
              </p:ext>
            </p:extLst>
          </p:nvPr>
        </p:nvGraphicFramePr>
        <p:xfrm>
          <a:off x="359093" y="1977656"/>
          <a:ext cx="8425814" cy="344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Document" r:id="rId3" imgW="5617209" imgH="2296524" progId="Word.Document.8">
                  <p:embed/>
                </p:oleObj>
              </mc:Choice>
              <mc:Fallback>
                <p:oleObj name="Document" r:id="rId3" imgW="5617209" imgH="229652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093" y="1977656"/>
                        <a:ext cx="8425814" cy="3444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5A0383F-3A60-450A-99B2-3C6AD725BBCA}" type="slidenum">
              <a:rPr lang="en-US" altLang="en-US"/>
              <a:pPr>
                <a:defRPr/>
              </a:pPr>
              <a:t>79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4860577"/>
              </p:ext>
            </p:extLst>
          </p:nvPr>
        </p:nvGraphicFramePr>
        <p:xfrm>
          <a:off x="1199400" y="2128074"/>
          <a:ext cx="6745200" cy="4422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5865391" imgH="3845225" progId="Word.Document.8">
                  <p:embed/>
                </p:oleObj>
              </mc:Choice>
              <mc:Fallback>
                <p:oleObj name="Document" r:id="rId3" imgW="5865391" imgH="38452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400" y="2128074"/>
                        <a:ext cx="6745200" cy="4422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</p:spPr>
        <p:txBody>
          <a:bodyPr/>
          <a:lstStyle/>
          <a:p>
            <a:fld id="{2E6EF9F8-5681-478F-80F8-FAFC3A375A7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err="1" smtClean="0"/>
              <a:t>Penyelesaian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dengan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Algoritma</a:t>
            </a:r>
            <a:r>
              <a:rPr lang="en-US" sz="2800" b="1" i="1" dirty="0" smtClean="0"/>
              <a:t> Brute Force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17408" y="4787290"/>
            <a:ext cx="403973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 = (</a:t>
            </a:r>
            <a:r>
              <a:rPr lang="en-US" sz="2400" i="1" dirty="0"/>
              <a:t>n </a:t>
            </a:r>
            <a:r>
              <a:rPr lang="en-US" sz="2400" dirty="0"/>
              <a:t>– 1) + (</a:t>
            </a:r>
            <a:r>
              <a:rPr lang="en-US" sz="2400" i="1" dirty="0"/>
              <a:t>n </a:t>
            </a:r>
            <a:r>
              <a:rPr lang="en-US" sz="2400" dirty="0"/>
              <a:t>– 1) </a:t>
            </a:r>
            <a:endParaRPr lang="en-US" sz="2400" dirty="0" smtClean="0"/>
          </a:p>
          <a:p>
            <a:pPr indent="457200"/>
            <a:r>
              <a:rPr lang="en-US" sz="2400" dirty="0" smtClean="0"/>
              <a:t>= </a:t>
            </a:r>
            <a:r>
              <a:rPr lang="en-US" sz="2400" dirty="0"/>
              <a:t>2</a:t>
            </a:r>
            <a:r>
              <a:rPr lang="en-US" sz="2400" i="1" dirty="0"/>
              <a:t>n</a:t>
            </a:r>
            <a:r>
              <a:rPr lang="en-US" sz="2400" dirty="0"/>
              <a:t> – 2  </a:t>
            </a:r>
            <a:endParaRPr lang="en-US" sz="2400" dirty="0" smtClean="0"/>
          </a:p>
          <a:p>
            <a:pPr indent="457200"/>
            <a:r>
              <a:rPr lang="en-US" sz="2400" dirty="0" smtClean="0"/>
              <a:t>=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/>
              <a:t>Persoalan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Y</a:t>
            </a:r>
          </a:p>
          <a:p>
            <a:pPr>
              <a:buNone/>
            </a:pPr>
            <a:r>
              <a:rPr lang="en-US" i="1" dirty="0"/>
              <a:t>     </a:t>
            </a:r>
            <a:r>
              <a:rPr lang="en-US" dirty="0"/>
              <a:t>             yang </a:t>
            </a:r>
            <a:r>
              <a:rPr lang="en-US" dirty="0" err="1"/>
              <a:t>panjangnya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	     	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baseline="-25000" dirty="0"/>
              <a:t>2</a:t>
            </a:r>
            <a:r>
              <a:rPr lang="en-US" i="1" dirty="0"/>
              <a:t>x</a:t>
            </a:r>
            <a:r>
              <a:rPr lang="en-US" baseline="-25000" dirty="0"/>
              <a:t>3</a:t>
            </a:r>
            <a:r>
              <a:rPr lang="en-US" dirty="0"/>
              <a:t> … </a:t>
            </a:r>
            <a:r>
              <a:rPr lang="en-US" i="1" dirty="0" err="1"/>
              <a:t>x</a:t>
            </a:r>
            <a:r>
              <a:rPr lang="en-US" i="1" baseline="-25000" dirty="0" err="1"/>
              <a:t>n</a:t>
            </a:r>
            <a:endParaRPr lang="en-US" i="1" baseline="-25000" dirty="0"/>
          </a:p>
          <a:p>
            <a:pPr>
              <a:buNone/>
            </a:pPr>
            <a:r>
              <a:rPr lang="en-US" dirty="0"/>
              <a:t>			</a:t>
            </a:r>
            <a:r>
              <a:rPr lang="en-US" i="1" dirty="0"/>
              <a:t>Y </a:t>
            </a:r>
            <a:r>
              <a:rPr lang="en-US" dirty="0"/>
              <a:t>=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i="1" dirty="0"/>
              <a:t>y</a:t>
            </a:r>
            <a:r>
              <a:rPr lang="en-US" baseline="-25000" dirty="0"/>
              <a:t>2</a:t>
            </a:r>
            <a:r>
              <a:rPr lang="en-US" i="1" dirty="0"/>
              <a:t>y</a:t>
            </a:r>
            <a:r>
              <a:rPr lang="en-US" dirty="0"/>
              <a:t>3… 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endParaRPr lang="en-US" dirty="0"/>
          </a:p>
          <a:p>
            <a:pPr>
              <a:buNone/>
            </a:pP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kali </a:t>
            </a:r>
            <a:r>
              <a:rPr lang="en-US" i="1" dirty="0"/>
              <a:t>X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958CC42-D9CD-4738-BB3A-2CF316AB0E1D}" type="slidenum">
              <a:rPr lang="en-US" altLang="en-US"/>
              <a:pPr>
                <a:defRPr/>
              </a:pPr>
              <a:t>80</a:t>
            </a:fld>
            <a:endParaRPr lang="en-US" alt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400" b="1" dirty="0" smtClean="0"/>
              <a:t>6. </a:t>
            </a:r>
            <a:r>
              <a:rPr lang="en-US" sz="3100" b="1" dirty="0" err="1" smtClean="0"/>
              <a:t>Perkalian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Dua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Buah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Bilangan</a:t>
            </a:r>
            <a:r>
              <a:rPr lang="en-US" sz="3100" b="1" dirty="0" smtClean="0"/>
              <a:t> </a:t>
            </a:r>
            <a:br>
              <a:rPr lang="en-US" sz="3100" b="1" dirty="0" smtClean="0"/>
            </a:br>
            <a:r>
              <a:rPr lang="en-US" sz="3100" b="1" dirty="0" smtClean="0"/>
              <a:t>    </a:t>
            </a:r>
            <a:r>
              <a:rPr lang="en-US" sz="3100" b="1" dirty="0" err="1" smtClean="0"/>
              <a:t>Bulat</a:t>
            </a:r>
            <a:r>
              <a:rPr lang="en-US" sz="3100" b="1" dirty="0" smtClean="0"/>
              <a:t> yang </a:t>
            </a:r>
            <a:r>
              <a:rPr lang="en-US" sz="3100" b="1" dirty="0" err="1" smtClean="0"/>
              <a:t>Besar</a:t>
            </a:r>
            <a:endParaRPr lang="en-US" sz="3100" b="1" dirty="0" smtClean="0"/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875F-6103-4366-99B1-F62518B829EC}" type="slidenum">
              <a:rPr lang="en-US" altLang="en-US"/>
              <a:pPr>
                <a:defRPr/>
              </a:pPr>
              <a:t>81</a:t>
            </a:fld>
            <a:endParaRPr lang="en-US" altLang="en-US"/>
          </a:p>
        </p:txBody>
      </p:sp>
      <p:graphicFrame>
        <p:nvGraphicFramePr>
          <p:cNvPr id="58370" name="Object 2"/>
          <p:cNvGraphicFramePr>
            <a:graphicFrameLocks noGrp="1" noChangeAspect="1"/>
          </p:cNvGraphicFramePr>
          <p:nvPr>
            <p:ph/>
          </p:nvPr>
        </p:nvGraphicFramePr>
        <p:xfrm>
          <a:off x="611188" y="1235082"/>
          <a:ext cx="7993062" cy="502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Document" r:id="rId3" imgW="5617209" imgH="3531454" progId="Word.Document.8">
                  <p:embed/>
                </p:oleObj>
              </mc:Choice>
              <mc:Fallback>
                <p:oleObj name="Document" r:id="rId3" imgW="5617209" imgH="353145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35082"/>
                        <a:ext cx="7993062" cy="5027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472370920"/>
              </p:ext>
            </p:extLst>
          </p:nvPr>
        </p:nvGraphicFramePr>
        <p:xfrm>
          <a:off x="1691481" y="1367949"/>
          <a:ext cx="5761038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Document" r:id="rId3" imgW="5770671" imgH="4399112" progId="Word.Document.8">
                  <p:embed/>
                </p:oleObj>
              </mc:Choice>
              <mc:Fallback>
                <p:oleObj name="Document" r:id="rId3" imgW="5770671" imgH="43991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481" y="1367949"/>
                        <a:ext cx="5761038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2259BB5-FD41-44C6-BB92-0D36761664B5}" type="slidenum">
              <a:rPr lang="en-US" altLang="en-US"/>
              <a:pPr>
                <a:defRPr/>
              </a:pPr>
              <a:t>82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90234778"/>
              </p:ext>
            </p:extLst>
          </p:nvPr>
        </p:nvGraphicFramePr>
        <p:xfrm>
          <a:off x="1763396" y="1336417"/>
          <a:ext cx="5617209" cy="4596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7" name="Document" r:id="rId3" imgW="5617209" imgH="4596284" progId="Word.Document.8">
                  <p:embed/>
                </p:oleObj>
              </mc:Choice>
              <mc:Fallback>
                <p:oleObj name="Document" r:id="rId3" imgW="5617209" imgH="4596284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396" y="1336417"/>
                        <a:ext cx="5617209" cy="4596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FE17D0B-4F72-4250-8BB7-6E6647231C24}" type="slidenum">
              <a:rPr lang="en-US" altLang="en-US"/>
              <a:pPr>
                <a:defRPr/>
              </a:pPr>
              <a:t>83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03262839"/>
              </p:ext>
            </p:extLst>
          </p:nvPr>
        </p:nvGraphicFramePr>
        <p:xfrm>
          <a:off x="360685" y="1336417"/>
          <a:ext cx="8422631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Document" r:id="rId3" imgW="5615087" imgH="2457450" progId="Word.Document.8">
                  <p:embed/>
                </p:oleObj>
              </mc:Choice>
              <mc:Fallback>
                <p:oleObj name="Document" r:id="rId3" imgW="5615087" imgH="24574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5" y="1336417"/>
                        <a:ext cx="8422631" cy="368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26CA1B6-940A-4391-BF8D-953CAD2E8DE1}" type="slidenum">
              <a:rPr lang="en-US" altLang="en-US"/>
              <a:pPr>
                <a:defRPr/>
              </a:pPr>
              <a:t>84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5126827"/>
              </p:ext>
            </p:extLst>
          </p:nvPr>
        </p:nvGraphicFramePr>
        <p:xfrm>
          <a:off x="1836748" y="1336416"/>
          <a:ext cx="5470505" cy="500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5" name="Document" r:id="rId3" imgW="5758426" imgH="5264629" progId="Word.Document.8">
                  <p:embed/>
                </p:oleObj>
              </mc:Choice>
              <mc:Fallback>
                <p:oleObj name="Document" r:id="rId3" imgW="5758426" imgH="5264629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48" y="1336416"/>
                        <a:ext cx="5470505" cy="5001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5B557B1-5F9B-4658-8EDF-B9E39B91B0B3}" type="slidenum">
              <a:rPr lang="en-US" altLang="en-US"/>
              <a:pPr>
                <a:defRPr/>
              </a:pPr>
              <a:t>85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Penyelesaian</a:t>
            </a:r>
            <a:r>
              <a:rPr lang="en-US" dirty="0"/>
              <a:t>:</a:t>
            </a:r>
            <a:endParaRPr lang="en-US" i="1" dirty="0"/>
          </a:p>
          <a:p>
            <a:pPr>
              <a:buNone/>
            </a:pPr>
            <a:r>
              <a:rPr lang="en-US" i="1" dirty="0"/>
              <a:t>		T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=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). </a:t>
            </a:r>
          </a:p>
          <a:p>
            <a:r>
              <a:rPr lang="en-US" dirty="0" err="1"/>
              <a:t>Ternyata</a:t>
            </a:r>
            <a:r>
              <a:rPr lang="en-US" dirty="0"/>
              <a:t>,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Divide and Conquer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brute force</a:t>
            </a:r>
            <a:r>
              <a:rPr lang="en-US" dirty="0"/>
              <a:t>. </a:t>
            </a:r>
          </a:p>
          <a:p>
            <a:r>
              <a:rPr lang="en-US" dirty="0" err="1"/>
              <a:t>Adakah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A781D4D-142A-4F08-B83E-876124C7919E}" type="slidenum">
              <a:rPr lang="en-US" altLang="en-US"/>
              <a:pPr>
                <a:defRPr/>
              </a:pPr>
              <a:t>86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C747E-9458-482F-8563-BE8E4DD00B89}" type="slidenum">
              <a:rPr lang="en-US" altLang="en-US"/>
              <a:pPr>
                <a:defRPr/>
              </a:pPr>
              <a:t>87</a:t>
            </a:fld>
            <a:endParaRPr lang="en-US" altLang="en-US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/>
              <a:t>Perbaikan</a:t>
            </a:r>
            <a:r>
              <a:rPr lang="en-US" sz="3600" b="1" dirty="0" smtClean="0"/>
              <a:t> (A.A </a:t>
            </a:r>
            <a:r>
              <a:rPr lang="en-US" sz="3600" b="1" dirty="0" err="1" smtClean="0"/>
              <a:t>Karatsuba</a:t>
            </a:r>
            <a:r>
              <a:rPr lang="en-US" sz="3600" b="1" dirty="0" smtClean="0"/>
              <a:t>, 1962):</a:t>
            </a:r>
          </a:p>
        </p:txBody>
      </p:sp>
      <p:graphicFrame>
        <p:nvGraphicFramePr>
          <p:cNvPr id="6349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56526"/>
              </p:ext>
            </p:extLst>
          </p:nvPr>
        </p:nvGraphicFramePr>
        <p:xfrm>
          <a:off x="1089331" y="2175636"/>
          <a:ext cx="6965339" cy="404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Document" r:id="rId3" imgW="5617209" imgH="3259942" progId="Word.Document.8">
                  <p:embed/>
                </p:oleObj>
              </mc:Choice>
              <mc:Fallback>
                <p:oleObj name="Document" r:id="rId3" imgW="5617209" imgH="325994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331" y="2175636"/>
                        <a:ext cx="6965339" cy="40423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44984638"/>
              </p:ext>
            </p:extLst>
          </p:nvPr>
        </p:nvGraphicFramePr>
        <p:xfrm>
          <a:off x="1145503" y="1336417"/>
          <a:ext cx="6852995" cy="497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Document" r:id="rId3" imgW="5617209" imgH="4079512" progId="Word.Document.8">
                  <p:embed/>
                </p:oleObj>
              </mc:Choice>
              <mc:Fallback>
                <p:oleObj name="Document" r:id="rId3" imgW="5617209" imgH="40795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5503" y="1336417"/>
                        <a:ext cx="6852995" cy="49770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318638-4D56-45BC-819B-07AC5DC3526C}" type="slidenum">
              <a:rPr lang="en-US" altLang="en-US"/>
              <a:pPr>
                <a:defRPr/>
              </a:pPr>
              <a:t>88</a:t>
            </a:fld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3B777-CA6C-43DF-BC65-B2C4140DD2B2}" type="slidenum">
              <a:rPr lang="en-US" altLang="en-US"/>
              <a:pPr>
                <a:defRPr/>
              </a:pPr>
              <a:t>89</a:t>
            </a:fld>
            <a:endParaRPr lang="en-US" altLang="en-US"/>
          </a:p>
        </p:txBody>
      </p:sp>
      <p:graphicFrame>
        <p:nvGraphicFramePr>
          <p:cNvPr id="65538" name="Object 2"/>
          <p:cNvGraphicFramePr>
            <a:graphicFrameLocks noGrp="1" noChangeAspect="1"/>
          </p:cNvGraphicFramePr>
          <p:nvPr>
            <p:ph/>
          </p:nvPr>
        </p:nvGraphicFramePr>
        <p:xfrm>
          <a:off x="395288" y="1340069"/>
          <a:ext cx="8569325" cy="424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Document" r:id="rId3" imgW="5617209" imgH="3150618" progId="Word.Document.8">
                  <p:embed/>
                </p:oleObj>
              </mc:Choice>
              <mc:Fallback>
                <p:oleObj name="Document" r:id="rId3" imgW="5617209" imgH="3150618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0069"/>
                        <a:ext cx="8569325" cy="4247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22143574"/>
              </p:ext>
            </p:extLst>
          </p:nvPr>
        </p:nvGraphicFramePr>
        <p:xfrm>
          <a:off x="2779712" y="2009775"/>
          <a:ext cx="3707358" cy="426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5617209" imgH="6462345" progId="Word.Document.8">
                  <p:embed/>
                </p:oleObj>
              </mc:Choice>
              <mc:Fallback>
                <p:oleObj name="Document" r:id="rId3" imgW="5617209" imgH="646234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2" y="2009775"/>
                        <a:ext cx="3707358" cy="4265148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3C16BCC-33FC-4AD9-A00B-DA7C1163A01E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b="1" dirty="0" err="1" smtClean="0"/>
              <a:t>Penyelesaian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dengan</a:t>
            </a:r>
            <a:r>
              <a:rPr lang="en-US" sz="2500" b="1" dirty="0" smtClean="0"/>
              <a:t> </a:t>
            </a:r>
            <a:r>
              <a:rPr lang="en-US" sz="2500" b="1" i="1" dirty="0" smtClean="0"/>
              <a:t>Divide and Conquer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CSG523/ </a:t>
            </a:r>
            <a:r>
              <a:rPr lang="id-ID" dirty="0"/>
              <a:t>Desain dan Analisis </a:t>
            </a:r>
            <a:r>
              <a:rPr lang="id-ID" dirty="0" smtClean="0"/>
              <a:t>Algoritma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1464</TotalTime>
  <Words>1379</Words>
  <Application>Microsoft Office PowerPoint</Application>
  <PresentationFormat>On-screen Show (4:3)</PresentationFormat>
  <Paragraphs>327</Paragraphs>
  <Slides>90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template_informatika_slide</vt:lpstr>
      <vt:lpstr>Document</vt:lpstr>
      <vt:lpstr>Equation</vt:lpstr>
      <vt:lpstr>VISIO</vt:lpstr>
      <vt:lpstr>Microsoft Word 97 - 2003 Document</vt:lpstr>
      <vt:lpstr>CSG523/  Desain dan Analisis Algoritma</vt:lpstr>
      <vt:lpstr>PowerPoint Presentation</vt:lpstr>
      <vt:lpstr>Definisi </vt:lpstr>
      <vt:lpstr>PowerPoint Presentation</vt:lpstr>
      <vt:lpstr>Skema Umum Algoritma Divide and Conquer </vt:lpstr>
      <vt:lpstr>Jika pembagian selalu menghasilkan dua upa-masalah yang berukuran sama:</vt:lpstr>
      <vt:lpstr>Contoh-contoh masalah</vt:lpstr>
      <vt:lpstr>Penyelesaian dengan Algoritma Brute Force</vt:lpstr>
      <vt:lpstr>Penyelesaian dengan 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Penyelesaian dengan Algoritma Brute Force</vt:lpstr>
      <vt:lpstr>Penyelesaian dengan Divide and Conquer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 COMBINE: </vt:lpstr>
      <vt:lpstr>PowerPoint Presentation</vt:lpstr>
      <vt:lpstr>3. Algoritma Pengurutan dengan  Metode Divide and Conquer</vt:lpstr>
      <vt:lpstr>PowerPoint Presentation</vt:lpstr>
      <vt:lpstr>PowerPoint Presentation</vt:lpstr>
      <vt:lpstr>(a) Merge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(b) Insertion Sort</vt:lpstr>
      <vt:lpstr>PowerPoint Presentation</vt:lpstr>
      <vt:lpstr>PowerPoint Presentation</vt:lpstr>
      <vt:lpstr>PowerPoint Presentation</vt:lpstr>
      <vt:lpstr>PowerPoint Presentation</vt:lpstr>
      <vt:lpstr>(c) Quick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Kompleksitas Algoritma Quicksort:</vt:lpstr>
      <vt:lpstr>PowerPoint Presentation</vt:lpstr>
      <vt:lpstr>PowerPoint Presentation</vt:lpstr>
      <vt:lpstr>PowerPoint Presentation</vt:lpstr>
      <vt:lpstr>PowerPoint Presentation</vt:lpstr>
      <vt:lpstr>(d)  Selection Sort</vt:lpstr>
      <vt:lpstr>PowerPoint Presentation</vt:lpstr>
      <vt:lpstr>PowerPoint Presentation</vt:lpstr>
      <vt:lpstr>PowerPoint Presentation</vt:lpstr>
      <vt:lpstr>4. Perpangkatan 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Perkalian Matriks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Algoritma Perkalian Matriks Strassen</vt:lpstr>
      <vt:lpstr>PowerPoint Presentation</vt:lpstr>
      <vt:lpstr>6. Perkalian Dua Buah Bilangan      Bulat yang Besar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Perbaikan (A.A Karatsuba, 1962):</vt:lpstr>
      <vt:lpstr>PowerPoint Presentation</vt:lpstr>
      <vt:lpstr>PowerPoint Presentation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itt</cp:lastModifiedBy>
  <cp:revision>133</cp:revision>
  <dcterms:created xsi:type="dcterms:W3CDTF">2012-11-14T18:53:32Z</dcterms:created>
  <dcterms:modified xsi:type="dcterms:W3CDTF">2014-08-20T08:21:24Z</dcterms:modified>
</cp:coreProperties>
</file>