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5"/>
  </p:notesMasterIdLst>
  <p:sldIdLst>
    <p:sldId id="313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2" r:id="rId32"/>
    <p:sldId id="311" r:id="rId33"/>
    <p:sldId id="31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852DC-4E33-43B1-818C-DB4972A86427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EE7BC-B13F-4C5E-9071-CBE57C866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520E61-9483-4F40-A59F-2A2A1B461942}" type="datetime1">
              <a:rPr lang="en-US" smtClean="0"/>
              <a:t>8/22/2014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103335-9756-45D8-9CF2-BA893CA3D6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8103335-9756-45D8-9CF2-BA893CA3D60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9BEEF57-D1F4-4A83-B20A-1966B7D7C33C}" type="datetime1">
              <a:rPr lang="en-US" smtClean="0"/>
              <a:t>8/22/2014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103335-9756-45D8-9CF2-BA893CA3D60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F82DED5-DF1E-434B-89F3-AF8A07D0F960}" type="datetime1">
              <a:rPr lang="en-US" smtClean="0"/>
              <a:t>8/22/2014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E8103335-9756-45D8-9CF2-BA893CA3D6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4E02BE13-154B-4182-95B5-8749F00F2455}" type="datetime1">
              <a:rPr lang="en-US" smtClean="0"/>
              <a:t>8/22/2014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E8103335-9756-45D8-9CF2-BA893CA3D6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618E41A6-49F6-4A85-92F1-0BC620070A74}" type="datetime1">
              <a:rPr lang="en-US" smtClean="0"/>
              <a:t>8/22/2014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E8103335-9756-45D8-9CF2-BA893CA3D6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36B94304-80CA-439E-8773-8E641189B692}" type="datetime1">
              <a:rPr lang="en-US" smtClean="0"/>
              <a:t>8/22/2014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3CBA-6A8A-4885-A6CF-1D5F6225F03F}" type="datetime1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8103335-9756-45D8-9CF2-BA893CA3D60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9D28E9-21DB-4328-842F-CCA2F0D0B5F7}" type="datetime1">
              <a:rPr lang="en-US" smtClean="0"/>
              <a:t>8/22/2014</a:t>
            </a:fld>
            <a:endParaRPr lang="en-US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CSG523/ </a:t>
            </a:r>
            <a:br>
              <a:rPr lang="en-US"/>
            </a:br>
            <a:r>
              <a:rPr lang="id-ID"/>
              <a:t>Desain dan Analisis Algoritma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Mathematical Analysis of Recursive Algorithm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Intelligence, Computing, Multimedia (ICM)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609600" indent="-609600"/>
            <a:r>
              <a:rPr lang="en-US" sz="2400"/>
              <a:t>Consider the following recurrence</a:t>
            </a:r>
          </a:p>
          <a:p>
            <a:pPr marL="609600" indent="-609600"/>
            <a:endParaRPr lang="en-US" sz="2400"/>
          </a:p>
          <a:p>
            <a:pPr marL="0" indent="0">
              <a:buNone/>
            </a:pPr>
            <a:endParaRPr lang="en-US" sz="2400" smtClean="0"/>
          </a:p>
          <a:p>
            <a:pPr marL="0" indent="0">
              <a:buNone/>
            </a:pPr>
            <a:endParaRPr lang="en-US" sz="2400"/>
          </a:p>
          <a:p>
            <a:pPr marL="609600" indent="-609600">
              <a:buFontTx/>
              <a:buAutoNum type="arabicPeriod"/>
            </a:pPr>
            <a:r>
              <a:rPr lang="en-US" sz="2400"/>
              <a:t>Obtain the characteristic equation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15364" name="Picture 4" descr="exmpB8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5971" r="23030" b="74100"/>
          <a:stretch>
            <a:fillRect/>
          </a:stretch>
        </p:blipFill>
        <p:spPr bwMode="auto">
          <a:xfrm>
            <a:off x="2195512" y="2522536"/>
            <a:ext cx="4175682" cy="14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exmpB8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9" t="31821" r="26636" b="55969"/>
          <a:stretch>
            <a:fillRect/>
          </a:stretch>
        </p:blipFill>
        <p:spPr bwMode="auto">
          <a:xfrm>
            <a:off x="2373312" y="4935537"/>
            <a:ext cx="3283382" cy="100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sz="2400"/>
              <a:t>Solve the characteristic equation</a:t>
            </a:r>
          </a:p>
          <a:p>
            <a:pPr marL="0" indent="0">
              <a:buNone/>
            </a:pPr>
            <a:endParaRPr lang="en-US" sz="2400"/>
          </a:p>
          <a:p>
            <a:pPr marL="609600" indent="-609600">
              <a:buFont typeface="+mj-lt"/>
              <a:buAutoNum type="arabicPeriod" startAt="3"/>
            </a:pPr>
            <a:r>
              <a:rPr lang="en-US" sz="2400"/>
              <a:t>Apply the theorem to get the general solution: </a:t>
            </a:r>
          </a:p>
          <a:p>
            <a:pPr marL="0" indent="0">
              <a:buNone/>
            </a:pPr>
            <a:endParaRPr lang="en-US" sz="2400"/>
          </a:p>
          <a:p>
            <a:pPr marL="609600" indent="-609600">
              <a:buFont typeface="+mj-lt"/>
              <a:buAutoNum type="arabicPeriod" startAt="4"/>
            </a:pPr>
            <a:r>
              <a:rPr lang="en-US" sz="2400"/>
              <a:t>Determine the values of the constants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16388" name="Picture 4" descr="exmpB8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0" t="50000" r="19757" b="42055"/>
          <a:stretch>
            <a:fillRect/>
          </a:stretch>
        </p:blipFill>
        <p:spPr bwMode="auto">
          <a:xfrm>
            <a:off x="2339974" y="2438400"/>
            <a:ext cx="5402330" cy="7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exmpB8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3" t="67911" r="26636" b="24100"/>
          <a:stretch>
            <a:fillRect/>
          </a:stretch>
        </p:blipFill>
        <p:spPr bwMode="auto">
          <a:xfrm>
            <a:off x="2555875" y="3657601"/>
            <a:ext cx="3421533" cy="7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exmpB8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9" t="83846" r="25273"/>
          <a:stretch>
            <a:fillRect/>
          </a:stretch>
        </p:blipFill>
        <p:spPr bwMode="auto">
          <a:xfrm>
            <a:off x="2627314" y="4876800"/>
            <a:ext cx="3355517" cy="12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400"/>
              <a:t>	The solution to this system is </a:t>
            </a:r>
            <a:r>
              <a:rPr lang="en-US" sz="2400" i="1"/>
              <a:t>c</a:t>
            </a:r>
            <a:r>
              <a:rPr lang="en-US" sz="2400" i="1" baseline="-25000"/>
              <a:t>1 </a:t>
            </a:r>
            <a:r>
              <a:rPr lang="en-US" sz="2400"/>
              <a:t>=1/5, </a:t>
            </a:r>
            <a:r>
              <a:rPr lang="en-US" sz="2400" i="1"/>
              <a:t>c</a:t>
            </a:r>
            <a:r>
              <a:rPr lang="en-US" sz="2400" i="1" baseline="-25000"/>
              <a:t>2 </a:t>
            </a:r>
            <a:r>
              <a:rPr lang="en-US" sz="2400"/>
              <a:t>=-1/5</a:t>
            </a:r>
          </a:p>
          <a:p>
            <a:pPr marL="609600" indent="-609600">
              <a:buFontTx/>
              <a:buNone/>
            </a:pPr>
            <a:endParaRPr lang="en-US" sz="2400"/>
          </a:p>
          <a:p>
            <a:pPr marL="609600" indent="-609600">
              <a:buFontTx/>
              <a:buAutoNum type="arabicPeriod" startAt="5"/>
            </a:pPr>
            <a:r>
              <a:rPr lang="en-US" sz="2400"/>
              <a:t>Substitute the constant into the general solution to obtain the particular solution: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17412" name="Picture 4" descr="exmpB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2" t="70993" r="32191" b="8540"/>
          <a:stretch>
            <a:fillRect/>
          </a:stretch>
        </p:blipFill>
        <p:spPr bwMode="auto">
          <a:xfrm>
            <a:off x="2843213" y="4149725"/>
            <a:ext cx="3060273" cy="9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Nonhomogeneous Linear Recurrences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 i="1"/>
              <a:t>k</a:t>
            </a:r>
            <a:r>
              <a:rPr lang="en-US" sz="2400"/>
              <a:t> and </a:t>
            </a:r>
            <a:r>
              <a:rPr lang="en-US" sz="2400" i="1"/>
              <a:t>a</a:t>
            </a:r>
            <a:r>
              <a:rPr lang="en-US" sz="2400" i="1" baseline="-25000"/>
              <a:t>i</a:t>
            </a:r>
            <a:r>
              <a:rPr lang="en-US" sz="2400"/>
              <a:t> are constant, </a:t>
            </a:r>
            <a:r>
              <a:rPr lang="en-US" sz="2400" i="1"/>
              <a:t>f(n)</a:t>
            </a:r>
            <a:r>
              <a:rPr lang="en-US" sz="2400"/>
              <a:t> is a function other than the zero function.</a:t>
            </a:r>
          </a:p>
          <a:p>
            <a:pPr>
              <a:lnSpc>
                <a:spcPct val="90000"/>
              </a:lnSpc>
            </a:pPr>
            <a:r>
              <a:rPr lang="en-US" sz="2400"/>
              <a:t>Develop a method for solving the common case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where </a:t>
            </a:r>
            <a:r>
              <a:rPr lang="en-US" sz="2400" i="1"/>
              <a:t>b</a:t>
            </a:r>
            <a:r>
              <a:rPr lang="en-US" sz="2400"/>
              <a:t> is a constant and </a:t>
            </a:r>
            <a:r>
              <a:rPr lang="en-US" sz="2400" i="1"/>
              <a:t>p(n)</a:t>
            </a:r>
            <a:r>
              <a:rPr lang="en-US" sz="2400"/>
              <a:t> is a polynomial in </a:t>
            </a:r>
            <a:r>
              <a:rPr lang="en-US" sz="2400" i="1"/>
              <a:t>n</a:t>
            </a:r>
            <a:r>
              <a:rPr lang="en-US" sz="2400"/>
              <a:t>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18437" name="Picture 5" descr="nonhm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9" t="26234" r="24290" b="54333"/>
          <a:stretch>
            <a:fillRect/>
          </a:stretch>
        </p:blipFill>
        <p:spPr bwMode="auto">
          <a:xfrm>
            <a:off x="2051050" y="2438400"/>
            <a:ext cx="5218590" cy="4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nonhmgn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3" r="3401" b="58348"/>
          <a:stretch>
            <a:fillRect/>
          </a:stretch>
        </p:blipFill>
        <p:spPr bwMode="auto">
          <a:xfrm>
            <a:off x="1905000" y="4495800"/>
            <a:ext cx="5674493" cy="5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>
                <a:solidFill>
                  <a:schemeClr val="folHlink"/>
                </a:solidFill>
              </a:rPr>
              <a:t>Theorem</a:t>
            </a:r>
            <a:r>
              <a:rPr lang="en-US" sz="2400"/>
              <a:t>. A nonhomogeneous linear recurrence of the form</a:t>
            </a:r>
            <a:r>
              <a:rPr lang="en-US"/>
              <a:t> </a:t>
            </a:r>
          </a:p>
          <a:p>
            <a:pPr>
              <a:buFontTx/>
              <a:buNone/>
            </a:pPr>
            <a:r>
              <a:rPr lang="en-US" sz="2400"/>
              <a:t>	</a:t>
            </a:r>
            <a:r>
              <a:rPr lang="en-US" sz="2400" smtClean="0"/>
              <a:t>can </a:t>
            </a:r>
            <a:r>
              <a:rPr lang="en-US" sz="2400"/>
              <a:t>be transformed into homogeneous linear recurrence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	where </a:t>
            </a:r>
            <a:r>
              <a:rPr lang="en-US" sz="2400" i="1"/>
              <a:t>d</a:t>
            </a:r>
            <a:r>
              <a:rPr lang="en-US" sz="2400"/>
              <a:t> is the degree of </a:t>
            </a:r>
            <a:r>
              <a:rPr lang="en-US" sz="2400" i="1"/>
              <a:t>p(n)</a:t>
            </a:r>
            <a:r>
              <a:rPr lang="en-US" sz="2400"/>
              <a:t>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19461" name="Picture 5" descr="nonhmgn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2" t="5278" r="3401" b="58348"/>
          <a:stretch>
            <a:fillRect/>
          </a:stretch>
        </p:blipFill>
        <p:spPr bwMode="auto">
          <a:xfrm>
            <a:off x="2362200" y="2468737"/>
            <a:ext cx="5762993" cy="5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teorem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t="37178" r="21980" b="54842"/>
          <a:stretch>
            <a:fillRect/>
          </a:stretch>
        </p:blipFill>
        <p:spPr bwMode="auto">
          <a:xfrm>
            <a:off x="2590800" y="3859067"/>
            <a:ext cx="6212375" cy="4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>
                <a:solidFill>
                  <a:schemeClr val="folHlink"/>
                </a:solidFill>
              </a:rPr>
              <a:t>Theorem</a:t>
            </a:r>
            <a:r>
              <a:rPr lang="en-US"/>
              <a:t>. </a:t>
            </a:r>
            <a:r>
              <a:rPr lang="en-US" sz="2400"/>
              <a:t>Let </a:t>
            </a:r>
            <a:r>
              <a:rPr lang="en-US" sz="2400" i="1"/>
              <a:t>r</a:t>
            </a:r>
            <a:r>
              <a:rPr lang="en-US" sz="2400"/>
              <a:t> be a root of multiplicity </a:t>
            </a:r>
            <a:r>
              <a:rPr lang="en-US" sz="2400" i="1"/>
              <a:t>m</a:t>
            </a:r>
            <a:r>
              <a:rPr lang="en-US" sz="2400"/>
              <a:t> of the characteristic equation for a homogeneous linear recurrence with constant coefficients. Then </a:t>
            </a:r>
          </a:p>
          <a:p>
            <a:pPr marL="0" indent="0"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	are all solutions to the recurrence.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36868" name="Picture 4" descr="D:\Rimba\STT\DAA\0506\week4\teorem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34177" r="8139" b="45570"/>
          <a:stretch>
            <a:fillRect/>
          </a:stretch>
        </p:blipFill>
        <p:spPr bwMode="auto">
          <a:xfrm>
            <a:off x="838200" y="3352800"/>
            <a:ext cx="7814160" cy="4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5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609600" indent="-609600"/>
            <a:r>
              <a:rPr lang="en-US" sz="2400"/>
              <a:t>Solve the following recurrence</a:t>
            </a:r>
          </a:p>
          <a:p>
            <a:pPr marL="609600" indent="-609600"/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609600" indent="-609600">
              <a:buFontTx/>
              <a:buAutoNum type="arabicPeriod"/>
            </a:pPr>
            <a:r>
              <a:rPr lang="en-US" sz="2400"/>
              <a:t>Obtain the characteristic eq for the corresponding homogeneous eq: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0484" name="Picture 4" descr="exmpB1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9" t="4900" r="20320" b="83603"/>
          <a:stretch>
            <a:fillRect/>
          </a:stretch>
        </p:blipFill>
        <p:spPr bwMode="auto">
          <a:xfrm>
            <a:off x="2484437" y="2519362"/>
            <a:ext cx="4166640" cy="130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exmpB1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3" t="24139" r="28145" b="68243"/>
          <a:stretch>
            <a:fillRect/>
          </a:stretch>
        </p:blipFill>
        <p:spPr bwMode="auto">
          <a:xfrm>
            <a:off x="3059113" y="4711485"/>
            <a:ext cx="2520303" cy="10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sz="2400"/>
              <a:t>Obtain a term from the nonhomogeneous part of the recurrence</a:t>
            </a:r>
          </a:p>
          <a:p>
            <a:pPr marL="609600" indent="-609600">
              <a:buFontTx/>
              <a:buAutoNum type="arabicPeriod" startAt="2"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609600" indent="-609600">
              <a:buFontTx/>
              <a:buNone/>
            </a:pPr>
            <a:r>
              <a:rPr lang="en-US" sz="2400"/>
              <a:t>	the term is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1508" name="Picture 4" descr="exmpB1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8" t="37300" r="32013" b="48726"/>
          <a:stretch>
            <a:fillRect/>
          </a:stretch>
        </p:blipFill>
        <p:spPr bwMode="auto">
          <a:xfrm>
            <a:off x="3581400" y="2743200"/>
            <a:ext cx="1297402" cy="14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exmpB1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2" t="55083" r="25130" b="41081"/>
          <a:stretch>
            <a:fillRect/>
          </a:stretch>
        </p:blipFill>
        <p:spPr bwMode="auto">
          <a:xfrm>
            <a:off x="2895600" y="4637915"/>
            <a:ext cx="3778498" cy="54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sz="2400"/>
              <a:t>Apply theorem to obtain the characteristic eq.</a:t>
            </a:r>
          </a:p>
          <a:p>
            <a:pPr marL="0" indent="0">
              <a:buNone/>
            </a:pPr>
            <a:endParaRPr lang="en-US" sz="2400"/>
          </a:p>
          <a:p>
            <a:pPr marL="609600" indent="-609600">
              <a:buFont typeface="+mj-lt"/>
              <a:buAutoNum type="arabicPeriod" startAt="4"/>
            </a:pPr>
            <a:r>
              <a:rPr lang="en-US" sz="2400"/>
              <a:t>Solve the </a:t>
            </a:r>
            <a:r>
              <a:rPr lang="en-US" sz="2400"/>
              <a:t>characteristic </a:t>
            </a:r>
            <a:r>
              <a:rPr lang="en-US" sz="2400" smtClean="0"/>
              <a:t>equation</a:t>
            </a:r>
            <a:endParaRPr lang="en-US" sz="2400"/>
          </a:p>
          <a:p>
            <a:pPr marL="609600" indent="-609600">
              <a:buFontTx/>
              <a:buAutoNum type="arabicPeriod" startAt="4"/>
            </a:pPr>
            <a:endParaRPr lang="en-US" sz="2400"/>
          </a:p>
          <a:p>
            <a:pPr marL="609600" indent="-609600">
              <a:buFontTx/>
              <a:buNone/>
            </a:pPr>
            <a:r>
              <a:rPr lang="en-US" sz="2400"/>
              <a:t>	the roots are r=3 and r=4, and the root r=4 has multiplicity 2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2532" name="Picture 4" descr="D:\Rimba\STT\DAA\0506\week4\exmpB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6" t="68832" r="29272" b="27135"/>
          <a:stretch>
            <a:fillRect/>
          </a:stretch>
        </p:blipFill>
        <p:spPr bwMode="auto">
          <a:xfrm>
            <a:off x="3505200" y="2514600"/>
            <a:ext cx="2914908" cy="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D:\Rimba\STT\DAA\0506\week4\exmpB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3" t="83618" r="25130" b="12349"/>
          <a:stretch>
            <a:fillRect/>
          </a:stretch>
        </p:blipFill>
        <p:spPr bwMode="auto">
          <a:xfrm>
            <a:off x="3200400" y="3657600"/>
            <a:ext cx="4114989" cy="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7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609600" indent="-609600">
              <a:buFontTx/>
              <a:buAutoNum type="arabicPeriod" startAt="5"/>
            </a:pPr>
            <a:r>
              <a:rPr lang="en-US" sz="2400"/>
              <a:t>Apply theorem to get the general solution</a:t>
            </a:r>
          </a:p>
          <a:p>
            <a:pPr marL="609600" indent="-609600">
              <a:buFontTx/>
              <a:buAutoNum type="arabicPeriod" startAt="5"/>
            </a:pPr>
            <a:endParaRPr lang="en-US" sz="2400"/>
          </a:p>
          <a:p>
            <a:pPr marL="609600" indent="-609600">
              <a:buFontTx/>
              <a:buAutoNum type="arabicPeriod" startAt="5"/>
            </a:pPr>
            <a:endParaRPr lang="en-US" sz="2400"/>
          </a:p>
          <a:p>
            <a:pPr marL="609600" indent="-609600">
              <a:buFontTx/>
              <a:buNone/>
            </a:pPr>
            <a:r>
              <a:rPr lang="en-US" sz="2400"/>
              <a:t>	We must find another initial condition. Because </a:t>
            </a:r>
          </a:p>
          <a:p>
            <a:pPr marL="609600" indent="-609600">
              <a:buFontTx/>
              <a:buNone/>
            </a:pPr>
            <a:endParaRPr lang="en-US" sz="2400"/>
          </a:p>
          <a:p>
            <a:pPr marL="609600" indent="-609600">
              <a:buFontTx/>
              <a:buNone/>
            </a:pPr>
            <a:r>
              <a:rPr lang="en-US" sz="2400"/>
              <a:t>	and </a:t>
            </a:r>
            <a:r>
              <a:rPr lang="en-US" sz="2400" i="1"/>
              <a:t>t</a:t>
            </a:r>
            <a:r>
              <a:rPr lang="en-US" sz="2400" i="1" baseline="-25000"/>
              <a:t>1 </a:t>
            </a:r>
            <a:r>
              <a:rPr lang="en-US" sz="2400"/>
              <a:t>=12,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3556" name="Picture 4" descr="D:\Rimba\STT\DAA\0506\week4\exmpB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0" t="95499" r="23668" b="1125"/>
          <a:stretch>
            <a:fillRect/>
          </a:stretch>
        </p:blipFill>
        <p:spPr bwMode="auto">
          <a:xfrm>
            <a:off x="2743200" y="2514600"/>
            <a:ext cx="4572348" cy="57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D:\Rimba\STT\DAA\0506\week4\exmpB1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6" t="27147" r="27730" b="61102"/>
          <a:stretch>
            <a:fillRect/>
          </a:stretch>
        </p:blipFill>
        <p:spPr bwMode="auto">
          <a:xfrm>
            <a:off x="3048000" y="4370433"/>
            <a:ext cx="4800972" cy="7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D:\Rimba\STT\DAA\0506\week4\exmpB1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6" t="52475" r="29443" b="36559"/>
          <a:stretch>
            <a:fillRect/>
          </a:stretch>
        </p:blipFill>
        <p:spPr bwMode="auto">
          <a:xfrm>
            <a:off x="3047640" y="5257731"/>
            <a:ext cx="4572360" cy="68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4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Recurrences </a:t>
            </a:r>
            <a:r>
              <a:rPr lang="en-US"/>
              <a:t>by </a:t>
            </a:r>
            <a:r>
              <a:rPr lang="en-US" smtClean="0"/>
              <a:t>Substitution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85800" y="674688"/>
            <a:ext cx="6870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3600"/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381000" y="2011363"/>
            <a:ext cx="33099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Recurrence: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Work backward:</a:t>
            </a:r>
            <a:endParaRPr lang="en-US" sz="2800"/>
          </a:p>
        </p:txBody>
      </p:sp>
      <p:pic>
        <p:nvPicPr>
          <p:cNvPr id="20" name="Picture 4" descr="exmp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3" t="6845" r="26555" b="83406"/>
          <a:stretch>
            <a:fillRect/>
          </a:stretch>
        </p:blipFill>
        <p:spPr bwMode="auto">
          <a:xfrm>
            <a:off x="3979863" y="2011363"/>
            <a:ext cx="3939453" cy="129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exmp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8" t="26143" r="27675" b="46991"/>
          <a:stretch>
            <a:fillRect/>
          </a:stretch>
        </p:blipFill>
        <p:spPr bwMode="auto">
          <a:xfrm>
            <a:off x="3976707" y="3235878"/>
            <a:ext cx="3338493" cy="31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609600" indent="-609600">
              <a:buFontTx/>
              <a:buAutoNum type="arabicPeriod" startAt="6"/>
            </a:pPr>
            <a:r>
              <a:rPr lang="en-US" sz="2400"/>
              <a:t>Determine the value of the constants</a:t>
            </a:r>
          </a:p>
          <a:p>
            <a:pPr marL="609600" indent="-609600">
              <a:buFontTx/>
              <a:buAutoNum type="arabicPeriod" startAt="6"/>
            </a:pPr>
            <a:r>
              <a:rPr lang="en-US" sz="2400"/>
              <a:t>Substitute the constants into the general solution to obtain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24580" name="Picture 4" descr="D:\Rimba\STT\DAA\0506\week4\exmpB1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3" t="85214" r="27274" b="5687"/>
          <a:stretch>
            <a:fillRect/>
          </a:stretch>
        </p:blipFill>
        <p:spPr bwMode="auto">
          <a:xfrm>
            <a:off x="1676400" y="3469503"/>
            <a:ext cx="5122467" cy="5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>
                <a:solidFill>
                  <a:schemeClr val="folHlink"/>
                </a:solidFill>
              </a:rPr>
              <a:t>Problem 1</a:t>
            </a:r>
            <a:r>
              <a:rPr lang="en-US" sz="2800"/>
              <a:t> </a:t>
            </a:r>
          </a:p>
          <a:p>
            <a:pPr>
              <a:buFontTx/>
              <a:buNone/>
            </a:pPr>
            <a:r>
              <a:rPr lang="en-US" sz="2800"/>
              <a:t>		compute x</a:t>
            </a:r>
            <a:r>
              <a:rPr lang="en-US" sz="2800" baseline="30000"/>
              <a:t>n</a:t>
            </a:r>
            <a:r>
              <a:rPr lang="en-US" sz="2800"/>
              <a:t>, n </a:t>
            </a:r>
            <a:r>
              <a:rPr lang="en-US" sz="2800">
                <a:sym typeface="Symbol" pitchFamily="18" charset="2"/>
              </a:rPr>
              <a:t> 0</a:t>
            </a:r>
          </a:p>
          <a:p>
            <a:r>
              <a:rPr lang="en-US" sz="2800">
                <a:solidFill>
                  <a:schemeClr val="folHlink"/>
                </a:solidFill>
                <a:cs typeface="Times New Roman" pitchFamily="18" charset="0"/>
                <a:sym typeface="Symbol" pitchFamily="18" charset="2"/>
              </a:rPr>
              <a:t>Definition</a:t>
            </a:r>
          </a:p>
          <a:p>
            <a:pPr>
              <a:buFontTx/>
              <a:buNone/>
            </a:pPr>
            <a:r>
              <a:rPr lang="en-US" sz="2800">
                <a:cs typeface="Times New Roman" pitchFamily="18" charset="0"/>
                <a:sym typeface="Symbol" pitchFamily="18" charset="2"/>
              </a:rPr>
              <a:t>		x</a:t>
            </a:r>
            <a:r>
              <a:rPr lang="en-US" sz="2800" baseline="3000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>
                <a:cs typeface="Times New Roman" pitchFamily="18" charset="0"/>
                <a:sym typeface="Symbol" pitchFamily="18" charset="2"/>
              </a:rPr>
              <a:t>  = 1 		if  n  = 0</a:t>
            </a:r>
          </a:p>
          <a:p>
            <a:pPr>
              <a:buFontTx/>
              <a:buNone/>
            </a:pPr>
            <a:r>
              <a:rPr lang="en-US" sz="2800">
                <a:cs typeface="Times New Roman" pitchFamily="18" charset="0"/>
                <a:sym typeface="Symbol" pitchFamily="18" charset="2"/>
              </a:rPr>
              <a:t>		x</a:t>
            </a:r>
            <a:r>
              <a:rPr lang="en-US" sz="2800" baseline="3000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>
                <a:cs typeface="Times New Roman" pitchFamily="18" charset="0"/>
                <a:sym typeface="Symbol" pitchFamily="18" charset="2"/>
              </a:rPr>
              <a:t>  = x * x</a:t>
            </a:r>
            <a:r>
              <a:rPr lang="en-US" sz="2800" baseline="3000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>
                <a:cs typeface="Times New Roman" pitchFamily="18" charset="0"/>
                <a:sym typeface="Symbol" pitchFamily="18" charset="2"/>
              </a:rPr>
              <a:t> ­1 	if  n  &gt; 0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recursive algorithm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000" b="1">
                <a:latin typeface="Courier New" pitchFamily="49" charset="0"/>
                <a:cs typeface="Times New Roman" pitchFamily="18" charset="0"/>
              </a:rPr>
              <a:t>ALGORITHM  Power(x, n)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  <a:cs typeface="Times New Roman" pitchFamily="18" charset="0"/>
              </a:rPr>
              <a:t>// Computes  x  to  the  power  of  n.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  <a:cs typeface="Times New Roman" pitchFamily="18" charset="0"/>
              </a:rPr>
              <a:t>// Input: x  is  a  real  number, n  an  integer  &gt;= 0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  <a:cs typeface="Times New Roman" pitchFamily="18" charset="0"/>
              </a:rPr>
              <a:t>// Output: Returns  x  to  the  power  of  n.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  <a:cs typeface="Times New Roman" pitchFamily="18" charset="0"/>
              </a:rPr>
              <a:t>  if  n  = 0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  <a:cs typeface="Times New Roman" pitchFamily="18" charset="0"/>
              </a:rPr>
              <a:t>return  1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  <a:cs typeface="Times New Roman" pitchFamily="18" charset="0"/>
              </a:rPr>
              <a:t>  else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  <a:cs typeface="Times New Roman" pitchFamily="18" charset="0"/>
              </a:rPr>
              <a:t>return  x  * Power(x, n ­1)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  <a:cs typeface="Times New Roman" pitchFamily="18" charset="0"/>
              </a:rPr>
              <a:t>end  Power</a:t>
            </a:r>
            <a:r>
              <a:rPr lang="en-US" sz="2000" b="1"/>
              <a:t> </a:t>
            </a:r>
            <a:endParaRPr lang="en-US" sz="2800" b="1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1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Analysis</a:t>
            </a:r>
          </a:p>
          <a:p>
            <a:pPr>
              <a:buFontTx/>
              <a:buNone/>
            </a:pPr>
            <a:r>
              <a:rPr lang="en-US" sz="2800"/>
              <a:t>Basic operation		: multiplication</a:t>
            </a:r>
          </a:p>
          <a:p>
            <a:pPr>
              <a:buFontTx/>
              <a:buNone/>
            </a:pPr>
            <a:r>
              <a:rPr lang="en-US" sz="2800"/>
              <a:t>Input size			: n</a:t>
            </a:r>
          </a:p>
          <a:p>
            <a:pPr>
              <a:buFontTx/>
              <a:buNone/>
            </a:pPr>
            <a:r>
              <a:rPr lang="en-US" sz="2800"/>
              <a:t>Nb of multipl.		: M(n)</a:t>
            </a:r>
          </a:p>
          <a:p>
            <a:pPr>
              <a:buFontTx/>
              <a:buNone/>
            </a:pPr>
            <a:r>
              <a:rPr lang="en-US" sz="2800">
                <a:cs typeface="Times New Roman" pitchFamily="18" charset="0"/>
              </a:rPr>
              <a:t>M(n) = 1  + M(n ­1)	: recurrence  relation</a:t>
            </a:r>
          </a:p>
          <a:p>
            <a:pPr>
              <a:buFontTx/>
              <a:buNone/>
            </a:pPr>
            <a:r>
              <a:rPr lang="en-US" sz="2800">
                <a:cs typeface="Times New Roman" pitchFamily="18" charset="0"/>
              </a:rPr>
              <a:t>M(0) = 0 			: initial  conditio</a:t>
            </a:r>
            <a:r>
              <a:rPr lang="en-US" sz="2800"/>
              <a:t>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1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01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/>
              <a:t>Solving the recurrence relation</a:t>
            </a:r>
          </a:p>
          <a:p>
            <a:pPr>
              <a:buFontTx/>
              <a:buNone/>
            </a:pPr>
            <a:r>
              <a:rPr lang="en-US" sz="2400">
                <a:cs typeface="Times New Roman" pitchFamily="18" charset="0"/>
              </a:rPr>
              <a:t>M(n) = 1  + M(n ­1) </a:t>
            </a:r>
          </a:p>
          <a:p>
            <a:pPr>
              <a:buFontTx/>
              <a:buNone/>
            </a:pPr>
            <a:r>
              <a:rPr lang="en-US" sz="2400">
                <a:cs typeface="Times New Roman" pitchFamily="18" charset="0"/>
              </a:rPr>
              <a:t>  = 1  + [M(n ­2) + 1 ]</a:t>
            </a:r>
          </a:p>
          <a:p>
            <a:pPr>
              <a:buFontTx/>
              <a:buNone/>
            </a:pPr>
            <a:r>
              <a:rPr lang="en-US" sz="2400">
                <a:cs typeface="Times New Roman" pitchFamily="18" charset="0"/>
              </a:rPr>
              <a:t>  = 2  + M(n ­2)</a:t>
            </a:r>
          </a:p>
          <a:p>
            <a:pPr>
              <a:buFontTx/>
              <a:buNone/>
            </a:pPr>
            <a:r>
              <a:rPr lang="en-US" sz="2400">
                <a:cs typeface="Times New Roman" pitchFamily="18" charset="0"/>
              </a:rPr>
              <a:t>  = 2  + [M(n ­3) + 1 ]</a:t>
            </a:r>
          </a:p>
          <a:p>
            <a:pPr>
              <a:buFontTx/>
              <a:buNone/>
            </a:pPr>
            <a:r>
              <a:rPr lang="en-US" sz="2400">
                <a:cs typeface="Times New Roman" pitchFamily="18" charset="0"/>
              </a:rPr>
              <a:t>  = 3  + M(n ­3)</a:t>
            </a:r>
          </a:p>
          <a:p>
            <a:pPr>
              <a:buFontTx/>
              <a:buNone/>
            </a:pPr>
            <a:r>
              <a:rPr lang="en-US" sz="2400">
                <a:cs typeface="Times New Roman" pitchFamily="18" charset="0"/>
              </a:rPr>
              <a:t>  = :</a:t>
            </a:r>
          </a:p>
          <a:p>
            <a:pPr>
              <a:buFontTx/>
              <a:buNone/>
            </a:pPr>
            <a:r>
              <a:rPr lang="en-US" sz="2400">
                <a:cs typeface="Times New Roman" pitchFamily="18" charset="0"/>
              </a:rPr>
              <a:t>  = k  + M(n ­k)</a:t>
            </a:r>
            <a:endParaRPr lang="en-US" sz="2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31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cs typeface="Times New Roman" pitchFamily="18" charset="0"/>
              </a:rPr>
              <a:t>M(n) = k  + M(n ­k)</a:t>
            </a:r>
          </a:p>
          <a:p>
            <a:pPr>
              <a:buFontTx/>
              <a:buNone/>
            </a:pPr>
            <a:r>
              <a:rPr lang="en-US" sz="2800">
                <a:cs typeface="Times New Roman" pitchFamily="18" charset="0"/>
              </a:rPr>
              <a:t>  = n  + M(n  ­ n)</a:t>
            </a:r>
          </a:p>
          <a:p>
            <a:pPr>
              <a:buFontTx/>
              <a:buNone/>
            </a:pPr>
            <a:r>
              <a:rPr lang="en-US" sz="2800">
                <a:cs typeface="Times New Roman" pitchFamily="18" charset="0"/>
              </a:rPr>
              <a:t>  = n  + M(0)</a:t>
            </a:r>
          </a:p>
          <a:p>
            <a:pPr>
              <a:buFontTx/>
              <a:buNone/>
            </a:pPr>
            <a:r>
              <a:rPr lang="en-US" sz="2800">
                <a:cs typeface="Times New Roman" pitchFamily="18" charset="0"/>
              </a:rPr>
              <a:t>  = n  + 0</a:t>
            </a:r>
          </a:p>
          <a:p>
            <a:pPr>
              <a:buFontTx/>
              <a:buNone/>
            </a:pPr>
            <a:r>
              <a:rPr lang="en-US" sz="2800">
                <a:cs typeface="Times New Roman" pitchFamily="18" charset="0"/>
              </a:rPr>
              <a:t>  = n</a:t>
            </a:r>
          </a:p>
          <a:p>
            <a:pPr>
              <a:buFontTx/>
              <a:buNone/>
            </a:pPr>
            <a:r>
              <a:rPr lang="en-US" sz="2800">
                <a:cs typeface="Times New Roman" pitchFamily="18" charset="0"/>
              </a:rPr>
              <a:t>Order  of  growth M(n)</a:t>
            </a:r>
            <a:r>
              <a:rPr lang="en-US" sz="2800">
                <a:cs typeface="Times New Roman" pitchFamily="18" charset="0"/>
                <a:sym typeface="Symbol" pitchFamily="18" charset="2"/>
              </a:rPr>
              <a:t>(n)</a:t>
            </a:r>
            <a:endParaRPr lang="en-US" sz="2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89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/>
              <a:t>Decide on parameter </a:t>
            </a:r>
            <a:r>
              <a:rPr lang="en-US" sz="2000" i="1"/>
              <a:t>n</a:t>
            </a:r>
            <a:r>
              <a:rPr lang="en-US" sz="2000"/>
              <a:t> indicating </a:t>
            </a:r>
            <a:r>
              <a:rPr lang="en-US" sz="2000" u="sng"/>
              <a:t>input size</a:t>
            </a:r>
          </a:p>
          <a:p>
            <a:pPr marL="609600" indent="-609600">
              <a:buFontTx/>
              <a:buAutoNum type="arabicPeriod"/>
            </a:pPr>
            <a:r>
              <a:rPr lang="en-US" sz="2000"/>
              <a:t>Identify algorithm’s </a:t>
            </a:r>
            <a:r>
              <a:rPr lang="en-US" sz="2000" u="sng"/>
              <a:t>basic operation</a:t>
            </a:r>
          </a:p>
          <a:p>
            <a:pPr marL="609600" indent="-609600">
              <a:buFontTx/>
              <a:buAutoNum type="arabicPeriod"/>
            </a:pPr>
            <a:r>
              <a:rPr lang="en-US" sz="2000"/>
              <a:t>Determine </a:t>
            </a:r>
            <a:r>
              <a:rPr lang="en-US" sz="2000" u="sng"/>
              <a:t>worst</a:t>
            </a:r>
            <a:r>
              <a:rPr lang="en-US" sz="2000"/>
              <a:t>, </a:t>
            </a:r>
            <a:r>
              <a:rPr lang="en-US" sz="2000" u="sng"/>
              <a:t>best</a:t>
            </a:r>
            <a:r>
              <a:rPr lang="en-US" sz="2000"/>
              <a:t>, and </a:t>
            </a:r>
            <a:r>
              <a:rPr lang="en-US" sz="2000" u="sng"/>
              <a:t>average </a:t>
            </a:r>
            <a:r>
              <a:rPr lang="en-US" sz="2000"/>
              <a:t>case for input of size </a:t>
            </a:r>
            <a:r>
              <a:rPr lang="en-US" sz="2000" i="1"/>
              <a:t>n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cs typeface="Times New Roman" pitchFamily="18" charset="0"/>
              </a:rPr>
              <a:t>Set up a recurrence relation and initial condition for </a:t>
            </a:r>
            <a:r>
              <a:rPr lang="en-US" sz="2000" i="1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C(n)-the number of times the basic operation will be executed for an input of size</a:t>
            </a:r>
            <a:r>
              <a:rPr lang="en-US" sz="2000" i="1">
                <a:cs typeface="Times New Roman" pitchFamily="18" charset="0"/>
              </a:rPr>
              <a:t> n </a:t>
            </a:r>
            <a:r>
              <a:rPr lang="en-US" sz="2000">
                <a:cs typeface="Times New Roman" pitchFamily="18" charset="0"/>
              </a:rPr>
              <a:t>(alternatively count recursive calls).</a:t>
            </a:r>
            <a:r>
              <a:rPr lang="en-US" sz="2000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cs typeface="Times New Roman" pitchFamily="18" charset="0"/>
              </a:rPr>
              <a:t>Solve the recurrence to obtain a closed form or estimate the order of magnitude of the solution</a:t>
            </a:r>
            <a:r>
              <a:rPr lang="en-US" sz="2000"/>
              <a:t> 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Plan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8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Problem</a:t>
            </a:r>
            <a:r>
              <a:rPr lang="en-US" sz="2400"/>
              <a:t>: investigate a recursive version of binary algorithm, which finds the number of binary digits in the binary representation of a positive decimal integer </a:t>
            </a:r>
            <a:r>
              <a:rPr lang="en-US" sz="2400" i="1"/>
              <a:t>n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Recursive relation </a:t>
            </a:r>
            <a:r>
              <a:rPr lang="en-US" sz="2400"/>
              <a:t>for the number of addition made by the algorithm.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A(n)=A[n/2] +1		for n&gt;1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A(1)=0			initial condition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for </a:t>
            </a:r>
            <a:r>
              <a:rPr lang="en-US" sz="2400" i="1"/>
              <a:t>n </a:t>
            </a:r>
            <a:r>
              <a:rPr lang="en-US" sz="2400"/>
              <a:t>=1, no addition is made because no recursive call is executed.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2: Binary Recursive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5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Algorithm BinRec(n)</a:t>
            </a:r>
          </a:p>
          <a:p>
            <a:pPr>
              <a:buFontTx/>
              <a:buNone/>
            </a:pPr>
            <a:r>
              <a:rPr lang="en-US" sz="2400" b="1">
                <a:latin typeface="Times New Roman" pitchFamily="18" charset="0"/>
              </a:rPr>
              <a:t>//input: a positive decimal integer n</a:t>
            </a:r>
          </a:p>
          <a:p>
            <a:pPr>
              <a:buFontTx/>
              <a:buNone/>
            </a:pPr>
            <a:r>
              <a:rPr lang="en-US" sz="2400" b="1">
                <a:latin typeface="Times New Roman" pitchFamily="18" charset="0"/>
              </a:rPr>
              <a:t>//output: the number of binary digits in n’s binary representation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If n=1 return 1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Else return BinRec([n/2])+1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39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-Bold" charset="0"/>
              </a:rPr>
              <a:t>A(2 </a:t>
            </a:r>
            <a:r>
              <a:rPr lang="en-US" sz="2400" i="1" baseline="30000">
                <a:latin typeface="Times-BoldItalic" charset="0"/>
              </a:rPr>
              <a:t>k</a:t>
            </a:r>
            <a:r>
              <a:rPr lang="en-US" sz="2400" i="1">
                <a:latin typeface="Times-BoldItalic" charset="0"/>
              </a:rPr>
              <a:t> </a:t>
            </a:r>
            <a:r>
              <a:rPr lang="en-US" sz="2400">
                <a:latin typeface="Times-Bold" charset="0"/>
              </a:rPr>
              <a:t>) = A(2 </a:t>
            </a:r>
            <a:r>
              <a:rPr lang="en-US" sz="2400" i="1" baseline="30000">
                <a:latin typeface="Times-BoldItalic" charset="0"/>
              </a:rPr>
              <a:t>k-</a:t>
            </a:r>
            <a:r>
              <a:rPr lang="en-US" sz="2400" baseline="30000">
                <a:latin typeface="Times-BoldItalic" charset="0"/>
              </a:rPr>
              <a:t>1</a:t>
            </a:r>
            <a:r>
              <a:rPr lang="en-US" sz="2400">
                <a:latin typeface="Times-Bold" charset="0"/>
              </a:rPr>
              <a:t> ) + 1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-Bold" charset="0"/>
              </a:rPr>
              <a:t>		= </a:t>
            </a:r>
            <a:r>
              <a:rPr lang="en-US" sz="2400">
                <a:latin typeface="Times-BoldItalic" charset="0"/>
              </a:rPr>
              <a:t>[</a:t>
            </a:r>
            <a:r>
              <a:rPr lang="en-US" sz="2400">
                <a:latin typeface="Times-Bold" charset="0"/>
              </a:rPr>
              <a:t>A(2 </a:t>
            </a:r>
            <a:r>
              <a:rPr lang="en-US" sz="2400" i="1" baseline="30000">
                <a:latin typeface="Times-BoldItalic" charset="0"/>
              </a:rPr>
              <a:t>k-</a:t>
            </a:r>
            <a:r>
              <a:rPr lang="en-US" sz="2400" baseline="30000">
                <a:latin typeface="Times-BoldItalic" charset="0"/>
              </a:rPr>
              <a:t>2</a:t>
            </a:r>
            <a:r>
              <a:rPr lang="en-US" sz="2400">
                <a:latin typeface="Times-Bold" charset="0"/>
              </a:rPr>
              <a:t> ) + 1] + 1 = A(2 </a:t>
            </a:r>
            <a:r>
              <a:rPr lang="en-US" sz="2400" i="1" baseline="30000">
                <a:latin typeface="Times-BoldItalic" charset="0"/>
              </a:rPr>
              <a:t>k-</a:t>
            </a:r>
            <a:r>
              <a:rPr lang="en-US" sz="2400" baseline="30000">
                <a:latin typeface="Times-BoldItalic" charset="0"/>
              </a:rPr>
              <a:t>2</a:t>
            </a:r>
            <a:r>
              <a:rPr lang="en-US" sz="2400">
                <a:latin typeface="Times-Bold" charset="0"/>
              </a:rPr>
              <a:t> ) + 2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-Bold" charset="0"/>
              </a:rPr>
              <a:t>		= </a:t>
            </a:r>
            <a:r>
              <a:rPr lang="en-US" sz="2400">
                <a:latin typeface="Times-BoldItalic" charset="0"/>
              </a:rPr>
              <a:t>[</a:t>
            </a:r>
            <a:r>
              <a:rPr lang="en-US" sz="2400">
                <a:latin typeface="Times-Bold" charset="0"/>
              </a:rPr>
              <a:t>A(2 </a:t>
            </a:r>
            <a:r>
              <a:rPr lang="en-US" sz="2400" i="1" baseline="30000">
                <a:latin typeface="Times-BoldItalic" charset="0"/>
              </a:rPr>
              <a:t>k-</a:t>
            </a:r>
            <a:r>
              <a:rPr lang="en-US" sz="2400" baseline="30000">
                <a:latin typeface="Times-BoldItalic" charset="0"/>
              </a:rPr>
              <a:t>3</a:t>
            </a:r>
            <a:r>
              <a:rPr lang="en-US" sz="2400">
                <a:latin typeface="Times-Bold" charset="0"/>
              </a:rPr>
              <a:t> ) + 1] + 2 = A(2 </a:t>
            </a:r>
            <a:r>
              <a:rPr lang="en-US" sz="2400" i="1" baseline="30000">
                <a:latin typeface="Times-BoldItalic" charset="0"/>
              </a:rPr>
              <a:t>k-</a:t>
            </a:r>
            <a:r>
              <a:rPr lang="en-US" sz="2400" baseline="30000">
                <a:latin typeface="Times-BoldItalic" charset="0"/>
              </a:rPr>
              <a:t>3</a:t>
            </a:r>
            <a:r>
              <a:rPr lang="en-US" sz="2400">
                <a:latin typeface="Times-Bold" charset="0"/>
              </a:rPr>
              <a:t> ) + 3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-Bold" charset="0"/>
              </a:rPr>
              <a:t>		……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-Bold" charset="0"/>
              </a:rPr>
              <a:t>		= A(2 </a:t>
            </a:r>
            <a:r>
              <a:rPr lang="en-US" sz="2400" i="1" baseline="30000">
                <a:latin typeface="Times-BoldItalic" charset="0"/>
              </a:rPr>
              <a:t>k-i</a:t>
            </a:r>
            <a:r>
              <a:rPr lang="en-US" sz="2400" i="1">
                <a:latin typeface="Times-BoldItalic" charset="0"/>
              </a:rPr>
              <a:t> </a:t>
            </a:r>
            <a:r>
              <a:rPr lang="en-US" sz="2400">
                <a:latin typeface="Times-Bold" charset="0"/>
              </a:rPr>
              <a:t>) + </a:t>
            </a:r>
            <a:r>
              <a:rPr lang="en-US" sz="2400" i="1">
                <a:latin typeface="Times-BoldItalic" charset="0"/>
              </a:rPr>
              <a:t>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-Bold" charset="0"/>
              </a:rPr>
              <a:t>		……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-Bold" charset="0"/>
              </a:rPr>
              <a:t>		= A(2 </a:t>
            </a:r>
            <a:r>
              <a:rPr lang="en-US" sz="2400" i="1" baseline="30000">
                <a:latin typeface="Times-BoldItalic" charset="0"/>
              </a:rPr>
              <a:t>k-k</a:t>
            </a:r>
            <a:r>
              <a:rPr lang="en-US" sz="2400" i="1">
                <a:latin typeface="Times-BoldItalic" charset="0"/>
              </a:rPr>
              <a:t> </a:t>
            </a:r>
            <a:r>
              <a:rPr lang="en-US" sz="2400">
                <a:latin typeface="Times-Bold" charset="0"/>
              </a:rPr>
              <a:t>) + </a:t>
            </a:r>
            <a:r>
              <a:rPr lang="en-US" sz="2400" i="1">
                <a:latin typeface="Times-BoldItalic" charset="0"/>
              </a:rPr>
              <a:t>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-Bold" charset="0"/>
              </a:rPr>
              <a:t>		= </a:t>
            </a:r>
            <a:r>
              <a:rPr lang="en-US" sz="2400" i="1">
                <a:latin typeface="Times-BoldItalic" charset="0"/>
              </a:rPr>
              <a:t>k 		</a:t>
            </a:r>
            <a:r>
              <a:rPr lang="en-US" sz="2400">
                <a:latin typeface="Times-Bold" charset="0"/>
              </a:rPr>
              <a:t>A(2 </a:t>
            </a:r>
            <a:r>
              <a:rPr lang="en-US" sz="2400" baseline="30000">
                <a:latin typeface="Times-BoldItalic" charset="0"/>
              </a:rPr>
              <a:t>0</a:t>
            </a:r>
            <a:r>
              <a:rPr lang="en-US" sz="2400">
                <a:latin typeface="Times-Bold" charset="0"/>
              </a:rPr>
              <a:t> ) </a:t>
            </a:r>
            <a:r>
              <a:rPr lang="en-US" sz="2400" i="1">
                <a:latin typeface="Times-BoldItalic" charset="0"/>
              </a:rPr>
              <a:t>= </a:t>
            </a:r>
            <a:r>
              <a:rPr lang="en-US" sz="2400">
                <a:latin typeface="Times-Bold" charset="0"/>
              </a:rPr>
              <a:t>A(1) =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-Bold" charset="0"/>
              </a:rPr>
              <a:t>		= log</a:t>
            </a:r>
            <a:r>
              <a:rPr lang="en-US" sz="2400" baseline="-25000">
                <a:latin typeface="Times-Bold" charset="0"/>
              </a:rPr>
              <a:t>2</a:t>
            </a:r>
            <a:r>
              <a:rPr lang="en-US" sz="2400">
                <a:latin typeface="Times-Bold" charset="0"/>
              </a:rPr>
              <a:t> </a:t>
            </a:r>
            <a:r>
              <a:rPr lang="en-US" sz="2400" i="1">
                <a:latin typeface="Times-BoldItalic" charset="0"/>
              </a:rPr>
              <a:t>n 	n </a:t>
            </a:r>
            <a:r>
              <a:rPr lang="en-US" sz="2400">
                <a:latin typeface="Times-Bold" charset="0"/>
              </a:rPr>
              <a:t>= 2</a:t>
            </a:r>
            <a:r>
              <a:rPr lang="en-US" sz="2400" i="1" baseline="30000">
                <a:latin typeface="Times-BoldItalic" charset="0"/>
              </a:rPr>
              <a:t>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latin typeface="Times-Bold" charset="0"/>
              </a:rPr>
              <a:t>A(n) = log</a:t>
            </a:r>
            <a:r>
              <a:rPr lang="en-US" sz="2400" baseline="-25000">
                <a:latin typeface="Times-Bold" charset="0"/>
              </a:rPr>
              <a:t>2</a:t>
            </a:r>
            <a:r>
              <a:rPr lang="en-US" sz="2400">
                <a:latin typeface="Times-Bold" charset="0"/>
              </a:rPr>
              <a:t> </a:t>
            </a:r>
            <a:r>
              <a:rPr lang="en-US" sz="2400" i="1">
                <a:latin typeface="Times-BoldItalic" charset="0"/>
              </a:rPr>
              <a:t>n </a:t>
            </a:r>
            <a:r>
              <a:rPr lang="en-US" sz="2400">
                <a:latin typeface="Times-BoldItalic" charset="0"/>
                <a:sym typeface="Symbol" pitchFamily="18" charset="2"/>
              </a:rPr>
              <a:t></a:t>
            </a:r>
            <a:r>
              <a:rPr lang="en-US" sz="2400" i="1">
                <a:latin typeface="Times-BoldItalic" charset="0"/>
                <a:sym typeface="Symbol" pitchFamily="18" charset="2"/>
              </a:rPr>
              <a:t> </a:t>
            </a:r>
            <a:r>
              <a:rPr lang="en-US" sz="2400">
                <a:latin typeface="Times-Bold" charset="0"/>
              </a:rPr>
              <a:t>(log 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Substitution (</a:t>
            </a:r>
            <a:r>
              <a:rPr lang="en-US"/>
              <a:t>cont</a:t>
            </a:r>
            <a:r>
              <a:rPr lang="en-US" smtClean="0"/>
              <a:t>.)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2033587"/>
            <a:ext cx="3022600" cy="3657600"/>
          </a:xfrm>
          <a:prstGeom prst="rect">
            <a:avLst/>
          </a:prstGeom>
        </p:spPr>
        <p:txBody>
          <a:bodyPr/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Substitution:</a:t>
            </a:r>
            <a:endParaRPr lang="en-US" sz="2800"/>
          </a:p>
        </p:txBody>
      </p:sp>
      <p:pic>
        <p:nvPicPr>
          <p:cNvPr id="8" name="Picture 4" descr="exmp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6" t="57481" r="17928" b="8221"/>
          <a:stretch>
            <a:fillRect/>
          </a:stretch>
        </p:blipFill>
        <p:spPr bwMode="auto">
          <a:xfrm>
            <a:off x="3330575" y="2174564"/>
            <a:ext cx="4895026" cy="33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05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365760" y="2299110"/>
            <a:ext cx="8326438" cy="40254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993300"/>
                </a:solidFill>
              </a:rPr>
              <a:t>Tower of Hanoi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Courier New" pitchFamily="49" charset="0"/>
                <a:cs typeface="Times New Roman" pitchFamily="18" charset="0"/>
              </a:rPr>
              <a:t>ALGORITHM  Move(n, first, temp, last)</a:t>
            </a:r>
            <a:endParaRPr lang="en-US" sz="1800">
              <a:solidFill>
                <a:srgbClr val="9933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Courier New" pitchFamily="49" charset="0"/>
                <a:cs typeface="Times New Roman" pitchFamily="18" charset="0"/>
              </a:rPr>
              <a:t>// </a:t>
            </a:r>
            <a:r>
              <a:rPr lang="en-US" sz="180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Input: a  positive  integer  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// first, temp, and  last  are  tower  numbers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// Output: a  list  of  moves  for  n  disks  from  first  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// last  using  temp  as  </a:t>
            </a:r>
            <a:r>
              <a:rPr lang="en-US" sz="180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en-US" sz="180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Exercises: use characteristic equation to solve the problem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89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365760" y="2299110"/>
            <a:ext cx="8326438" cy="402549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Courier New" pitchFamily="49" charset="0"/>
                <a:cs typeface="Times New Roman" pitchFamily="18" charset="0"/>
              </a:rPr>
              <a:t>  If  n  = 1</a:t>
            </a:r>
            <a:endParaRPr lang="en-US" sz="1800">
              <a:solidFill>
                <a:srgbClr val="9933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Courier New" pitchFamily="49" charset="0"/>
                <a:cs typeface="Times New Roman" pitchFamily="18" charset="0"/>
              </a:rPr>
              <a:t>    output  "Move  1  disk  from" first  "to" last</a:t>
            </a:r>
            <a:endParaRPr lang="en-US" sz="1800">
              <a:solidFill>
                <a:srgbClr val="9933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Courier New" pitchFamily="49" charset="0"/>
                <a:cs typeface="Times New Roman" pitchFamily="18" charset="0"/>
              </a:rPr>
              <a:t>  else</a:t>
            </a:r>
            <a:endParaRPr lang="en-US" sz="1800">
              <a:solidFill>
                <a:srgbClr val="9933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Courier New" pitchFamily="49" charset="0"/>
                <a:cs typeface="Times New Roman" pitchFamily="18" charset="0"/>
              </a:rPr>
              <a:t>     Move(n ­1, first, last, temp)</a:t>
            </a:r>
            <a:endParaRPr lang="en-US" sz="1800">
              <a:solidFill>
                <a:srgbClr val="9933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Courier New" pitchFamily="49" charset="0"/>
                <a:cs typeface="Times New Roman" pitchFamily="18" charset="0"/>
              </a:rPr>
              <a:t>     output  "Move  1  disk  from" first  "to" last</a:t>
            </a:r>
            <a:endParaRPr lang="en-US" sz="1800">
              <a:solidFill>
                <a:srgbClr val="9933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Courier New" pitchFamily="49" charset="0"/>
                <a:cs typeface="Times New Roman" pitchFamily="18" charset="0"/>
              </a:rPr>
              <a:t>     Move(n ­1, temp, first, last)</a:t>
            </a:r>
            <a:endParaRPr lang="en-US" sz="1800">
              <a:solidFill>
                <a:srgbClr val="9933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3300"/>
                </a:solidFill>
                <a:latin typeface="Courier New" pitchFamily="49" charset="0"/>
                <a:cs typeface="Times New Roman" pitchFamily="18" charset="0"/>
              </a:rPr>
              <a:t>end  Move</a:t>
            </a:r>
            <a:endParaRPr lang="en-US" sz="1800">
              <a:solidFill>
                <a:srgbClr val="9933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rgbClr val="9933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Exercises: use characteristic equation to solve </a:t>
            </a:r>
            <a:r>
              <a:rPr lang="en-US"/>
              <a:t>the </a:t>
            </a:r>
            <a:r>
              <a:rPr lang="en-US" smtClean="0"/>
              <a:t>problem (cont.)</a:t>
            </a:r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23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>
                <a:solidFill>
                  <a:srgbClr val="993300"/>
                </a:solidFill>
              </a:rPr>
              <a:t>T(</a:t>
            </a:r>
            <a:r>
              <a:rPr lang="en-US" sz="2800" i="1">
                <a:solidFill>
                  <a:srgbClr val="993300"/>
                </a:solidFill>
              </a:rPr>
              <a:t>n</a:t>
            </a:r>
            <a:r>
              <a:rPr lang="en-US" sz="2800">
                <a:solidFill>
                  <a:srgbClr val="993300"/>
                </a:solidFill>
              </a:rPr>
              <a:t>)=2T(</a:t>
            </a:r>
            <a:r>
              <a:rPr lang="en-US" sz="2800" i="1">
                <a:solidFill>
                  <a:srgbClr val="993300"/>
                </a:solidFill>
              </a:rPr>
              <a:t>n</a:t>
            </a:r>
            <a:r>
              <a:rPr lang="en-US" sz="2800">
                <a:solidFill>
                  <a:srgbClr val="993300"/>
                </a:solidFill>
              </a:rPr>
              <a:t>/2)+</a:t>
            </a:r>
            <a:r>
              <a:rPr lang="en-US" sz="2800" i="1">
                <a:solidFill>
                  <a:srgbClr val="993300"/>
                </a:solidFill>
              </a:rPr>
              <a:t>n</a:t>
            </a:r>
            <a:r>
              <a:rPr lang="en-US" sz="2800">
                <a:solidFill>
                  <a:srgbClr val="993300"/>
                </a:solidFill>
              </a:rPr>
              <a:t>-1	</a:t>
            </a:r>
            <a:r>
              <a:rPr lang="en-US" sz="2800" i="1">
                <a:solidFill>
                  <a:srgbClr val="993300"/>
                </a:solidFill>
              </a:rPr>
              <a:t>n </a:t>
            </a:r>
            <a:r>
              <a:rPr lang="en-US" sz="2800">
                <a:solidFill>
                  <a:srgbClr val="993300"/>
                </a:solidFill>
              </a:rPr>
              <a:t>&gt;1, </a:t>
            </a:r>
            <a:r>
              <a:rPr lang="en-US" sz="2800" i="1">
                <a:solidFill>
                  <a:srgbClr val="993300"/>
                </a:solidFill>
              </a:rPr>
              <a:t>n</a:t>
            </a:r>
            <a:r>
              <a:rPr lang="en-US" sz="2800">
                <a:solidFill>
                  <a:srgbClr val="993300"/>
                </a:solidFill>
              </a:rPr>
              <a:t> a power of 2</a:t>
            </a:r>
          </a:p>
          <a:p>
            <a:pPr>
              <a:buFontTx/>
              <a:buNone/>
            </a:pPr>
            <a:r>
              <a:rPr lang="en-US" sz="2800">
                <a:solidFill>
                  <a:srgbClr val="993300"/>
                </a:solidFill>
              </a:rPr>
              <a:t>	T(1)=0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2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2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</a:t>
            </a:r>
            <a:r>
              <a:rPr lang="en-US" smtClean="0"/>
              <a:t>Equation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9575" y="2043113"/>
            <a:ext cx="6981825" cy="3671887"/>
          </a:xfrm>
          <a:prstGeom prst="rect">
            <a:avLst/>
          </a:prstGeom>
        </p:spPr>
        <p:txBody>
          <a:bodyPr/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Homogeneous Linear Recurrences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 marL="0" indent="0">
              <a:lnSpc>
                <a:spcPct val="90000"/>
              </a:lnSpc>
              <a:buNone/>
            </a:pPr>
            <a:endParaRPr lang="en-US" i="1" smtClean="0"/>
          </a:p>
          <a:p>
            <a:pPr>
              <a:lnSpc>
                <a:spcPct val="90000"/>
              </a:lnSpc>
            </a:pPr>
            <a:r>
              <a:rPr lang="en-US" i="1" smtClean="0"/>
              <a:t>k</a:t>
            </a:r>
            <a:r>
              <a:rPr lang="en-US" smtClean="0"/>
              <a:t> and </a:t>
            </a:r>
            <a:r>
              <a:rPr lang="en-US" i="1" smtClean="0"/>
              <a:t>a</a:t>
            </a:r>
            <a:r>
              <a:rPr lang="en-US" i="1" baseline="-25000" smtClean="0"/>
              <a:t>i</a:t>
            </a:r>
            <a:r>
              <a:rPr lang="en-US" smtClean="0"/>
              <a:t> are constant</a:t>
            </a:r>
          </a:p>
          <a:p>
            <a:pPr>
              <a:lnSpc>
                <a:spcPct val="90000"/>
              </a:lnSpc>
            </a:pPr>
            <a:r>
              <a:rPr lang="en-US" smtClean="0"/>
              <a:t>It’s called “linear” because every term </a:t>
            </a:r>
            <a:r>
              <a:rPr lang="en-US" i="1" smtClean="0"/>
              <a:t>t</a:t>
            </a:r>
            <a:r>
              <a:rPr lang="en-US" i="1" baseline="-25000" smtClean="0"/>
              <a:t>i</a:t>
            </a:r>
            <a:r>
              <a:rPr lang="en-US" smtClean="0"/>
              <a:t> appears only to the first power</a:t>
            </a:r>
          </a:p>
          <a:p>
            <a:pPr>
              <a:lnSpc>
                <a:spcPct val="90000"/>
              </a:lnSpc>
            </a:pPr>
            <a:r>
              <a:rPr lang="en-US" smtClean="0"/>
              <a:t>It’s called “homogeneous” because the linear combination is equal to 0.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8" name="Picture 4" descr="definitionHm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t="30424" r="23526" b="47803"/>
          <a:stretch>
            <a:fillRect/>
          </a:stretch>
        </p:blipFill>
        <p:spPr bwMode="auto">
          <a:xfrm>
            <a:off x="1057274" y="2762251"/>
            <a:ext cx="6353700" cy="5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6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</a:t>
            </a:r>
            <a:r>
              <a:rPr lang="en-US"/>
              <a:t>cont</a:t>
            </a:r>
            <a:r>
              <a:rPr lang="en-US" smtClean="0"/>
              <a:t>.)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40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2057400"/>
            <a:ext cx="7696200" cy="1168400"/>
          </a:xfrm>
          <a:prstGeom prst="rect">
            <a:avLst/>
          </a:prstGeom>
        </p:spPr>
        <p:txBody>
          <a:bodyPr/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The following are homogeneous linear recurrence equations</a:t>
            </a:r>
            <a:endParaRPr lang="en-US" sz="2800"/>
          </a:p>
        </p:txBody>
      </p:sp>
      <p:pic>
        <p:nvPicPr>
          <p:cNvPr id="8" name="Picture 4" descr="exmp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9" t="39241" r="26918" b="10114"/>
          <a:stretch>
            <a:fillRect/>
          </a:stretch>
        </p:blipFill>
        <p:spPr bwMode="auto">
          <a:xfrm>
            <a:off x="1963738" y="3441700"/>
            <a:ext cx="4459629" cy="17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</a:t>
            </a:r>
            <a:r>
              <a:rPr lang="en-US"/>
              <a:t>cont</a:t>
            </a:r>
            <a:r>
              <a:rPr lang="en-US" smtClean="0"/>
              <a:t>.)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40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981200"/>
            <a:ext cx="7696200" cy="3616325"/>
          </a:xfrm>
          <a:prstGeom prst="rect">
            <a:avLst/>
          </a:prstGeom>
        </p:spPr>
        <p:txBody>
          <a:bodyPr/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mtClean="0"/>
              <a:t>The Fibonacci Sequence is defined as follows: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 marL="0" indent="0">
              <a:lnSpc>
                <a:spcPct val="90000"/>
              </a:lnSpc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Subtract</a:t>
            </a:r>
            <a:r>
              <a:rPr lang="en-US" i="1" smtClean="0"/>
              <a:t> t</a:t>
            </a:r>
            <a:r>
              <a:rPr lang="en-US" i="1" baseline="-25000" smtClean="0"/>
              <a:t>n-1</a:t>
            </a:r>
            <a:r>
              <a:rPr lang="en-US" smtClean="0"/>
              <a:t> and </a:t>
            </a:r>
            <a:r>
              <a:rPr lang="en-US" i="1" smtClean="0"/>
              <a:t>t</a:t>
            </a:r>
            <a:r>
              <a:rPr lang="en-US" i="1" baseline="-25000" smtClean="0"/>
              <a:t>n-2 </a:t>
            </a:r>
            <a:r>
              <a:rPr lang="en-US" smtClean="0"/>
              <a:t>from both sides, we get homogeneous linear recurrence equation</a:t>
            </a:r>
            <a:endParaRPr lang="en-US"/>
          </a:p>
        </p:txBody>
      </p:sp>
      <p:pic>
        <p:nvPicPr>
          <p:cNvPr id="8" name="Picture 4" descr="exmpB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7" t="23345" r="31211" b="46964"/>
          <a:stretch/>
        </p:blipFill>
        <p:spPr bwMode="auto">
          <a:xfrm>
            <a:off x="2428408" y="2438400"/>
            <a:ext cx="2637935" cy="164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xmp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6" t="66513" r="27124" b="19521"/>
          <a:stretch>
            <a:fillRect/>
          </a:stretch>
        </p:blipFill>
        <p:spPr bwMode="auto">
          <a:xfrm>
            <a:off x="2251074" y="5029200"/>
            <a:ext cx="3777052" cy="79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1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</a:t>
            </a:r>
            <a:r>
              <a:rPr lang="en-US"/>
              <a:t>cont</a:t>
            </a:r>
            <a:r>
              <a:rPr lang="en-US" smtClean="0"/>
              <a:t>.)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400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2027237"/>
            <a:ext cx="8229600" cy="4525963"/>
          </a:xfrm>
          <a:prstGeom prst="rect">
            <a:avLst/>
          </a:prstGeom>
        </p:spPr>
        <p:txBody>
          <a:bodyPr/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solidFill>
                  <a:schemeClr val="folHlink"/>
                </a:solidFill>
              </a:rPr>
              <a:t>Definition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8" name="Picture 4" descr="definitionC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-237" b="10735"/>
          <a:stretch>
            <a:fillRect/>
          </a:stretch>
        </p:blipFill>
        <p:spPr bwMode="auto">
          <a:xfrm>
            <a:off x="838200" y="2667000"/>
            <a:ext cx="7711517" cy="18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7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/>
              <a:t>Example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13316" name="Picture 4" descr="exmp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b="10434"/>
          <a:stretch>
            <a:fillRect/>
          </a:stretch>
        </p:blipFill>
        <p:spPr bwMode="auto">
          <a:xfrm>
            <a:off x="755650" y="2636838"/>
            <a:ext cx="7690095" cy="18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Theorem</a:t>
            </a:r>
            <a:r>
              <a:rPr lang="en-US" sz="2400"/>
              <a:t>. Let the homogeneous linear recurrence equation with constant coefficients</a:t>
            </a:r>
          </a:p>
          <a:p>
            <a:endParaRPr lang="en-US" sz="2400"/>
          </a:p>
          <a:p>
            <a:pPr>
              <a:buFontTx/>
              <a:buNone/>
            </a:pPr>
            <a:r>
              <a:rPr lang="en-US" sz="2400"/>
              <a:t>	be given. If its characteristic equation</a:t>
            </a:r>
          </a:p>
          <a:p>
            <a:pPr marL="0" indent="0"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	has </a:t>
            </a:r>
            <a:r>
              <a:rPr lang="en-US" sz="2400" i="1"/>
              <a:t>k</a:t>
            </a:r>
            <a:r>
              <a:rPr lang="en-US" sz="2400"/>
              <a:t> distinct solutions </a:t>
            </a:r>
            <a:r>
              <a:rPr lang="en-US" sz="2400" i="1"/>
              <a:t>r</a:t>
            </a:r>
            <a:r>
              <a:rPr lang="en-US" sz="2400" i="1" baseline="-25000"/>
              <a:t>1</a:t>
            </a:r>
            <a:r>
              <a:rPr lang="en-US" sz="2400" i="1"/>
              <a:t>, r</a:t>
            </a:r>
            <a:r>
              <a:rPr lang="en-US" sz="2400" i="1" baseline="-25000"/>
              <a:t>2</a:t>
            </a:r>
            <a:r>
              <a:rPr lang="en-US" sz="2400" i="1"/>
              <a:t>,…,r</a:t>
            </a:r>
            <a:r>
              <a:rPr lang="en-US" sz="2400" i="1" baseline="-25000"/>
              <a:t>k</a:t>
            </a:r>
            <a:r>
              <a:rPr lang="en-US" sz="2400"/>
              <a:t>, then the only solutions to the recurrence are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 (cont.)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CSG523/ </a:t>
            </a:r>
            <a:r>
              <a:rPr lang="id-ID"/>
              <a:t>Desain dan </a:t>
            </a:r>
            <a:r>
              <a:rPr lang="id-ID"/>
              <a:t>Analisis </a:t>
            </a:r>
            <a:r>
              <a:rPr lang="id-ID" smtClean="0"/>
              <a:t>Algoritma</a:t>
            </a:r>
            <a:endParaRPr lang="en-US"/>
          </a:p>
        </p:txBody>
      </p:sp>
      <p:pic>
        <p:nvPicPr>
          <p:cNvPr id="14340" name="Picture 4" descr="teorem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t="17917" r="25142" b="67798"/>
          <a:stretch>
            <a:fillRect/>
          </a:stretch>
        </p:blipFill>
        <p:spPr bwMode="auto">
          <a:xfrm>
            <a:off x="2555875" y="2852736"/>
            <a:ext cx="4196313" cy="57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teorem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t="39384" r="26721" b="46251"/>
          <a:stretch>
            <a:fillRect/>
          </a:stretch>
        </p:blipFill>
        <p:spPr bwMode="auto">
          <a:xfrm>
            <a:off x="2411413" y="4038600"/>
            <a:ext cx="4537075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eorem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71587" r="25140" b="15437"/>
          <a:stretch>
            <a:fillRect/>
          </a:stretch>
        </p:blipFill>
        <p:spPr bwMode="auto">
          <a:xfrm>
            <a:off x="2339974" y="5605463"/>
            <a:ext cx="5223590" cy="6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103335-9756-45D8-9CF2-BA893CA3D6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</TotalTime>
  <Words>756</Words>
  <Application>Microsoft Office PowerPoint</Application>
  <PresentationFormat>On-screen Show (4:3)</PresentationFormat>
  <Paragraphs>235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Theme1</vt:lpstr>
      <vt:lpstr>CSG523/  Desain dan Analisis Algoritma</vt:lpstr>
      <vt:lpstr>Solving Recurrences by Substitution</vt:lpstr>
      <vt:lpstr>Substitution (cont.)</vt:lpstr>
      <vt:lpstr>Characteristic Equation</vt:lpstr>
      <vt:lpstr>Characteristic (cont.)</vt:lpstr>
      <vt:lpstr>Characteristic (cont.)</vt:lpstr>
      <vt:lpstr>Characteristic (cont.)</vt:lpstr>
      <vt:lpstr>Characteristic (cont.)</vt:lpstr>
      <vt:lpstr>Characteristic (cont.)</vt:lpstr>
      <vt:lpstr>Characteristic (cont.)</vt:lpstr>
      <vt:lpstr>Characteristic (cont.)</vt:lpstr>
      <vt:lpstr>Characteristic (cont.)</vt:lpstr>
      <vt:lpstr>Characteristic (cont.)</vt:lpstr>
      <vt:lpstr>Characteristic (cont.)</vt:lpstr>
      <vt:lpstr>PowerPoint Presentation</vt:lpstr>
      <vt:lpstr>Characteristic (cont.)</vt:lpstr>
      <vt:lpstr>Characteristic (cont.)</vt:lpstr>
      <vt:lpstr>Characteristic (cont.)</vt:lpstr>
      <vt:lpstr>Characteristic (cont.)</vt:lpstr>
      <vt:lpstr>Characteristic (cont.)</vt:lpstr>
      <vt:lpstr>Analysis of recursive algorithm</vt:lpstr>
      <vt:lpstr>Problem 1 (cont.)</vt:lpstr>
      <vt:lpstr>Problem 1 (cont.)</vt:lpstr>
      <vt:lpstr>PowerPoint Presentation</vt:lpstr>
      <vt:lpstr>PowerPoint Presentation</vt:lpstr>
      <vt:lpstr>General Plan</vt:lpstr>
      <vt:lpstr>Problem 2: Binary Recursive </vt:lpstr>
      <vt:lpstr>PowerPoint Presentation</vt:lpstr>
      <vt:lpstr>PowerPoint Presentation</vt:lpstr>
      <vt:lpstr>Exercises: use characteristic equation to solve the problem </vt:lpstr>
      <vt:lpstr>Exercises: use characteristic equation to solve the problem (cont.)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</dc:creator>
  <cp:lastModifiedBy>7</cp:lastModifiedBy>
  <cp:revision>3</cp:revision>
  <dcterms:created xsi:type="dcterms:W3CDTF">2014-08-21T18:14:35Z</dcterms:created>
  <dcterms:modified xsi:type="dcterms:W3CDTF">2014-08-21T18:57:37Z</dcterms:modified>
</cp:coreProperties>
</file>