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58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8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err="1" smtClean="0">
                <a:latin typeface="Times New Roman" pitchFamily="18" charset="0"/>
              </a:rPr>
              <a:t>Jika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</a:rPr>
              <a:t>elemen</a:t>
            </a:r>
            <a:r>
              <a:rPr lang="en-US" sz="1200" dirty="0" smtClean="0">
                <a:latin typeface="Times New Roman" pitchFamily="18" charset="0"/>
              </a:rPr>
              <a:t> array </a:t>
            </a:r>
            <a:r>
              <a:rPr lang="en-US" sz="1200" dirty="0" err="1" smtClean="0">
                <a:latin typeface="Times New Roman" pitchFamily="18" charset="0"/>
              </a:rPr>
              <a:t>terurut</a:t>
            </a:r>
            <a:r>
              <a:rPr lang="en-US" sz="1200" dirty="0" smtClean="0">
                <a:latin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</a:rPr>
              <a:t>binsearch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</a:rPr>
              <a:t>memiliki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</a:rPr>
              <a:t>efisiensi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</a:rPr>
              <a:t>tinggi</a:t>
            </a:r>
            <a:r>
              <a:rPr lang="en-US" sz="1200" dirty="0" smtClean="0">
                <a:latin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</a:rPr>
              <a:t>Jika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</a:rPr>
              <a:t>elemen</a:t>
            </a:r>
            <a:r>
              <a:rPr lang="en-US" sz="1200" dirty="0" smtClean="0">
                <a:latin typeface="Times New Roman" pitchFamily="18" charset="0"/>
              </a:rPr>
              <a:t> array </a:t>
            </a:r>
            <a:r>
              <a:rPr lang="en-US" sz="1200" dirty="0" err="1" smtClean="0">
                <a:latin typeface="Times New Roman" pitchFamily="18" charset="0"/>
              </a:rPr>
              <a:t>tidak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</a:rPr>
              <a:t>terurut</a:t>
            </a:r>
            <a:r>
              <a:rPr lang="en-US" sz="1200" dirty="0" smtClean="0">
                <a:latin typeface="Times New Roman" pitchFamily="18" charset="0"/>
              </a:rPr>
              <a:t> ???</a:t>
            </a:r>
          </a:p>
          <a:p>
            <a:pPr eaLnBrk="1" hangingPunct="1"/>
            <a:endParaRPr lang="en-US" sz="1200" dirty="0" smtClean="0">
              <a:latin typeface="Times New Roman" pitchFamily="18" charset="0"/>
            </a:endParaRPr>
          </a:p>
          <a:p>
            <a:pPr eaLnBrk="1" hangingPunct="1"/>
            <a:r>
              <a:rPr lang="en-US" sz="1200" dirty="0" smtClean="0">
                <a:latin typeface="Times New Roman" pitchFamily="18" charset="0"/>
              </a:rPr>
              <a:t>1</a:t>
            </a:r>
            <a:r>
              <a:rPr lang="en-US" sz="1200" i="1" dirty="0" smtClean="0">
                <a:latin typeface="Times New Roman" pitchFamily="18" charset="0"/>
              </a:rPr>
              <a:t>. </a:t>
            </a:r>
            <a:r>
              <a:rPr lang="en-US" sz="1200" i="1" dirty="0" err="1" smtClean="0">
                <a:latin typeface="Times New Roman" pitchFamily="18" charset="0"/>
              </a:rPr>
              <a:t>Kasus</a:t>
            </a:r>
            <a:r>
              <a:rPr lang="en-US" sz="1200" i="1" dirty="0" smtClean="0">
                <a:latin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</a:rPr>
              <a:t>terbaik</a:t>
            </a:r>
            <a:endParaRPr lang="en-US" sz="1200" dirty="0" smtClean="0">
              <a:latin typeface="Times New Roman" pitchFamily="18" charset="0"/>
            </a:endParaRPr>
          </a:p>
          <a:p>
            <a:pPr eaLnBrk="1" hangingPunct="1"/>
            <a:r>
              <a:rPr lang="en-US" sz="1200" i="1" dirty="0" err="1" smtClean="0">
                <a:latin typeface="Times New Roman" pitchFamily="18" charset="0"/>
              </a:rPr>
              <a:t>T</a:t>
            </a:r>
            <a:r>
              <a:rPr lang="en-US" sz="1200" baseline="-25000" dirty="0" err="1" smtClean="0">
                <a:latin typeface="Times New Roman" pitchFamily="18" charset="0"/>
              </a:rPr>
              <a:t>min</a:t>
            </a:r>
            <a:r>
              <a:rPr lang="en-US" sz="1200" dirty="0" smtClean="0">
                <a:latin typeface="Times New Roman" pitchFamily="18" charset="0"/>
              </a:rPr>
              <a:t>(</a:t>
            </a:r>
            <a:r>
              <a:rPr lang="en-US" sz="1200" i="1" dirty="0" smtClean="0">
                <a:latin typeface="Times New Roman" pitchFamily="18" charset="0"/>
              </a:rPr>
              <a:t>n</a:t>
            </a:r>
            <a:r>
              <a:rPr lang="en-US" sz="1200" dirty="0" smtClean="0">
                <a:latin typeface="Times New Roman" pitchFamily="18" charset="0"/>
              </a:rPr>
              <a:t>) = 1</a:t>
            </a:r>
          </a:p>
          <a:p>
            <a:pPr eaLnBrk="1" hangingPunct="1"/>
            <a:r>
              <a:rPr lang="en-US" sz="1200" dirty="0" smtClean="0">
                <a:latin typeface="Times New Roman" pitchFamily="18" charset="0"/>
              </a:rPr>
              <a:t> </a:t>
            </a:r>
          </a:p>
          <a:p>
            <a:pPr eaLnBrk="1" hangingPunct="1"/>
            <a:r>
              <a:rPr lang="en-US" sz="1200" dirty="0" smtClean="0">
                <a:latin typeface="Times New Roman" pitchFamily="18" charset="0"/>
              </a:rPr>
              <a:t>2.</a:t>
            </a:r>
            <a:r>
              <a:rPr lang="en-US" sz="1200" i="1" dirty="0" smtClean="0">
                <a:latin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</a:rPr>
              <a:t>Kasus</a:t>
            </a:r>
            <a:r>
              <a:rPr lang="en-US" sz="1200" i="1" dirty="0" smtClean="0">
                <a:latin typeface="Times New Roman" pitchFamily="18" charset="0"/>
              </a:rPr>
              <a:t> </a:t>
            </a:r>
            <a:r>
              <a:rPr lang="en-US" sz="1200" i="1" dirty="0" err="1" smtClean="0">
                <a:latin typeface="Times New Roman" pitchFamily="18" charset="0"/>
              </a:rPr>
              <a:t>terburuk</a:t>
            </a:r>
            <a:r>
              <a:rPr lang="en-US" sz="1200" dirty="0" smtClean="0"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en-US" sz="1200" dirty="0" smtClean="0">
                <a:latin typeface="Times New Roman" pitchFamily="18" charset="0"/>
              </a:rPr>
              <a:t> 	</a:t>
            </a:r>
            <a:r>
              <a:rPr lang="en-US" sz="1200" i="1" dirty="0" err="1" smtClean="0">
                <a:latin typeface="Times New Roman" pitchFamily="18" charset="0"/>
              </a:rPr>
              <a:t>T</a:t>
            </a:r>
            <a:r>
              <a:rPr lang="en-US" sz="1200" baseline="-25000" dirty="0" err="1" smtClean="0">
                <a:latin typeface="Times New Roman" pitchFamily="18" charset="0"/>
              </a:rPr>
              <a:t>max</a:t>
            </a:r>
            <a:r>
              <a:rPr lang="en-US" sz="1200" dirty="0" smtClean="0">
                <a:latin typeface="Times New Roman" pitchFamily="18" charset="0"/>
              </a:rPr>
              <a:t> (</a:t>
            </a:r>
            <a:r>
              <a:rPr lang="en-US" sz="1200" i="1" dirty="0" smtClean="0">
                <a:latin typeface="Times New Roman" pitchFamily="18" charset="0"/>
              </a:rPr>
              <a:t>n</a:t>
            </a:r>
            <a:r>
              <a:rPr lang="en-US" sz="1200" dirty="0" smtClean="0">
                <a:latin typeface="Times New Roman" pitchFamily="18" charset="0"/>
              </a:rPr>
              <a:t>) = </a:t>
            </a:r>
            <a:r>
              <a:rPr lang="en-US" sz="1200" baseline="30000" dirty="0" smtClean="0">
                <a:latin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</a:rPr>
              <a:t>log </a:t>
            </a:r>
            <a:r>
              <a:rPr lang="en-US" sz="1200" i="1" dirty="0" smtClean="0">
                <a:latin typeface="Times New Roman" pitchFamily="18" charset="0"/>
              </a:rPr>
              <a:t>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3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9F1C98-151D-4865-A151-FAB52C743904}" type="datetime1">
              <a:rPr lang="en-US" smtClean="0"/>
              <a:t>8/11/2014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E87C-812C-4F26-BE49-5B61BC3C5230}" type="datetime1">
              <a:rPr lang="en-US" smtClean="0"/>
              <a:t>8/11/2014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C8A7-8A07-4664-96E9-66DFC22CA373}" type="datetime1">
              <a:rPr lang="en-US" smtClean="0"/>
              <a:t>8/11/2014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8D3A-C676-4DCB-B350-5C39A6331411}" type="datetime1">
              <a:rPr lang="en-US" smtClean="0"/>
              <a:t>8/11/2014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A6657-DFA7-4C71-8D9F-358D510D0054}" type="datetime1">
              <a:rPr lang="en-US" smtClean="0"/>
              <a:t>8/11/2014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3409-BC03-403E-BDD2-258F89C5F85D}" type="datetime1">
              <a:rPr lang="en-US" smtClean="0"/>
              <a:t>8/11/2014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DE264C-6148-40BA-BDC5-DAEF4338587E}" type="datetime1">
              <a:rPr lang="en-US" smtClean="0"/>
              <a:t>8/11/2014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CSG523/ </a:t>
            </a:r>
            <a:br>
              <a:rPr lang="en-US" dirty="0"/>
            </a:b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Asimptotik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Intelligence, Computing, Multimedia (ICM)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11" name="Picture 4" descr="big_Oh_le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2" y="2010201"/>
            <a:ext cx="54006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52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60400" indent="-660400"/>
            <a:r>
              <a:rPr lang="en-US" i="1" dirty="0"/>
              <a:t>100n+5 </a:t>
            </a:r>
            <a:r>
              <a:rPr lang="en-US" dirty="0"/>
              <a:t>= </a:t>
            </a:r>
            <a:r>
              <a:rPr lang="en-US" i="1" dirty="0"/>
              <a:t>O(n</a:t>
            </a:r>
            <a:r>
              <a:rPr lang="en-US" i="1" baseline="30000" dirty="0"/>
              <a:t>2</a:t>
            </a:r>
            <a:r>
              <a:rPr lang="en-US" i="1" dirty="0"/>
              <a:t>)</a:t>
            </a:r>
          </a:p>
          <a:p>
            <a:pPr marL="660400" indent="-660400">
              <a:buFontTx/>
              <a:buAutoNum type="romanLcPeriod"/>
            </a:pPr>
            <a:r>
              <a:rPr lang="en-US" i="1" dirty="0"/>
              <a:t>100n+n = 101n</a:t>
            </a:r>
            <a:r>
              <a:rPr lang="en-US" dirty="0"/>
              <a:t>, </a:t>
            </a:r>
            <a:r>
              <a:rPr lang="en-US" i="1" dirty="0"/>
              <a:t>101n ≤ 101n</a:t>
            </a:r>
            <a:r>
              <a:rPr lang="en-US" i="1" baseline="30000" dirty="0"/>
              <a:t>2</a:t>
            </a:r>
            <a:r>
              <a:rPr lang="en-US" dirty="0"/>
              <a:t>, for all </a:t>
            </a:r>
            <a:r>
              <a:rPr lang="en-US" i="1" dirty="0"/>
              <a:t>n≥5 c=101, n</a:t>
            </a:r>
            <a:r>
              <a:rPr lang="en-US" i="1" baseline="-25000" dirty="0"/>
              <a:t>o</a:t>
            </a:r>
            <a:r>
              <a:rPr lang="en-US" i="1" dirty="0"/>
              <a:t>=5</a:t>
            </a:r>
            <a:endParaRPr lang="en-US" baseline="30000" dirty="0"/>
          </a:p>
          <a:p>
            <a:pPr marL="660400" indent="-660400">
              <a:buFontTx/>
              <a:buAutoNum type="romanLcPeriod"/>
            </a:pPr>
            <a:r>
              <a:rPr lang="en-US" i="1" dirty="0"/>
              <a:t>100n+5n= 105n, 105n ≤ 105n</a:t>
            </a:r>
            <a:r>
              <a:rPr lang="en-US" i="1" baseline="30000" dirty="0"/>
              <a:t>2</a:t>
            </a:r>
            <a:r>
              <a:rPr lang="en-US" i="1" dirty="0"/>
              <a:t>, </a:t>
            </a:r>
            <a:r>
              <a:rPr lang="en-US" dirty="0"/>
              <a:t>for all </a:t>
            </a:r>
            <a:r>
              <a:rPr lang="en-US" i="1" dirty="0"/>
              <a:t>n≥1, c=105, n</a:t>
            </a:r>
            <a:r>
              <a:rPr lang="en-US" i="1" baseline="-25000" dirty="0"/>
              <a:t>o</a:t>
            </a:r>
            <a:r>
              <a:rPr lang="en-US" i="1" dirty="0"/>
              <a:t>=1</a:t>
            </a:r>
            <a:endParaRPr lang="en-US" i="1" baseline="300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Proof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0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TEOREMA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i="1" baseline="-25000" dirty="0"/>
              <a:t>m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m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i="1" baseline="-25000" dirty="0"/>
              <a:t>m</a:t>
            </a:r>
            <a:r>
              <a:rPr lang="en-US" baseline="-25000" dirty="0"/>
              <a:t>-1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m-1</a:t>
            </a:r>
            <a:r>
              <a:rPr lang="en-US" dirty="0"/>
              <a:t> + ...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polinom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derajat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i="1" baseline="30000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).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 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TEOREMA.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(n) =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)), </a:t>
            </a:r>
            <a:r>
              <a:rPr lang="en-US" dirty="0" err="1"/>
              <a:t>maka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(</a:t>
            </a:r>
            <a:r>
              <a:rPr lang="en-US" i="1" dirty="0"/>
              <a:t>a</a:t>
            </a:r>
            <a:r>
              <a:rPr lang="en-US" dirty="0"/>
              <a:t>) 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+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)) +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)) </a:t>
            </a:r>
            <a:r>
              <a:rPr lang="en-US" dirty="0"/>
              <a:t>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max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),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(</a:t>
            </a:r>
            <a:r>
              <a:rPr lang="en-US" i="1" dirty="0"/>
              <a:t>b</a:t>
            </a:r>
            <a:r>
              <a:rPr lang="en-US" dirty="0"/>
              <a:t>) 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(</a:t>
            </a:r>
            <a:r>
              <a:rPr lang="en-US" i="1" dirty="0"/>
              <a:t>c</a:t>
            </a:r>
            <a:r>
              <a:rPr lang="en-US" dirty="0"/>
              <a:t>) 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c . 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)) =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)),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konstanta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(</a:t>
            </a:r>
            <a:r>
              <a:rPr lang="en-US" i="1" dirty="0"/>
              <a:t>d</a:t>
            </a:r>
            <a:r>
              <a:rPr lang="en-US" dirty="0"/>
              <a:t>) 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 = </a:t>
            </a:r>
            <a:r>
              <a:rPr lang="en-US" b="1" i="1" dirty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9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l-GR" dirty="0">
                <a:sym typeface="Symbol" pitchFamily="18" charset="2"/>
              </a:rPr>
              <a:t></a:t>
            </a:r>
            <a:r>
              <a:rPr lang="en-US" i="1" dirty="0">
                <a:sym typeface="Symbol" pitchFamily="18" charset="2"/>
              </a:rPr>
              <a:t> </a:t>
            </a:r>
            <a:r>
              <a:rPr lang="en-US" i="1" dirty="0"/>
              <a:t>(g(n))</a:t>
            </a:r>
            <a:r>
              <a:rPr lang="en-US" dirty="0"/>
              <a:t>={</a:t>
            </a:r>
            <a:r>
              <a:rPr lang="en-US" i="1" dirty="0"/>
              <a:t>f(n)</a:t>
            </a:r>
            <a:r>
              <a:rPr lang="en-US" dirty="0"/>
              <a:t>: there exist positive constants </a:t>
            </a:r>
            <a:r>
              <a:rPr lang="en-US" i="1" dirty="0"/>
              <a:t>c </a:t>
            </a:r>
            <a:r>
              <a:rPr lang="en-US" dirty="0"/>
              <a:t>and nonnegative integer </a:t>
            </a:r>
            <a:r>
              <a:rPr lang="en-US" i="1" dirty="0"/>
              <a:t>n</a:t>
            </a:r>
            <a:r>
              <a:rPr lang="en-US" i="1" baseline="-25000" dirty="0"/>
              <a:t>o</a:t>
            </a:r>
            <a:r>
              <a:rPr lang="en-US" i="1" dirty="0"/>
              <a:t> </a:t>
            </a:r>
            <a:r>
              <a:rPr lang="en-US" dirty="0"/>
              <a:t>such that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      </a:t>
            </a:r>
            <a:r>
              <a:rPr lang="en-US" i="1" dirty="0"/>
              <a:t>f(n)</a:t>
            </a:r>
            <a:r>
              <a:rPr lang="en-US" dirty="0"/>
              <a:t> ≥</a:t>
            </a:r>
            <a:r>
              <a:rPr lang="en-US" i="1" dirty="0"/>
              <a:t>cg(n) ≥0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for all </a:t>
            </a:r>
            <a:r>
              <a:rPr lang="en-US" i="1" dirty="0"/>
              <a:t>n ≥ n</a:t>
            </a:r>
            <a:r>
              <a:rPr lang="en-US" i="1" baseline="-25000" dirty="0"/>
              <a:t>o</a:t>
            </a:r>
            <a:r>
              <a:rPr lang="en-US" dirty="0"/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i="1" dirty="0"/>
              <a:t>f(n) = </a:t>
            </a:r>
            <a:r>
              <a:rPr lang="el-GR" dirty="0">
                <a:sym typeface="Symbol" pitchFamily="18" charset="2"/>
              </a:rPr>
              <a:t></a:t>
            </a:r>
            <a:r>
              <a:rPr lang="en-US" i="1" dirty="0"/>
              <a:t>(g(n)) </a:t>
            </a:r>
            <a:r>
              <a:rPr lang="en-US" dirty="0"/>
              <a:t>indicates that</a:t>
            </a:r>
            <a:r>
              <a:rPr lang="en-US" i="1" dirty="0"/>
              <a:t> </a:t>
            </a:r>
            <a:r>
              <a:rPr lang="en-US" b="1" i="1" dirty="0"/>
              <a:t>f(n) </a:t>
            </a:r>
            <a:r>
              <a:rPr lang="en-US" b="1" dirty="0"/>
              <a:t>is a member of the set </a:t>
            </a:r>
            <a:r>
              <a:rPr lang="el-GR" dirty="0">
                <a:sym typeface="Symbol" pitchFamily="18" charset="2"/>
              </a:rPr>
              <a:t></a:t>
            </a:r>
            <a:r>
              <a:rPr lang="en-US" b="1" i="1" dirty="0"/>
              <a:t>(g(n</a:t>
            </a:r>
            <a:r>
              <a:rPr lang="en-US" b="1" i="1" dirty="0" smtClean="0"/>
              <a:t>))</a:t>
            </a:r>
            <a:endParaRPr lang="en-US" b="1" i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Symbol" pitchFamily="18" charset="2"/>
              </a:rPr>
              <a:t></a:t>
            </a:r>
            <a:r>
              <a:rPr lang="en-US" dirty="0"/>
              <a:t>-</a:t>
            </a: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10" name="Picture 4" descr="big_omega_cormen"/>
          <p:cNvPicPr>
            <a:picLocks noChangeAspect="1" noChangeArrowheads="1"/>
          </p:cNvPicPr>
          <p:nvPr/>
        </p:nvPicPr>
        <p:blipFill>
          <a:blip r:embed="rId2"/>
          <a:srcRect b="11314"/>
          <a:stretch>
            <a:fillRect/>
          </a:stretch>
        </p:blipFill>
        <p:spPr bwMode="auto">
          <a:xfrm>
            <a:off x="4962123" y="1977656"/>
            <a:ext cx="36718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57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11" name="Picture 4" descr="big_omega_le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009550"/>
            <a:ext cx="51133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77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i="1" dirty="0"/>
              <a:t>	</a:t>
            </a:r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 =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</a:t>
            </a:r>
            <a:r>
              <a:rPr lang="en-US" b="1" dirty="0">
                <a:solidFill>
                  <a:srgbClr val="FF0000"/>
                </a:solidFill>
              </a:rPr>
              <a:t>(g(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)) </a:t>
            </a:r>
            <a:r>
              <a:rPr lang="en-US" dirty="0"/>
              <a:t>(</a:t>
            </a:r>
            <a:r>
              <a:rPr lang="en-US" dirty="0" err="1"/>
              <a:t>dibaca</a:t>
            </a:r>
            <a:r>
              <a:rPr lang="en-US" dirty="0"/>
              <a:t> “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Omega 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)”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i="1" dirty="0"/>
              <a:t>T(n) </a:t>
            </a:r>
            <a:r>
              <a:rPr lang="en-US" i="1" dirty="0" err="1"/>
              <a:t>berorde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paling </a:t>
            </a:r>
            <a:r>
              <a:rPr lang="en-US" i="1" dirty="0" err="1">
                <a:solidFill>
                  <a:srgbClr val="FF0000"/>
                </a:solidFill>
              </a:rPr>
              <a:t>kecil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g(n) </a:t>
            </a:r>
            <a:r>
              <a:rPr lang="en-US" dirty="0"/>
              <a:t>)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tetapan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 </a:t>
            </a:r>
            <a:endParaRPr lang="en-US" i="1" dirty="0"/>
          </a:p>
          <a:p>
            <a:pPr>
              <a:buFont typeface="Arial" charset="0"/>
              <a:buNone/>
            </a:pPr>
            <a:r>
              <a:rPr lang="en-US" i="1" dirty="0"/>
              <a:t>		</a:t>
            </a:r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g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)) </a:t>
            </a: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i="1" baseline="30000" dirty="0"/>
              <a:t>3</a:t>
            </a:r>
            <a:r>
              <a:rPr lang="en-US" i="1" dirty="0"/>
              <a:t> = </a:t>
            </a:r>
            <a:r>
              <a:rPr lang="el-GR" dirty="0">
                <a:sym typeface="Symbol" pitchFamily="18" charset="2"/>
              </a:rPr>
              <a:t></a:t>
            </a:r>
            <a:r>
              <a:rPr lang="en-US" i="1" dirty="0"/>
              <a:t>(n</a:t>
            </a:r>
            <a:r>
              <a:rPr lang="en-US" i="1" baseline="30000" dirty="0"/>
              <a:t>2</a:t>
            </a:r>
            <a:r>
              <a:rPr lang="en-US" i="1" dirty="0"/>
              <a:t>):</a:t>
            </a:r>
          </a:p>
          <a:p>
            <a:pPr>
              <a:buFontTx/>
              <a:buNone/>
            </a:pPr>
            <a:r>
              <a:rPr lang="en-US" i="1" dirty="0"/>
              <a:t>	n</a:t>
            </a:r>
            <a:r>
              <a:rPr lang="en-US" i="1" baseline="30000" dirty="0"/>
              <a:t>3</a:t>
            </a:r>
            <a:r>
              <a:rPr lang="en-US" i="1" dirty="0"/>
              <a:t> ≥ cn</a:t>
            </a:r>
            <a:r>
              <a:rPr lang="en-US" i="1" baseline="30000" dirty="0"/>
              <a:t>2</a:t>
            </a:r>
            <a:r>
              <a:rPr lang="en-US" i="1" dirty="0"/>
              <a:t> for all n ≥ 0,</a:t>
            </a:r>
          </a:p>
          <a:p>
            <a:pPr>
              <a:buFontTx/>
              <a:buNone/>
            </a:pPr>
            <a:r>
              <a:rPr lang="en-US" dirty="0"/>
              <a:t>We can select </a:t>
            </a:r>
            <a:r>
              <a:rPr lang="en-US" i="1" dirty="0"/>
              <a:t>c=1 and </a:t>
            </a:r>
            <a:r>
              <a:rPr lang="en-US" i="1" dirty="0" smtClean="0"/>
              <a:t>n</a:t>
            </a:r>
            <a:r>
              <a:rPr lang="en-US" i="1" baseline="-25000" dirty="0" smtClean="0"/>
              <a:t>0</a:t>
            </a:r>
            <a:r>
              <a:rPr lang="en-US" i="1" dirty="0" smtClean="0"/>
              <a:t>=0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Proof--??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dirty="0">
                <a:sym typeface="Symbol" pitchFamily="18" charset="2"/>
              </a:rPr>
              <a:t></a:t>
            </a:r>
            <a:r>
              <a:rPr lang="en-US" i="1" dirty="0"/>
              <a:t>(g(n)) </a:t>
            </a:r>
            <a:r>
              <a:rPr lang="en-US" dirty="0"/>
              <a:t>={</a:t>
            </a:r>
            <a:r>
              <a:rPr lang="en-US" i="1" dirty="0"/>
              <a:t>f(n) </a:t>
            </a:r>
            <a:r>
              <a:rPr lang="en-US" dirty="0"/>
              <a:t>: there exist positive constants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, </a:t>
            </a:r>
            <a:r>
              <a:rPr lang="en-US" dirty="0"/>
              <a:t>and nonnegative integer </a:t>
            </a:r>
            <a:r>
              <a:rPr lang="en-US" i="1" dirty="0"/>
              <a:t>n</a:t>
            </a:r>
            <a:r>
              <a:rPr lang="en-US" i="1" baseline="-25000" dirty="0"/>
              <a:t>o</a:t>
            </a:r>
            <a:r>
              <a:rPr lang="en-US" i="1" dirty="0"/>
              <a:t> </a:t>
            </a:r>
            <a:r>
              <a:rPr lang="en-US" dirty="0"/>
              <a:t>such that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i="1" dirty="0"/>
              <a:t>c</a:t>
            </a:r>
            <a:r>
              <a:rPr lang="en-US" i="1" baseline="-25000" dirty="0"/>
              <a:t>2</a:t>
            </a:r>
            <a:r>
              <a:rPr lang="en-US" i="1" dirty="0"/>
              <a:t>g(n)≥f(n)</a:t>
            </a:r>
            <a:r>
              <a:rPr lang="en-US" dirty="0"/>
              <a:t> ≥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g(n)≥0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for all </a:t>
            </a:r>
            <a:r>
              <a:rPr lang="en-US" i="1" dirty="0"/>
              <a:t>n ≥ n</a:t>
            </a:r>
            <a:r>
              <a:rPr lang="en-US" i="1" baseline="-25000" dirty="0"/>
              <a:t>o</a:t>
            </a:r>
            <a:r>
              <a:rPr lang="en-US" dirty="0"/>
              <a:t>}</a:t>
            </a:r>
          </a:p>
          <a:p>
            <a:pPr>
              <a:lnSpc>
                <a:spcPct val="90000"/>
              </a:lnSpc>
            </a:pPr>
            <a:r>
              <a:rPr lang="en-US" i="1" dirty="0"/>
              <a:t>f(n) = </a:t>
            </a:r>
            <a:r>
              <a:rPr lang="el-GR" dirty="0">
                <a:sym typeface="Symbol" pitchFamily="18" charset="2"/>
              </a:rPr>
              <a:t></a:t>
            </a:r>
            <a:r>
              <a:rPr lang="en-US" i="1" dirty="0"/>
              <a:t>(g(n)) </a:t>
            </a:r>
            <a:r>
              <a:rPr lang="en-US" dirty="0"/>
              <a:t>indicates that</a:t>
            </a:r>
            <a:r>
              <a:rPr lang="en-US" i="1" dirty="0"/>
              <a:t> </a:t>
            </a:r>
            <a:r>
              <a:rPr lang="en-US" b="1" i="1" dirty="0"/>
              <a:t>f(n) </a:t>
            </a:r>
            <a:r>
              <a:rPr lang="en-US" b="1" dirty="0"/>
              <a:t>is a member of the set </a:t>
            </a:r>
            <a:r>
              <a:rPr lang="el-GR" dirty="0">
                <a:sym typeface="Symbol" pitchFamily="18" charset="2"/>
              </a:rPr>
              <a:t></a:t>
            </a:r>
            <a:r>
              <a:rPr lang="en-US" b="1" i="1" dirty="0"/>
              <a:t>(g(n</a:t>
            </a:r>
            <a:r>
              <a:rPr lang="en-US" b="1" i="1" dirty="0" smtClean="0"/>
              <a:t>))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Symbol" pitchFamily="18" charset="2"/>
              </a:rPr>
              <a:t></a:t>
            </a:r>
            <a:r>
              <a:rPr lang="en-US" dirty="0"/>
              <a:t>-</a:t>
            </a: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10" name="Picture 4" descr="big_theta_cormen"/>
          <p:cNvPicPr>
            <a:picLocks noChangeAspect="1" noChangeArrowheads="1"/>
          </p:cNvPicPr>
          <p:nvPr/>
        </p:nvPicPr>
        <p:blipFill>
          <a:blip r:embed="rId2"/>
          <a:srcRect b="13081"/>
          <a:stretch>
            <a:fillRect/>
          </a:stretch>
        </p:blipFill>
        <p:spPr bwMode="auto">
          <a:xfrm>
            <a:off x="4738863" y="2009550"/>
            <a:ext cx="38163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103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8" name="Picture 4" descr="big_theta_le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009550"/>
            <a:ext cx="51847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01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 =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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h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))  </a:t>
            </a:r>
            <a:r>
              <a:rPr lang="en-US" dirty="0"/>
              <a:t>(</a:t>
            </a:r>
            <a:r>
              <a:rPr lang="en-US" dirty="0" err="1"/>
              <a:t>dibaca</a:t>
            </a:r>
            <a:r>
              <a:rPr lang="en-US" dirty="0"/>
              <a:t> “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tetha</a:t>
            </a:r>
            <a:r>
              <a:rPr lang="en-US" dirty="0"/>
              <a:t>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)”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berorde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sama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i="1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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0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Determine the time efficiency class of </a:t>
            </a:r>
            <a:r>
              <a:rPr lang="en-US" dirty="0">
                <a:solidFill>
                  <a:srgbClr val="FF0000"/>
                </a:solidFill>
              </a:rPr>
              <a:t>max </a:t>
            </a:r>
            <a:r>
              <a:rPr lang="en-US" dirty="0" err="1">
                <a:solidFill>
                  <a:srgbClr val="FF0000"/>
                </a:solidFill>
              </a:rPr>
              <a:t>search,selection</a:t>
            </a:r>
            <a:r>
              <a:rPr lang="en-US" dirty="0">
                <a:solidFill>
                  <a:srgbClr val="FF0000"/>
                </a:solidFill>
              </a:rPr>
              <a:t> sort, binary search</a:t>
            </a:r>
            <a:r>
              <a:rPr lang="en-US" dirty="0"/>
              <a:t> in the worst, best, and average case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CSG523/ </a:t>
            </a:r>
            <a:r>
              <a:rPr lang="id-ID" dirty="0" smtClean="0"/>
              <a:t>Desain </a:t>
            </a:r>
            <a:r>
              <a:rPr lang="id-ID" dirty="0"/>
              <a:t>dan Analisis 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½n(n-1)= </a:t>
            </a:r>
            <a:r>
              <a:rPr lang="el-GR" dirty="0">
                <a:sym typeface="Symbol" pitchFamily="18" charset="2"/>
              </a:rPr>
              <a:t>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Prove the right inequality (upper bound)</a:t>
            </a:r>
          </a:p>
          <a:p>
            <a:pPr>
              <a:buFontTx/>
              <a:buNone/>
            </a:pPr>
            <a:r>
              <a:rPr lang="en-US" dirty="0"/>
              <a:t>	½n(n-1)=½n</a:t>
            </a:r>
            <a:r>
              <a:rPr lang="en-US" baseline="30000" dirty="0"/>
              <a:t>2</a:t>
            </a:r>
            <a:r>
              <a:rPr lang="en-US" dirty="0"/>
              <a:t>-½n ≤ ½n</a:t>
            </a:r>
            <a:r>
              <a:rPr lang="en-US" baseline="30000" dirty="0"/>
              <a:t>2</a:t>
            </a:r>
            <a:r>
              <a:rPr lang="en-US" dirty="0"/>
              <a:t>, for all n ≥ 0</a:t>
            </a:r>
            <a:endParaRPr lang="en-US" baseline="30000" dirty="0"/>
          </a:p>
          <a:p>
            <a:r>
              <a:rPr lang="en-US" dirty="0"/>
              <a:t>Prove the left inequality (lower bound)</a:t>
            </a:r>
          </a:p>
          <a:p>
            <a:pPr>
              <a:buFontTx/>
              <a:buNone/>
            </a:pPr>
            <a:r>
              <a:rPr lang="en-US" dirty="0"/>
              <a:t>	½n(n-1)=½n</a:t>
            </a:r>
            <a:r>
              <a:rPr lang="en-US" baseline="30000" dirty="0"/>
              <a:t>2</a:t>
            </a:r>
            <a:r>
              <a:rPr lang="en-US" dirty="0"/>
              <a:t>-½n ≥ ½n</a:t>
            </a:r>
            <a:r>
              <a:rPr lang="en-US" baseline="30000" dirty="0"/>
              <a:t>2</a:t>
            </a:r>
            <a:r>
              <a:rPr lang="en-US" dirty="0"/>
              <a:t>-½n ½n, for all n ≥ 2</a:t>
            </a:r>
          </a:p>
          <a:p>
            <a:pPr>
              <a:buFontTx/>
              <a:buNone/>
            </a:pPr>
            <a:r>
              <a:rPr lang="en-US" dirty="0"/>
              <a:t>              = ¼n</a:t>
            </a:r>
            <a:r>
              <a:rPr lang="en-US" baseline="30000" dirty="0"/>
              <a:t>2</a:t>
            </a:r>
          </a:p>
          <a:p>
            <a:pPr>
              <a:buFontTx/>
              <a:buNone/>
            </a:pPr>
            <a:r>
              <a:rPr lang="en-US" i="1" dirty="0"/>
              <a:t>c</a:t>
            </a:r>
            <a:r>
              <a:rPr lang="en-US" i="1" baseline="-25000" dirty="0"/>
              <a:t>1 </a:t>
            </a:r>
            <a:r>
              <a:rPr lang="en-US" i="1" dirty="0"/>
              <a:t>= </a:t>
            </a:r>
            <a:r>
              <a:rPr lang="en-US" dirty="0"/>
              <a:t>½, </a:t>
            </a:r>
            <a:r>
              <a:rPr lang="en-US" i="1" dirty="0"/>
              <a:t>c</a:t>
            </a:r>
            <a:r>
              <a:rPr lang="en-US" i="1" baseline="-25000" dirty="0"/>
              <a:t>2 </a:t>
            </a:r>
            <a:r>
              <a:rPr lang="en-US" dirty="0"/>
              <a:t>= ¼, 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/>
              <a:t> =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Proof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7" name="Picture 4" descr="big_theta_le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04952"/>
            <a:ext cx="53990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11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TEOREMA.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m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baseline="-25000" dirty="0"/>
              <a:t>m-1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30000" dirty="0"/>
              <a:t>m-1</a:t>
            </a:r>
            <a:r>
              <a:rPr lang="en-US" dirty="0"/>
              <a:t> + ... +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n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polinom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derajat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adalah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berorde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31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Determine </a:t>
            </a:r>
            <a:r>
              <a:rPr lang="en-US" dirty="0" err="1"/>
              <a:t>wether</a:t>
            </a:r>
            <a:r>
              <a:rPr lang="en-US" dirty="0"/>
              <a:t> the following </a:t>
            </a:r>
            <a:r>
              <a:rPr lang="en-US" dirty="0">
                <a:solidFill>
                  <a:srgbClr val="FF0000"/>
                </a:solidFill>
              </a:rPr>
              <a:t>assertions</a:t>
            </a:r>
            <a:r>
              <a:rPr lang="en-US" dirty="0"/>
              <a:t> are </a:t>
            </a:r>
            <a:r>
              <a:rPr lang="en-US" u="sng" dirty="0"/>
              <a:t>true</a:t>
            </a:r>
            <a:r>
              <a:rPr lang="en-US" dirty="0"/>
              <a:t> or </a:t>
            </a:r>
            <a:r>
              <a:rPr lang="en-US" u="sng" dirty="0"/>
              <a:t>false</a:t>
            </a:r>
          </a:p>
          <a:p>
            <a:pPr lvl="1"/>
            <a:r>
              <a:rPr lang="en-US" i="1" dirty="0"/>
              <a:t>n(n+1)/2 </a:t>
            </a:r>
            <a:r>
              <a:rPr lang="ru-RU" i="1" dirty="0"/>
              <a:t>є</a:t>
            </a:r>
            <a:r>
              <a:rPr lang="en-US" i="1" dirty="0"/>
              <a:t> O(n</a:t>
            </a:r>
            <a:r>
              <a:rPr lang="en-US" i="1" baseline="30000" dirty="0"/>
              <a:t>3</a:t>
            </a:r>
            <a:r>
              <a:rPr lang="en-US" i="1" dirty="0"/>
              <a:t>)</a:t>
            </a:r>
          </a:p>
          <a:p>
            <a:pPr lvl="1"/>
            <a:r>
              <a:rPr lang="en-US" i="1" dirty="0"/>
              <a:t>n(n+1)/2 </a:t>
            </a:r>
            <a:r>
              <a:rPr lang="ru-RU" i="1" dirty="0"/>
              <a:t>є</a:t>
            </a:r>
            <a:r>
              <a:rPr lang="en-US" i="1" dirty="0"/>
              <a:t> O(n</a:t>
            </a:r>
            <a:r>
              <a:rPr lang="en-US" i="1" baseline="30000" dirty="0"/>
              <a:t>2</a:t>
            </a:r>
            <a:r>
              <a:rPr lang="en-US" i="1" dirty="0"/>
              <a:t>)</a:t>
            </a:r>
          </a:p>
          <a:p>
            <a:pPr lvl="1"/>
            <a:r>
              <a:rPr lang="en-US" i="1" dirty="0"/>
              <a:t>n(n+1)/2 </a:t>
            </a:r>
            <a:r>
              <a:rPr lang="ru-RU" i="1" dirty="0"/>
              <a:t>є</a:t>
            </a:r>
            <a:r>
              <a:rPr lang="en-US" i="1" dirty="0"/>
              <a:t> </a:t>
            </a:r>
            <a:r>
              <a:rPr lang="el-GR" dirty="0">
                <a:sym typeface="Symbol" pitchFamily="18" charset="2"/>
              </a:rPr>
              <a:t></a:t>
            </a:r>
            <a:r>
              <a:rPr lang="en-US" i="1" dirty="0"/>
              <a:t>(n</a:t>
            </a:r>
            <a:r>
              <a:rPr lang="en-US" i="1" baseline="30000" dirty="0"/>
              <a:t>3</a:t>
            </a:r>
            <a:r>
              <a:rPr lang="en-US" i="1" dirty="0"/>
              <a:t>)</a:t>
            </a:r>
          </a:p>
          <a:p>
            <a:pPr lvl="1"/>
            <a:r>
              <a:rPr lang="en-US" i="1" dirty="0"/>
              <a:t>n(n+1)/2 </a:t>
            </a:r>
            <a:r>
              <a:rPr lang="ru-RU" i="1" dirty="0"/>
              <a:t>є</a:t>
            </a:r>
            <a:r>
              <a:rPr lang="en-US" i="1" dirty="0"/>
              <a:t> </a:t>
            </a:r>
            <a:r>
              <a:rPr lang="el-GR" dirty="0">
                <a:sym typeface="Symbol" pitchFamily="18" charset="2"/>
              </a:rPr>
              <a:t></a:t>
            </a:r>
            <a:r>
              <a:rPr lang="en-US" i="1" dirty="0"/>
              <a:t>(n</a:t>
            </a:r>
            <a:r>
              <a:rPr lang="en-US" i="1" dirty="0" smtClean="0"/>
              <a:t>)</a:t>
            </a:r>
            <a:endParaRPr lang="ru-RU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7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i="1" dirty="0"/>
              <a:t>(g(n))</a:t>
            </a:r>
            <a:r>
              <a:rPr lang="en-US" dirty="0"/>
              <a:t>={</a:t>
            </a:r>
            <a:r>
              <a:rPr lang="en-US" i="1" dirty="0"/>
              <a:t>f(n) </a:t>
            </a:r>
            <a:r>
              <a:rPr lang="en-US" dirty="0"/>
              <a:t>: for any positive constants </a:t>
            </a:r>
            <a:r>
              <a:rPr lang="en-US" i="1" dirty="0"/>
              <a:t>c &gt;0, </a:t>
            </a:r>
            <a:r>
              <a:rPr lang="en-US" dirty="0"/>
              <a:t>there exist a constant </a:t>
            </a:r>
            <a:r>
              <a:rPr lang="en-US" i="1" dirty="0"/>
              <a:t>n</a:t>
            </a:r>
            <a:r>
              <a:rPr lang="en-US" i="1" baseline="-25000" dirty="0"/>
              <a:t>o</a:t>
            </a:r>
            <a:r>
              <a:rPr lang="en-US" i="1" dirty="0"/>
              <a:t> &gt; 0 </a:t>
            </a:r>
            <a:r>
              <a:rPr lang="en-US" dirty="0"/>
              <a:t>such that </a:t>
            </a:r>
          </a:p>
          <a:p>
            <a:pPr>
              <a:buFontTx/>
              <a:buNone/>
            </a:pPr>
            <a:r>
              <a:rPr lang="en-US" dirty="0"/>
              <a:t>	     	 0≤</a:t>
            </a:r>
            <a:r>
              <a:rPr lang="en-US" i="1" dirty="0"/>
              <a:t>f(n)</a:t>
            </a:r>
            <a:r>
              <a:rPr lang="en-US" dirty="0"/>
              <a:t> &lt;</a:t>
            </a:r>
            <a:r>
              <a:rPr lang="en-US" i="1" dirty="0"/>
              <a:t>cg(n) </a:t>
            </a:r>
          </a:p>
          <a:p>
            <a:pPr>
              <a:buFontTx/>
              <a:buNone/>
            </a:pPr>
            <a:r>
              <a:rPr lang="en-US" dirty="0"/>
              <a:t>	for all </a:t>
            </a:r>
            <a:r>
              <a:rPr lang="en-US" i="1" dirty="0"/>
              <a:t>n ≥ n</a:t>
            </a:r>
            <a:r>
              <a:rPr lang="en-US" i="1" baseline="-25000" dirty="0"/>
              <a:t>o</a:t>
            </a:r>
            <a:r>
              <a:rPr lang="en-US" dirty="0"/>
              <a:t>}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Example: </a:t>
            </a:r>
            <a:r>
              <a:rPr lang="en-US" i="1" dirty="0"/>
              <a:t>2n=o(n</a:t>
            </a:r>
            <a:r>
              <a:rPr lang="en-US" i="1" baseline="30000" dirty="0"/>
              <a:t>2</a:t>
            </a:r>
            <a:r>
              <a:rPr lang="en-US" i="1" dirty="0"/>
              <a:t>),</a:t>
            </a:r>
            <a:r>
              <a:rPr lang="en-US" dirty="0"/>
              <a:t> but </a:t>
            </a:r>
            <a:r>
              <a:rPr lang="en-US" i="1" dirty="0"/>
              <a:t>2n</a:t>
            </a:r>
            <a:r>
              <a:rPr lang="en-US" i="1" baseline="30000" dirty="0"/>
              <a:t>2</a:t>
            </a:r>
            <a:r>
              <a:rPr lang="en-US" i="1" dirty="0"/>
              <a:t>≠o(n</a:t>
            </a:r>
            <a:r>
              <a:rPr lang="en-US" i="1" baseline="30000" dirty="0"/>
              <a:t>2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-notation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7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>
                <a:sym typeface="Symbol" pitchFamily="18" charset="2"/>
              </a:rPr>
              <a:t></a:t>
            </a:r>
            <a:r>
              <a:rPr lang="en-US" i="1" dirty="0"/>
              <a:t>(g(n))</a:t>
            </a:r>
            <a:r>
              <a:rPr lang="en-US" dirty="0"/>
              <a:t>={</a:t>
            </a:r>
            <a:r>
              <a:rPr lang="en-US" i="1" dirty="0"/>
              <a:t>f(n)</a:t>
            </a:r>
            <a:r>
              <a:rPr lang="en-US" dirty="0"/>
              <a:t>: for any positive constants </a:t>
            </a:r>
            <a:r>
              <a:rPr lang="en-US" i="1" dirty="0"/>
              <a:t>c&gt;0, </a:t>
            </a:r>
            <a:r>
              <a:rPr lang="en-US" dirty="0"/>
              <a:t>there exist a constant</a:t>
            </a:r>
            <a:r>
              <a:rPr lang="en-US" i="1" dirty="0"/>
              <a:t> n</a:t>
            </a:r>
            <a:r>
              <a:rPr lang="en-US" i="1" baseline="-25000" dirty="0"/>
              <a:t>o</a:t>
            </a:r>
            <a:r>
              <a:rPr lang="en-US" i="1" dirty="0"/>
              <a:t>&gt;0 </a:t>
            </a:r>
            <a:r>
              <a:rPr lang="en-US" dirty="0"/>
              <a:t>such that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      </a:t>
            </a:r>
            <a:r>
              <a:rPr lang="en-US" i="1" dirty="0"/>
              <a:t>f(n)</a:t>
            </a:r>
            <a:r>
              <a:rPr lang="en-US" dirty="0"/>
              <a:t> &gt;</a:t>
            </a:r>
            <a:r>
              <a:rPr lang="en-US" i="1" dirty="0"/>
              <a:t>cg(n) ≥0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for all </a:t>
            </a:r>
            <a:r>
              <a:rPr lang="en-US" i="1" dirty="0"/>
              <a:t>n ≥ n</a:t>
            </a:r>
            <a:r>
              <a:rPr lang="en-US" i="1" baseline="-25000" dirty="0"/>
              <a:t>o</a:t>
            </a:r>
            <a:r>
              <a:rPr lang="en-US" dirty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Example: 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i="1" dirty="0"/>
              <a:t>/2= </a:t>
            </a:r>
            <a:r>
              <a:rPr lang="el-GR" i="1" dirty="0">
                <a:sym typeface="Symbol" pitchFamily="18" charset="2"/>
              </a:rPr>
              <a:t></a:t>
            </a:r>
            <a:r>
              <a:rPr lang="en-US" i="1" dirty="0">
                <a:sym typeface="Symbol" pitchFamily="18" charset="2"/>
              </a:rPr>
              <a:t>(n),</a:t>
            </a:r>
            <a:r>
              <a:rPr lang="en-US" dirty="0">
                <a:sym typeface="Symbol" pitchFamily="18" charset="2"/>
              </a:rPr>
              <a:t> but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i="1" dirty="0">
                <a:sym typeface="Symbol" pitchFamily="18" charset="2"/>
              </a:rPr>
              <a:t>/2≠ </a:t>
            </a:r>
            <a:r>
              <a:rPr lang="el-GR" i="1" dirty="0">
                <a:sym typeface="Symbol" pitchFamily="18" charset="2"/>
              </a:rPr>
              <a:t></a:t>
            </a:r>
            <a:r>
              <a:rPr lang="en-US" i="1" dirty="0">
                <a:sym typeface="Symbol" pitchFamily="18" charset="2"/>
              </a:rPr>
              <a:t>(n</a:t>
            </a:r>
            <a:r>
              <a:rPr lang="en-US" i="1" baseline="30000" dirty="0">
                <a:sym typeface="Symbol" pitchFamily="18" charset="2"/>
              </a:rPr>
              <a:t>2</a:t>
            </a:r>
            <a:r>
              <a:rPr lang="en-US" i="1" dirty="0" smtClean="0">
                <a:sym typeface="Symbol" pitchFamily="18" charset="2"/>
              </a:rPr>
              <a:t>)</a:t>
            </a:r>
            <a:endParaRPr lang="en-US" i="1" dirty="0">
              <a:sym typeface="Symbol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ym typeface="Symbol" pitchFamily="18" charset="2"/>
              </a:rPr>
              <a:t></a:t>
            </a:r>
            <a:r>
              <a:rPr lang="en-US" dirty="0"/>
              <a:t>-notation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91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7" name="Picture 4" descr="transitiv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00" y="2009550"/>
            <a:ext cx="8007401" cy="25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081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7" name="Picture 4" descr="reflex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50378"/>
            <a:ext cx="3264408" cy="20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ymme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6" y="2007504"/>
            <a:ext cx="4660011" cy="86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transp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793442"/>
            <a:ext cx="4922352" cy="12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113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Asymptotic Analogy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pic>
        <p:nvPicPr>
          <p:cNvPr id="7" name="Picture 4" descr="analogy_cor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030" y="2022099"/>
            <a:ext cx="6377940" cy="314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346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Efficiency Class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7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040436"/>
              </p:ext>
            </p:extLst>
          </p:nvPr>
        </p:nvGraphicFramePr>
        <p:xfrm>
          <a:off x="2198688" y="2019872"/>
          <a:ext cx="5326062" cy="4023360"/>
        </p:xfrm>
        <a:graphic>
          <a:graphicData uri="http://schemas.openxmlformats.org/drawingml/2006/table">
            <a:tbl>
              <a:tblPr/>
              <a:tblGrid>
                <a:gridCol w="2662237"/>
                <a:gridCol w="2663825"/>
              </a:tblGrid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class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name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316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		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log n		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		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log </a:t>
                      </a:r>
                      <a:r>
                        <a:rPr kumimoji="0" lang="pt-B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	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		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2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		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!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constant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logarithmic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linear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log </a:t>
                      </a:r>
                      <a:r>
                        <a:rPr kumimoji="0" lang="sv-SE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quadratic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cubic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exponential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factorial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20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BinarySearch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778313"/>
              </p:ext>
            </p:extLst>
          </p:nvPr>
        </p:nvGraphicFramePr>
        <p:xfrm>
          <a:off x="1223950" y="1940542"/>
          <a:ext cx="6696100" cy="4511058"/>
        </p:xfrm>
        <a:graphic>
          <a:graphicData uri="http://schemas.openxmlformats.org/drawingml/2006/table">
            <a:tbl>
              <a:tblPr/>
              <a:tblGrid>
                <a:gridCol w="6696100"/>
              </a:tblGrid>
              <a:tr h="45110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procedure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PencarianBiner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input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en-US" sz="1000" baseline="-25000" dirty="0">
                          <a:latin typeface="Courier New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, a</a:t>
                      </a:r>
                      <a:r>
                        <a:rPr lang="en-US" sz="1000" baseline="-25000" dirty="0">
                          <a:latin typeface="Courier New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, ..., a</a:t>
                      </a:r>
                      <a:r>
                        <a:rPr lang="en-US" sz="1000" baseline="-25000" dirty="0">
                          <a:latin typeface="Courier New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: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integer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, x :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integer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,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output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idx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: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integer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)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Calibri"/>
                          <a:ea typeface="Times New Roman"/>
                          <a:cs typeface="Times New Roman"/>
                        </a:rPr>
                        <a:t>Deklarasi</a:t>
                      </a:r>
                      <a:endParaRPr lang="en-US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, j, mid : integer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ketemu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: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boolean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Calibri"/>
                          <a:ea typeface="Times New Roman"/>
                          <a:cs typeface="Times New Roman"/>
                        </a:rPr>
                        <a:t>Algoritma</a:t>
                      </a:r>
                      <a:endParaRPr lang="en-US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i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ketemu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u="sng" dirty="0" err="1">
                          <a:latin typeface="Courier New"/>
                          <a:ea typeface="Times New Roman"/>
                          <a:cs typeface="Times New Roman"/>
                        </a:rPr>
                        <a:t>false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while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ketemu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(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j)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do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mid 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i+j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div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2  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if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en-US" sz="1000" baseline="-25000" dirty="0">
                          <a:latin typeface="Courier New"/>
                          <a:ea typeface="Times New Roman"/>
                          <a:cs typeface="Times New Roman"/>
                        </a:rPr>
                        <a:t>mid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= x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then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	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ketemu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true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else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if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en-US" sz="1000" baseline="-25000" dirty="0">
                          <a:latin typeface="Courier New"/>
                          <a:ea typeface="Times New Roman"/>
                          <a:cs typeface="Times New Roman"/>
                        </a:rPr>
                        <a:t>mid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&lt; x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then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{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cari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belahan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kanan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}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	  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mid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+ 1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else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	             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{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cari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belahan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kiri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}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	  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mid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- 1;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1000" u="sng" dirty="0" err="1">
                          <a:latin typeface="Courier New"/>
                          <a:ea typeface="Times New Roman"/>
                          <a:cs typeface="Times New Roman"/>
                        </a:rPr>
                        <a:t>endif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000" u="sng" dirty="0" err="1">
                          <a:latin typeface="Courier New"/>
                          <a:ea typeface="Times New Roman"/>
                          <a:cs typeface="Times New Roman"/>
                        </a:rPr>
                        <a:t>endif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u="sng" dirty="0" err="1">
                          <a:latin typeface="Courier New"/>
                          <a:ea typeface="Times New Roman"/>
                          <a:cs typeface="Times New Roman"/>
                        </a:rPr>
                        <a:t>endwhile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{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ketemu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or </a:t>
                      </a:r>
                      <a:r>
                        <a:rPr lang="en-US" sz="1000" i="1" dirty="0" err="1">
                          <a:latin typeface="Courier New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000" i="1" dirty="0">
                          <a:latin typeface="Courier New"/>
                          <a:ea typeface="Times New Roman"/>
                          <a:cs typeface="Times New Roman"/>
                        </a:rPr>
                        <a:t> &gt; j }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if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ketemu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then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idx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 err="1">
                          <a:latin typeface="Courier New"/>
                          <a:ea typeface="Times New Roman"/>
                          <a:cs typeface="Times New Roman"/>
                        </a:rPr>
                        <a:t>mid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u="sng" dirty="0">
                          <a:latin typeface="Courier New"/>
                          <a:ea typeface="Times New Roman"/>
                          <a:cs typeface="Times New Roman"/>
                        </a:rPr>
                        <a:t>else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   idx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  <a:sym typeface="Symbol"/>
                        </a:rPr>
                        <a:t></a:t>
                      </a: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0 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ourier New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000" u="sng" dirty="0" err="1">
                          <a:latin typeface="Courier New"/>
                          <a:ea typeface="Times New Roman"/>
                          <a:cs typeface="Times New Roman"/>
                        </a:rPr>
                        <a:t>endif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57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(a) </a:t>
            </a:r>
            <a:r>
              <a:rPr lang="en-US" dirty="0" err="1"/>
              <a:t>dan</a:t>
            </a:r>
            <a:r>
              <a:rPr lang="en-US" dirty="0"/>
              <a:t> (b) </a:t>
            </a:r>
            <a:r>
              <a:rPr lang="en-US" dirty="0" err="1"/>
              <a:t>berikut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),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-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:</a:t>
            </a:r>
            <a:endParaRPr lang="en-US" sz="4400" dirty="0"/>
          </a:p>
          <a:p>
            <a:pPr lvl="1"/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2 + 4 + 6 + … + 2</a:t>
            </a:r>
            <a:r>
              <a:rPr lang="en-US" i="1" dirty="0"/>
              <a:t>n</a:t>
            </a:r>
            <a:endParaRPr lang="en-US" sz="4000" dirty="0"/>
          </a:p>
          <a:p>
            <a:pPr lvl="1"/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(</a:t>
            </a:r>
            <a:r>
              <a:rPr lang="en-US" i="1" dirty="0"/>
              <a:t>n</a:t>
            </a:r>
            <a:r>
              <a:rPr lang="en-US" dirty="0"/>
              <a:t> + 1)(</a:t>
            </a:r>
            <a:r>
              <a:rPr lang="en-US" i="1" dirty="0"/>
              <a:t>n</a:t>
            </a:r>
            <a:r>
              <a:rPr lang="en-US" dirty="0"/>
              <a:t> + 3)/(</a:t>
            </a:r>
            <a:r>
              <a:rPr lang="en-US" i="1" dirty="0"/>
              <a:t>n</a:t>
            </a:r>
            <a:r>
              <a:rPr lang="en-US" dirty="0"/>
              <a:t> + 2</a:t>
            </a:r>
            <a:r>
              <a:rPr lang="en-US" dirty="0" smtClean="0"/>
              <a:t>)</a:t>
            </a:r>
            <a:endParaRPr lang="en-US" sz="4400" dirty="0"/>
          </a:p>
          <a:p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!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i="1" baseline="30000" dirty="0" err="1"/>
              <a:t>n</a:t>
            </a:r>
            <a:r>
              <a:rPr lang="en-US" dirty="0" smtClean="0"/>
              <a:t>).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7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2 </a:t>
            </a:r>
            <a:r>
              <a:rPr lang="en-US" dirty="0"/>
              <a:t>+ 4 + 6 + … + 2</a:t>
            </a:r>
            <a:r>
              <a:rPr lang="en-US" i="1" dirty="0"/>
              <a:t>n</a:t>
            </a:r>
            <a:r>
              <a:rPr lang="en-US" dirty="0"/>
              <a:t> =  2 (1 + 2 + 3 + … + 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 (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 + … + </a:t>
            </a:r>
            <a:r>
              <a:rPr lang="en-US" i="1" dirty="0"/>
              <a:t>n</a:t>
            </a:r>
            <a:r>
              <a:rPr lang="en-US" dirty="0"/>
              <a:t>) </a:t>
            </a:r>
            <a:r>
              <a:rPr lang="id-ID" dirty="0"/>
              <a:t>= 2 (</a:t>
            </a:r>
            <a:r>
              <a:rPr lang="id-ID" i="1" dirty="0"/>
              <a:t>n</a:t>
            </a:r>
            <a:r>
              <a:rPr lang="id-ID" baseline="30000" dirty="0"/>
              <a:t>2</a:t>
            </a:r>
            <a:r>
              <a:rPr lang="id-ID" dirty="0"/>
              <a:t>) untuk </a:t>
            </a:r>
            <a:r>
              <a:rPr lang="id-ID" i="1" dirty="0"/>
              <a:t>n</a:t>
            </a:r>
            <a:r>
              <a:rPr lang="id-ID" dirty="0"/>
              <a:t>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= 2 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id-ID" i="1" dirty="0"/>
              <a:t>n</a:t>
            </a:r>
            <a:r>
              <a:rPr lang="id-ID" baseline="30000" dirty="0"/>
              <a:t>2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 = 1,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i="1" baseline="30000" dirty="0"/>
              <a:t>2</a:t>
            </a:r>
            <a:r>
              <a:rPr lang="en-US" dirty="0" smtClean="0"/>
              <a:t>)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+ 1)(</a:t>
            </a:r>
            <a:r>
              <a:rPr lang="en-US" i="1" dirty="0"/>
              <a:t>n</a:t>
            </a:r>
            <a:r>
              <a:rPr lang="en-US" dirty="0"/>
              <a:t> + 3)/(</a:t>
            </a:r>
            <a:r>
              <a:rPr lang="en-US" i="1" dirty="0"/>
              <a:t>n</a:t>
            </a:r>
            <a:r>
              <a:rPr lang="en-US" dirty="0"/>
              <a:t> + 2) = 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 + 3)/(</a:t>
            </a:r>
            <a:r>
              <a:rPr lang="en-US" i="1" dirty="0"/>
              <a:t>n</a:t>
            </a:r>
            <a:r>
              <a:rPr lang="en-US" dirty="0"/>
              <a:t> + 2)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 = 2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i="1" dirty="0"/>
              <a:t>C</a:t>
            </a:r>
            <a:r>
              <a:rPr lang="en-US" dirty="0"/>
              <a:t> = 2 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id-ID" i="1" dirty="0"/>
              <a:t>n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 = 2,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Solusi-1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0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lain: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perhatikan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+ 1)/(</a:t>
            </a:r>
            <a:r>
              <a:rPr lang="en-US" i="1" dirty="0"/>
              <a:t>n</a:t>
            </a:r>
            <a:r>
              <a:rPr lang="en-US" dirty="0"/>
              <a:t> + 2)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1 </a:t>
            </a:r>
            <a:r>
              <a:rPr lang="en-US" dirty="0" err="1"/>
              <a:t>untuk</a:t>
            </a:r>
            <a:r>
              <a:rPr lang="en-US" dirty="0"/>
              <a:t> n yang </a:t>
            </a:r>
            <a:r>
              <a:rPr lang="en-US" dirty="0" err="1"/>
              <a:t>besar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jadi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+ 1)(</a:t>
            </a:r>
            <a:r>
              <a:rPr lang="en-US" i="1" dirty="0"/>
              <a:t>n</a:t>
            </a:r>
            <a:r>
              <a:rPr lang="en-US" dirty="0"/>
              <a:t> + 3)/(</a:t>
            </a:r>
            <a:r>
              <a:rPr lang="en-US" i="1" dirty="0"/>
              <a:t>n</a:t>
            </a:r>
            <a:r>
              <a:rPr lang="en-US" dirty="0"/>
              <a:t> + 2)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+ 3) </a:t>
            </a:r>
            <a:r>
              <a:rPr lang="en-US" dirty="0" err="1"/>
              <a:t>tumbuh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kompleksitas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+ 3)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(linier)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+ 3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+ 3</a:t>
            </a:r>
            <a:r>
              <a:rPr lang="en-US" i="1" dirty="0"/>
              <a:t>n</a:t>
            </a:r>
            <a:r>
              <a:rPr lang="en-US" dirty="0"/>
              <a:t> = 4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= 4 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id-ID" i="1" dirty="0"/>
              <a:t>n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 = 1,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asimptotik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20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/>
              <a:t>Catatan</a:t>
            </a:r>
            <a:r>
              <a:rPr lang="en-US" b="1" dirty="0"/>
              <a:t>: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, </a:t>
            </a:r>
            <a:r>
              <a:rPr lang="en-US" dirty="0" err="1"/>
              <a:t>meski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, agar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-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T(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))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agar </a:t>
            </a:r>
            <a:r>
              <a:rPr lang="en-US" dirty="0" err="1"/>
              <a:t>nilainya</a:t>
            </a:r>
            <a:r>
              <a:rPr lang="en-US" dirty="0"/>
              <a:t> </a:t>
            </a:r>
            <a:r>
              <a:rPr lang="en-US" dirty="0" err="1"/>
              <a:t>sekecil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04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i="1" dirty="0"/>
              <a:t>n</a:t>
            </a:r>
            <a:r>
              <a:rPr lang="en-US" dirty="0"/>
              <a:t>! = 1 . 2 . 3 . … .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n . n . n . … . n </a:t>
            </a:r>
            <a:r>
              <a:rPr lang="en-US" dirty="0"/>
              <a:t>= </a:t>
            </a:r>
            <a:r>
              <a:rPr lang="en-US" i="1" dirty="0" err="1"/>
              <a:t>n</a:t>
            </a:r>
            <a:r>
              <a:rPr lang="en-US" i="1" baseline="30000" dirty="0" err="1"/>
              <a:t>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  <a:p>
            <a:pPr>
              <a:buFont typeface="Arial" charset="0"/>
              <a:buNone/>
            </a:pP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i="1" baseline="-25000" dirty="0"/>
              <a:t>0</a:t>
            </a:r>
            <a:r>
              <a:rPr lang="en-US" dirty="0"/>
              <a:t> (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1)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 smtClean="0"/>
              <a:t>sehingga</a:t>
            </a:r>
            <a:endParaRPr lang="en-US" dirty="0"/>
          </a:p>
          <a:p>
            <a:pPr>
              <a:buFont typeface="Arial" charset="0"/>
              <a:buNone/>
            </a:pPr>
            <a:r>
              <a:rPr lang="en-US" i="1" dirty="0"/>
              <a:t>n</a:t>
            </a:r>
            <a:r>
              <a:rPr lang="en-US" dirty="0"/>
              <a:t>!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1(</a:t>
            </a:r>
            <a:r>
              <a:rPr lang="en-US" i="1" dirty="0" err="1"/>
              <a:t>n</a:t>
            </a:r>
            <a:r>
              <a:rPr lang="en-US" i="1" baseline="30000" dirty="0" err="1"/>
              <a:t>n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Solusi-2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084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/>
              <a:t>C</a:t>
            </a:r>
            <a:r>
              <a:rPr lang="en-US" i="1" baseline="-25000" dirty="0"/>
              <a:t>op </a:t>
            </a:r>
            <a:r>
              <a:rPr lang="en-US" dirty="0"/>
              <a:t>: the time of execution of algorithm’s basic operation on a particular computer.</a:t>
            </a:r>
          </a:p>
          <a:p>
            <a:r>
              <a:rPr lang="en-US" i="1" dirty="0"/>
              <a:t>C(n) </a:t>
            </a:r>
            <a:r>
              <a:rPr lang="en-US" dirty="0"/>
              <a:t>: the number of times this basic operation needs to be executed. </a:t>
            </a:r>
          </a:p>
          <a:p>
            <a:r>
              <a:rPr lang="en-US" dirty="0"/>
              <a:t>The running time </a:t>
            </a:r>
            <a:r>
              <a:rPr lang="en-US" i="1" dirty="0"/>
              <a:t>T(n)</a:t>
            </a:r>
            <a:r>
              <a:rPr lang="en-US" dirty="0"/>
              <a:t> of a program implementing this algorithm on that computer</a:t>
            </a:r>
          </a:p>
          <a:p>
            <a:pPr>
              <a:buFontTx/>
              <a:buNone/>
            </a:pPr>
            <a:r>
              <a:rPr lang="en-US" dirty="0"/>
              <a:t>				 </a:t>
            </a:r>
            <a:r>
              <a:rPr lang="en-US" i="1" dirty="0"/>
              <a:t>T(n) </a:t>
            </a:r>
            <a:r>
              <a:rPr lang="en-US" dirty="0"/>
              <a:t>≈</a:t>
            </a:r>
            <a:r>
              <a:rPr lang="en-US" i="1" dirty="0"/>
              <a:t> c</a:t>
            </a:r>
            <a:r>
              <a:rPr lang="en-US" i="1" baseline="-25000" dirty="0"/>
              <a:t>op</a:t>
            </a:r>
            <a:r>
              <a:rPr lang="en-US" i="1" dirty="0"/>
              <a:t> C(n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constants matter 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1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C(n): </a:t>
            </a:r>
            <a:r>
              <a:rPr lang="en-US" dirty="0"/>
              <a:t>doesn’t contain any information about operation that are not basic</a:t>
            </a:r>
          </a:p>
          <a:p>
            <a:pPr>
              <a:lnSpc>
                <a:spcPct val="90000"/>
              </a:lnSpc>
            </a:pPr>
            <a:r>
              <a:rPr lang="en-US" i="1" dirty="0"/>
              <a:t>C</a:t>
            </a:r>
            <a:r>
              <a:rPr lang="en-US" i="1" baseline="-25000" dirty="0"/>
              <a:t>op</a:t>
            </a:r>
            <a:r>
              <a:rPr lang="en-US" i="1" dirty="0"/>
              <a:t>: </a:t>
            </a:r>
            <a:r>
              <a:rPr lang="en-US" dirty="0"/>
              <a:t>an approximation, that is not easy to assess.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Assuming</a:t>
            </a:r>
            <a:r>
              <a:rPr lang="en-US" dirty="0"/>
              <a:t> that </a:t>
            </a:r>
            <a:r>
              <a:rPr lang="en-US" i="1" dirty="0"/>
              <a:t>C(n)= </a:t>
            </a:r>
            <a:r>
              <a:rPr lang="en-US" i="1" dirty="0">
                <a:cs typeface="Times New Roman" pitchFamily="18" charset="0"/>
              </a:rPr>
              <a:t>½n(n-1)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</a:rPr>
              <a:t>how much longer will the algorithm run if we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double</a:t>
            </a:r>
            <a:r>
              <a:rPr lang="en-US" dirty="0">
                <a:cs typeface="Times New Roman" pitchFamily="18" charset="0"/>
              </a:rPr>
              <a:t> its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input size</a:t>
            </a:r>
            <a:r>
              <a:rPr lang="en-US" dirty="0" smtClean="0"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2006224"/>
            <a:ext cx="6910388" cy="1600200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i="1" smtClean="0"/>
              <a:t>             C(n)= </a:t>
            </a:r>
            <a:r>
              <a:rPr lang="en-US" sz="2800" i="1" smtClean="0">
                <a:cs typeface="Times New Roman" pitchFamily="18" charset="0"/>
              </a:rPr>
              <a:t>½n(n-1) </a:t>
            </a:r>
            <a:r>
              <a:rPr lang="en-US" sz="2800" i="1" smtClean="0"/>
              <a:t>= </a:t>
            </a:r>
            <a:r>
              <a:rPr lang="en-US" sz="2800" i="1" smtClean="0">
                <a:cs typeface="Times New Roman" pitchFamily="18" charset="0"/>
              </a:rPr>
              <a:t>½n</a:t>
            </a:r>
            <a:r>
              <a:rPr lang="en-US" sz="2800" i="1" baseline="30000" smtClean="0">
                <a:cs typeface="Times New Roman" pitchFamily="18" charset="0"/>
              </a:rPr>
              <a:t>2</a:t>
            </a:r>
            <a:r>
              <a:rPr lang="en-US" sz="2800" i="1" smtClean="0">
                <a:cs typeface="Times New Roman" pitchFamily="18" charset="0"/>
              </a:rPr>
              <a:t>-½n </a:t>
            </a:r>
            <a:r>
              <a:rPr lang="en-US" sz="2800" b="1" i="1" smtClean="0">
                <a:cs typeface="Times New Roman" pitchFamily="18" charset="0"/>
              </a:rPr>
              <a:t>≈</a:t>
            </a:r>
            <a:r>
              <a:rPr lang="en-US" sz="2800" i="1" smtClean="0">
                <a:cs typeface="Times New Roman" pitchFamily="18" charset="0"/>
              </a:rPr>
              <a:t>½n</a:t>
            </a:r>
            <a:r>
              <a:rPr lang="en-US" sz="2800" i="1" baseline="30000" smtClean="0">
                <a:cs typeface="Times New Roman" pitchFamily="18" charset="0"/>
              </a:rPr>
              <a:t>2</a:t>
            </a:r>
          </a:p>
          <a:p>
            <a:pPr>
              <a:buFontTx/>
              <a:buNone/>
            </a:pPr>
            <a:endParaRPr lang="en-US" sz="2800" i="1" baseline="3000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smtClean="0">
                <a:cs typeface="Times New Roman" pitchFamily="18" charset="0"/>
              </a:rPr>
              <a:t>Therefore </a:t>
            </a:r>
          </a:p>
          <a:p>
            <a:pPr>
              <a:buFontTx/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32271"/>
              </p:ext>
            </p:extLst>
          </p:nvPr>
        </p:nvGraphicFramePr>
        <p:xfrm>
          <a:off x="2384425" y="3966787"/>
          <a:ext cx="37703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968480" imgH="469800" progId="Equation.3">
                  <p:embed/>
                </p:oleObj>
              </mc:Choice>
              <mc:Fallback>
                <p:oleObj name="Equation" r:id="rId4" imgW="1968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3966787"/>
                        <a:ext cx="3770313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18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op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are cancelled out.</a:t>
            </a:r>
          </a:p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Ignores multiplicative constant </a:t>
            </a:r>
          </a:p>
          <a:p>
            <a:r>
              <a:rPr lang="en-US" dirty="0">
                <a:cs typeface="Times New Roman" pitchFamily="18" charset="0"/>
              </a:rPr>
              <a:t>Concentrates on the count’s 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order of growth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for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large-size input</a:t>
            </a:r>
          </a:p>
          <a:p>
            <a:r>
              <a:rPr lang="en-US" dirty="0">
                <a:cs typeface="Times New Roman" pitchFamily="18" charset="0"/>
              </a:rPr>
              <a:t>Why this emphasis for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large input size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Big-oh (</a:t>
            </a:r>
            <a:r>
              <a:rPr lang="en-US" i="1" dirty="0">
                <a:sym typeface="Symbol" pitchFamily="18" charset="2"/>
              </a:rPr>
              <a:t></a:t>
            </a:r>
            <a:r>
              <a:rPr lang="en-US" dirty="0"/>
              <a:t>)</a:t>
            </a:r>
          </a:p>
          <a:p>
            <a:r>
              <a:rPr lang="en-US" dirty="0"/>
              <a:t>Big-omega (</a:t>
            </a:r>
            <a:r>
              <a:rPr lang="el-GR" dirty="0">
                <a:sym typeface="Symbol" pitchFamily="18" charset="2"/>
              </a:rPr>
              <a:t></a:t>
            </a:r>
            <a:r>
              <a:rPr lang="en-US" dirty="0"/>
              <a:t>)</a:t>
            </a:r>
            <a:endParaRPr lang="el-GR" dirty="0"/>
          </a:p>
          <a:p>
            <a:r>
              <a:rPr lang="en-US" dirty="0"/>
              <a:t>Big-theta (</a:t>
            </a:r>
            <a:r>
              <a:rPr lang="el-GR" dirty="0">
                <a:sym typeface="Symbol" pitchFamily="18" charset="2"/>
              </a:rPr>
              <a:t>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8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i="1" dirty="0">
                <a:sym typeface="Symbol" pitchFamily="18" charset="2"/>
              </a:rPr>
              <a:t></a:t>
            </a:r>
            <a:r>
              <a:rPr lang="en-US" i="1" dirty="0"/>
              <a:t>(g(n))</a:t>
            </a:r>
            <a:r>
              <a:rPr lang="en-US" dirty="0"/>
              <a:t>={</a:t>
            </a:r>
            <a:r>
              <a:rPr lang="en-US" i="1" dirty="0"/>
              <a:t>f(n)</a:t>
            </a:r>
            <a:r>
              <a:rPr lang="en-US" dirty="0"/>
              <a:t>: there exist positive constants </a:t>
            </a:r>
            <a:r>
              <a:rPr lang="en-US" i="1" dirty="0"/>
              <a:t>c </a:t>
            </a:r>
            <a:r>
              <a:rPr lang="en-US" dirty="0"/>
              <a:t>and nonnegative integer </a:t>
            </a:r>
            <a:r>
              <a:rPr lang="en-US" i="1" dirty="0"/>
              <a:t>n</a:t>
            </a:r>
            <a:r>
              <a:rPr lang="en-US" i="1" baseline="-25000" dirty="0"/>
              <a:t>o</a:t>
            </a:r>
            <a:r>
              <a:rPr lang="en-US" i="1" dirty="0"/>
              <a:t> </a:t>
            </a:r>
            <a:r>
              <a:rPr lang="en-US" dirty="0"/>
              <a:t>such that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      0≤</a:t>
            </a:r>
            <a:r>
              <a:rPr lang="en-US" i="1" dirty="0"/>
              <a:t>f(n)</a:t>
            </a:r>
            <a:r>
              <a:rPr lang="en-US" dirty="0"/>
              <a:t> ≤</a:t>
            </a:r>
            <a:r>
              <a:rPr lang="en-US" i="1" dirty="0"/>
              <a:t>cg(n)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for all </a:t>
            </a:r>
            <a:r>
              <a:rPr lang="en-US" i="1" dirty="0"/>
              <a:t>n ≥ n</a:t>
            </a:r>
            <a:r>
              <a:rPr lang="en-US" i="1" baseline="-25000" dirty="0"/>
              <a:t>o</a:t>
            </a:r>
            <a:r>
              <a:rPr lang="en-US" dirty="0"/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i="1" dirty="0"/>
              <a:t>f(n) = O(g(n)) </a:t>
            </a:r>
            <a:r>
              <a:rPr lang="en-US" dirty="0"/>
              <a:t>indicates that</a:t>
            </a:r>
            <a:r>
              <a:rPr lang="en-US" i="1" dirty="0"/>
              <a:t> </a:t>
            </a:r>
            <a:r>
              <a:rPr lang="en-US" b="1" i="1" dirty="0"/>
              <a:t>f(n) </a:t>
            </a:r>
            <a:r>
              <a:rPr lang="en-US" b="1" dirty="0"/>
              <a:t>is a member of the set </a:t>
            </a:r>
            <a:r>
              <a:rPr lang="en-US" b="1" i="1" dirty="0"/>
              <a:t>O(g(n</a:t>
            </a:r>
            <a:r>
              <a:rPr lang="en-US" b="1" i="1" dirty="0" smtClean="0"/>
              <a:t>))</a:t>
            </a:r>
            <a:endParaRPr lang="en-US" b="1" i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ym typeface="Symbol" pitchFamily="18" charset="2"/>
              </a:rPr>
              <a:t> </a:t>
            </a:r>
            <a:r>
              <a:rPr lang="en-US" dirty="0"/>
              <a:t>-notation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i="1" smtClean="0">
                <a:sym typeface="Symbol" pitchFamily="18" charset="2"/>
              </a:rPr>
              <a:t> </a:t>
            </a:r>
            <a:r>
              <a:rPr lang="en-US" smtClean="0"/>
              <a:t>-notation</a:t>
            </a:r>
            <a:endParaRPr lang="en-US" dirty="0" smtClean="0"/>
          </a:p>
        </p:txBody>
      </p:sp>
      <p:pic>
        <p:nvPicPr>
          <p:cNvPr id="10" name="Picture 4" descr="big_Oh_cormen"/>
          <p:cNvPicPr>
            <a:picLocks noChangeAspect="1" noChangeArrowheads="1"/>
          </p:cNvPicPr>
          <p:nvPr/>
        </p:nvPicPr>
        <p:blipFill>
          <a:blip r:embed="rId2"/>
          <a:srcRect b="13480"/>
          <a:stretch>
            <a:fillRect/>
          </a:stretch>
        </p:blipFill>
        <p:spPr bwMode="auto">
          <a:xfrm>
            <a:off x="4787900" y="2009550"/>
            <a:ext cx="36718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476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1026</TotalTime>
  <Words>1236</Words>
  <Application>Microsoft Office PowerPoint</Application>
  <PresentationFormat>On-screen Show (4:3)</PresentationFormat>
  <Paragraphs>237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template_informatika_slide</vt:lpstr>
      <vt:lpstr>Equation</vt:lpstr>
      <vt:lpstr>CSG523/  Desain dan Analisis Algoritma</vt:lpstr>
      <vt:lpstr>Review</vt:lpstr>
      <vt:lpstr>BinarySearch</vt:lpstr>
      <vt:lpstr>Do constants matter ?</vt:lpstr>
      <vt:lpstr>Caution </vt:lpstr>
      <vt:lpstr>PowerPoint Presentation</vt:lpstr>
      <vt:lpstr>Note:</vt:lpstr>
      <vt:lpstr>Asymptotic Notations</vt:lpstr>
      <vt:lpstr> -notation</vt:lpstr>
      <vt:lpstr>PowerPoint Presentation</vt:lpstr>
      <vt:lpstr>Proof</vt:lpstr>
      <vt:lpstr>PowerPoint Presentation</vt:lpstr>
      <vt:lpstr>-notation</vt:lpstr>
      <vt:lpstr>PowerPoint Presentation</vt:lpstr>
      <vt:lpstr>Definisi</vt:lpstr>
      <vt:lpstr>Proof--?? </vt:lpstr>
      <vt:lpstr>-notation</vt:lpstr>
      <vt:lpstr>PowerPoint Presentation</vt:lpstr>
      <vt:lpstr>Definisi</vt:lpstr>
      <vt:lpstr>Proof</vt:lpstr>
      <vt:lpstr>PowerPoint Presentation</vt:lpstr>
      <vt:lpstr>PowerPoint Presentation</vt:lpstr>
      <vt:lpstr>Exercises </vt:lpstr>
      <vt:lpstr>o-notation</vt:lpstr>
      <vt:lpstr>-notation</vt:lpstr>
      <vt:lpstr>PowerPoint Presentation</vt:lpstr>
      <vt:lpstr>PowerPoint Presentation</vt:lpstr>
      <vt:lpstr>Asymptotic Analogy</vt:lpstr>
      <vt:lpstr>Basic Efficiency Class</vt:lpstr>
      <vt:lpstr>PowerPoint Presentation</vt:lpstr>
      <vt:lpstr>Solusi-1</vt:lpstr>
      <vt:lpstr>PowerPoint Presentation</vt:lpstr>
      <vt:lpstr>PowerPoint Presentation</vt:lpstr>
      <vt:lpstr>Solusi-2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itt</cp:lastModifiedBy>
  <cp:revision>118</cp:revision>
  <dcterms:created xsi:type="dcterms:W3CDTF">2012-11-14T18:53:32Z</dcterms:created>
  <dcterms:modified xsi:type="dcterms:W3CDTF">2014-08-11T07:03:57Z</dcterms:modified>
</cp:coreProperties>
</file>