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5" r:id="rId1"/>
  </p:sldMasterIdLst>
  <p:notesMasterIdLst>
    <p:notesMasterId r:id="rId29"/>
  </p:notesMasterIdLst>
  <p:handoutMasterIdLst>
    <p:handoutMasterId r:id="rId30"/>
  </p:handoutMasterIdLst>
  <p:sldIdLst>
    <p:sldId id="360" r:id="rId2"/>
    <p:sldId id="348" r:id="rId3"/>
    <p:sldId id="349" r:id="rId4"/>
    <p:sldId id="350" r:id="rId5"/>
    <p:sldId id="351" r:id="rId6"/>
    <p:sldId id="356" r:id="rId7"/>
    <p:sldId id="357" r:id="rId8"/>
    <p:sldId id="352" r:id="rId9"/>
    <p:sldId id="353" r:id="rId10"/>
    <p:sldId id="354" r:id="rId11"/>
    <p:sldId id="355" r:id="rId12"/>
    <p:sldId id="347" r:id="rId13"/>
    <p:sldId id="343" r:id="rId14"/>
    <p:sldId id="344" r:id="rId15"/>
    <p:sldId id="304" r:id="rId16"/>
    <p:sldId id="358" r:id="rId17"/>
    <p:sldId id="305" r:id="rId18"/>
    <p:sldId id="335" r:id="rId19"/>
    <p:sldId id="336" r:id="rId20"/>
    <p:sldId id="306" r:id="rId21"/>
    <p:sldId id="339" r:id="rId22"/>
    <p:sldId id="340" r:id="rId23"/>
    <p:sldId id="341" r:id="rId24"/>
    <p:sldId id="345" r:id="rId25"/>
    <p:sldId id="346" r:id="rId26"/>
    <p:sldId id="324" r:id="rId27"/>
    <p:sldId id="361" r:id="rId2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99"/>
    <a:srgbClr val="FFCC99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45" autoAdjust="0"/>
  </p:normalViewPr>
  <p:slideViewPr>
    <p:cSldViewPr>
      <p:cViewPr varScale="1">
        <p:scale>
          <a:sx n="53" d="100"/>
          <a:sy n="53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notesViewPr>
    <p:cSldViewPr>
      <p:cViewPr>
        <p:scale>
          <a:sx n="100" d="100"/>
          <a:sy n="100" d="100"/>
        </p:scale>
        <p:origin x="-402" y="284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BFBDDD11-A565-4E35-87C5-EAC62DFFBF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9600" y="381000"/>
            <a:ext cx="38163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243" tIns="50122" rIns="100243" bIns="50122"/>
          <a:lstStyle/>
          <a:p>
            <a:pPr algn="l" defTabSz="1003300"/>
            <a:r>
              <a:rPr lang="en-US" sz="1800" b="1" i="1"/>
              <a:t>Design and Analysis of Algorithms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343400" y="381000"/>
            <a:ext cx="2382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243" tIns="50122" rIns="100243" bIns="50122"/>
          <a:lstStyle/>
          <a:p>
            <a:pPr algn="r" defTabSz="1003300"/>
            <a:r>
              <a:rPr lang="en-US" sz="1800" b="1" i="1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25701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53" tIns="48327" rIns="96653" bIns="48327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53" tIns="48327" rIns="96653" bIns="48327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53" tIns="48327" rIns="96653" bIns="483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19290402-FA0D-40B4-B292-504D401C3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30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A82FD-BBF3-4CCC-B8E3-35C45CDBC08D}" type="slidenum">
              <a:rPr lang="en-US"/>
              <a:pPr/>
              <a:t>20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????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operation: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(A[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] &gt;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maks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Perlu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variabel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boolean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mencari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seluruh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kah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Bagaimana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kalau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sort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terlebih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dahulu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baru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ambil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index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terbesar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?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Lebih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efisien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mana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hitung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dari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 basic operation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yg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dilakukan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Jika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array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terurut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binsearch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memiliki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efisiensi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tinggi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Jika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array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tidak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terurut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???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Kasus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terbaik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US" sz="1200" kern="1200" baseline="-250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min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= 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2.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Kasus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terburuk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US" sz="1200" kern="1200" baseline="-250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max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log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pass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ke-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	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= 1 	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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2	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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2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= 3	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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3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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 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 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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seluruh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elemen-elemen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larik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adalah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= 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1) + 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2) + … + 1 =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kompleksitas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kasus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terbaik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terburuk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algoritma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Bubble Sort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bergantung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batasan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apakah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masukannya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sudah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terurut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acak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(ii)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setiap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1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sampai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1,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terjadi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kali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sehingga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seluruhnya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Jadi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algoritma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pengurutan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maksimum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1 )/2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buah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buah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									 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AA296-D2F0-408D-80AF-EC4147935599}" type="slidenum">
              <a:rPr lang="en-US"/>
              <a:pPr/>
              <a:t>26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Maxsearch</a:t>
            </a:r>
            <a:endParaRPr lang="en-US" dirty="0" smtClean="0"/>
          </a:p>
          <a:p>
            <a:r>
              <a:rPr lang="en-US" dirty="0" smtClean="0"/>
              <a:t> 	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hitung</a:t>
            </a:r>
            <a:r>
              <a:rPr lang="en-US" dirty="0" smtClean="0"/>
              <a:t> rata-rata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eksekusinya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basic</a:t>
            </a:r>
            <a:r>
              <a:rPr lang="en-US" baseline="0" dirty="0" smtClean="0"/>
              <a:t> operation-</a:t>
            </a:r>
            <a:r>
              <a:rPr lang="en-US" baseline="0" dirty="0" err="1" smtClean="0"/>
              <a:t>nya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9A413-B878-4530-B956-2B70B665E393}" type="slidenum">
              <a:rPr lang="en-US"/>
              <a:pPr/>
              <a:t>10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rata-rata, basic</a:t>
            </a:r>
            <a:r>
              <a:rPr lang="en-US" baseline="0" dirty="0" smtClean="0"/>
              <a:t> operations 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48957-ED50-4A1C-90C1-936530E9BA9D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regarding </a:t>
            </a:r>
            <a:r>
              <a:rPr lang="en-US" i="1" dirty="0"/>
              <a:t>a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dirty="0"/>
              <a:t> point out that the input size measure is more properly measured by</a:t>
            </a:r>
          </a:p>
          <a:p>
            <a:r>
              <a:rPr lang="en-US" dirty="0"/>
              <a:t>number of bits:</a:t>
            </a:r>
          </a:p>
          <a:p>
            <a:endParaRPr lang="en-US" dirty="0"/>
          </a:p>
          <a:p>
            <a:r>
              <a:rPr lang="en-US" dirty="0"/>
              <a:t>b=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⌊log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⌋ + 1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ea typeface="Arial Unicode MS" pitchFamily="34" charset="-128"/>
                <a:cs typeface="Arial Unicode MS" pitchFamily="34" charset="-128"/>
              </a:rPr>
              <a:t>Graph problems are mentioned here just to give me an opportunity to discuss</a:t>
            </a:r>
          </a:p>
          <a:p>
            <a:r>
              <a:rPr lang="en-US" dirty="0">
                <a:ea typeface="Arial Unicode MS" pitchFamily="34" charset="-128"/>
                <a:cs typeface="Arial Unicode MS" pitchFamily="34" charset="-128"/>
              </a:rPr>
              <a:t>them in general. Typically this will depend on graph representation and the specific</a:t>
            </a:r>
          </a:p>
          <a:p>
            <a:r>
              <a:rPr lang="en-US" dirty="0">
                <a:ea typeface="Arial Unicode MS" pitchFamily="34" charset="-128"/>
                <a:cs typeface="Arial Unicode MS" pitchFamily="34" charset="-128"/>
              </a:rPr>
              <a:t>problem.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0FE83-A3BF-45F9-819C-B5332291091A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i="1"/>
              <a:t>cn</a:t>
            </a:r>
            <a:r>
              <a:rPr lang="en-US" i="1" baseline="30000"/>
              <a:t>2</a:t>
            </a:r>
            <a:endParaRPr lang="en-US" i="1"/>
          </a:p>
          <a:p>
            <a:r>
              <a:rPr lang="en-US"/>
              <a:t> </a:t>
            </a:r>
          </a:p>
          <a:p>
            <a:pPr>
              <a:buFont typeface="Symbol" pitchFamily="18" charset="2"/>
              <a:buChar char="Þ"/>
            </a:pPr>
            <a:r>
              <a:rPr lang="en-US"/>
              <a:t> how much faster on twice as fast computer? (2)</a:t>
            </a:r>
          </a:p>
          <a:p>
            <a:pPr>
              <a:buFont typeface="Symbol" pitchFamily="18" charset="2"/>
              <a:buChar char="Þ"/>
            </a:pPr>
            <a:r>
              <a:rPr lang="en-US"/>
              <a:t> how much longer for 2</a:t>
            </a:r>
            <a:r>
              <a:rPr lang="en-US" i="1"/>
              <a:t>n</a:t>
            </a:r>
            <a:r>
              <a:rPr lang="en-US"/>
              <a:t>? (4)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993BD-D6BB-44B7-AB0C-1400E4C24926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E8EF8-38D9-4155-BCDB-69156255F0E7}" type="slidenum">
              <a:rPr lang="en-US"/>
              <a:pPr/>
              <a:t>17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variabel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??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seluruh</a:t>
            </a:r>
            <a:r>
              <a:rPr lang="en-US" baseline="0" dirty="0" smtClean="0"/>
              <a:t> array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err="1" smtClean="0"/>
              <a:t>Kalau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elemen</a:t>
            </a:r>
            <a:r>
              <a:rPr lang="en-US" baseline="0" dirty="0" smtClean="0"/>
              <a:t> array </a:t>
            </a:r>
            <a:r>
              <a:rPr lang="en-US" baseline="0" dirty="0" err="1" smtClean="0"/>
              <a:t>sudah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terurut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efisiensi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sequential 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90402-FA0D-40B4-B292-504D401C38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43394" y="3251531"/>
            <a:ext cx="384866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4684" y="1269242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4684" y="2227425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234684" y="2875084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A68286-2432-457E-A2D1-5D71D4C92876}" type="datetime1">
              <a:rPr lang="en-US" smtClean="0"/>
              <a:t>9/2/2014</a:t>
            </a:fld>
            <a:endParaRPr lang="en-US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05" y="216578"/>
            <a:ext cx="3264827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2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2009550"/>
            <a:ext cx="8326438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8DA11CB-D08A-43B3-8ED5-A2F4E22AC383}" type="datetime1">
              <a:rPr lang="en-US" smtClean="0"/>
              <a:t>9/2/2014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8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67F5809-CD1B-44E2-912C-42A346B22FE8}" type="datetime1">
              <a:rPr lang="en-US" smtClean="0"/>
              <a:t>9/2/2014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4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74826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738863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fld id="{708EA696-9186-4497-85E3-50704B719429}" type="datetime1">
              <a:rPr lang="en-US" smtClean="0"/>
              <a:t>9/2/2014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1336417"/>
            <a:ext cx="8409163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89" y="1645920"/>
            <a:ext cx="4035247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03762" y="1645920"/>
            <a:ext cx="4045126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57187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4703762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6F134AE6-D4FB-4730-A56D-E25C0B606D18}" type="datetime1">
              <a:rPr lang="en-US" smtClean="0"/>
              <a:t>9/2/2014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4678538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65125" y="2009550"/>
            <a:ext cx="3997325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876B2D19-5A11-4A94-BADA-DE4858AC4277}" type="datetime1">
              <a:rPr lang="en-US" smtClean="0"/>
              <a:t>9/2/2014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9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34548" y="4489331"/>
            <a:ext cx="8326438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489" y="4670967"/>
            <a:ext cx="9141923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2566" y="0"/>
            <a:ext cx="9144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2" y="142946"/>
            <a:ext cx="3039184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72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7EA9-F4D1-4A54-881F-F186CCC4AE45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98438"/>
            <a:ext cx="75882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66825"/>
            <a:ext cx="8305800" cy="49053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4C2930-B647-4C9F-B0E8-405806B669F0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428DA0-152B-49CF-96C1-F0FCBFBE7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365125" y="1336417"/>
            <a:ext cx="8326438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1"/>
            <a:ext cx="9143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89908" y="6451886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4392C4-7989-47A5-8F83-FAB8B7C01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10596" y="6451886"/>
            <a:ext cx="164306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5C3BEE-FF2B-48FE-981F-963CB4889623}" type="datetime1">
              <a:rPr lang="en-US" smtClean="0"/>
              <a:t>9/2/2014</a:t>
            </a:fld>
            <a:endParaRPr 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9449594" y="5911057"/>
            <a:ext cx="1709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365125" y="1977656"/>
            <a:ext cx="8326438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0"/>
            <a:ext cx="9143993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 autoUpdateAnimBg="0" advAuto="0"/>
      <p:bldP spid="1031" grpId="0" build="p" bldLvl="4" autoUpdateAnimBg="0"/>
    </p:bld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4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.doc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CSG523</a:t>
            </a:r>
            <a:r>
              <a:rPr lang="en-US" dirty="0" smtClean="0"/>
              <a:t>/ </a:t>
            </a:r>
            <a:br>
              <a:rPr lang="en-US" dirty="0" smtClean="0"/>
            </a:br>
            <a:r>
              <a:rPr lang="id-ID" dirty="0" smtClean="0"/>
              <a:t>Desain </a:t>
            </a:r>
            <a:r>
              <a:rPr lang="id-ID" dirty="0"/>
              <a:t>dan Analisis Algoritma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Fundamentals of The Analysis of Algorithm Efficiency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34684" y="2974795"/>
            <a:ext cx="7918022" cy="378005"/>
          </a:xfrm>
        </p:spPr>
        <p:txBody>
          <a:bodyPr/>
          <a:lstStyle/>
          <a:p>
            <a:r>
              <a:rPr lang="en-US" dirty="0"/>
              <a:t>Intelligence, Computing, Multimedia (ICM)</a:t>
            </a:r>
          </a:p>
        </p:txBody>
      </p:sp>
    </p:spTree>
    <p:extLst>
      <p:ext uri="{BB962C8B-B14F-4D97-AF65-F5344CB8AC3E}">
        <p14:creationId xmlns:p14="http://schemas.microsoft.com/office/powerpoint/2010/main" val="19593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Font typeface="Monotype Sorts" pitchFamily="2" charset="2"/>
              <a:buNone/>
            </a:pPr>
            <a:r>
              <a:rPr lang="en-US" sz="3200" i="1" dirty="0" smtClean="0"/>
              <a:t>T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/>
              <a:t>) </a:t>
            </a:r>
            <a:r>
              <a:rPr lang="en-US" sz="3200" dirty="0">
                <a:cs typeface="Times New Roman" pitchFamily="18" charset="0"/>
              </a:rPr>
              <a:t>≈</a:t>
            </a:r>
            <a:r>
              <a:rPr lang="en-US" sz="3200" dirty="0"/>
              <a:t> </a:t>
            </a:r>
            <a:r>
              <a:rPr lang="en-US" sz="3200" i="1" dirty="0" err="1"/>
              <a:t>c</a:t>
            </a:r>
            <a:r>
              <a:rPr lang="en-US" sz="3200" i="1" baseline="-25000" dirty="0" err="1"/>
              <a:t>op</a:t>
            </a:r>
            <a:r>
              <a:rPr lang="en-US" sz="3200" i="1" dirty="0" err="1"/>
              <a:t>C</a:t>
            </a:r>
            <a:r>
              <a:rPr lang="en-US" sz="3200" dirty="0"/>
              <a:t>(</a:t>
            </a:r>
            <a:r>
              <a:rPr lang="en-US" sz="3200" i="1" dirty="0"/>
              <a:t>n</a:t>
            </a:r>
            <a:r>
              <a:rPr lang="en-US" sz="3200" dirty="0"/>
              <a:t>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A4FF7B-D312-47B4-A398-F53EE3ED7B18}" type="slidenum">
              <a:rPr lang="en-US"/>
              <a:pPr/>
              <a:t>10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Theoretical analysis of time efficiency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82737" y="2362200"/>
            <a:ext cx="6283325" cy="2819400"/>
            <a:chOff x="1093" y="2496"/>
            <a:chExt cx="3958" cy="1776"/>
          </a:xfrm>
        </p:grpSpPr>
        <p:sp>
          <p:nvSpPr>
            <p:cNvPr id="190468" name="Text Box 4"/>
            <p:cNvSpPr txBox="1">
              <a:spLocks noChangeArrowheads="1"/>
            </p:cNvSpPr>
            <p:nvPr/>
          </p:nvSpPr>
          <p:spPr bwMode="auto">
            <a:xfrm>
              <a:off x="1093" y="3600"/>
              <a:ext cx="9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running time</a:t>
              </a:r>
            </a:p>
          </p:txBody>
        </p:sp>
        <p:sp>
          <p:nvSpPr>
            <p:cNvPr id="190469" name="Text Box 5"/>
            <p:cNvSpPr txBox="1">
              <a:spLocks noChangeArrowheads="1"/>
            </p:cNvSpPr>
            <p:nvPr/>
          </p:nvSpPr>
          <p:spPr bwMode="auto">
            <a:xfrm>
              <a:off x="2389" y="3734"/>
              <a:ext cx="1313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execution time</a:t>
              </a:r>
            </a:p>
            <a:p>
              <a:r>
                <a:rPr lang="en-US" sz="2000" dirty="0"/>
                <a:t>for basic operation</a:t>
              </a:r>
            </a:p>
          </p:txBody>
        </p:sp>
        <p:sp>
          <p:nvSpPr>
            <p:cNvPr id="190470" name="Text Box 6"/>
            <p:cNvSpPr txBox="1">
              <a:spLocks noChangeArrowheads="1"/>
            </p:cNvSpPr>
            <p:nvPr/>
          </p:nvSpPr>
          <p:spPr bwMode="auto">
            <a:xfrm>
              <a:off x="3600" y="3638"/>
              <a:ext cx="145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Number of times basic operation is executed</a:t>
              </a:r>
            </a:p>
          </p:txBody>
        </p:sp>
        <p:sp>
          <p:nvSpPr>
            <p:cNvPr id="190471" name="Line 7"/>
            <p:cNvSpPr>
              <a:spLocks noChangeShapeType="1"/>
            </p:cNvSpPr>
            <p:nvPr/>
          </p:nvSpPr>
          <p:spPr bwMode="auto">
            <a:xfrm flipV="1">
              <a:off x="1573" y="3312"/>
              <a:ext cx="4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2" name="Line 8"/>
            <p:cNvSpPr>
              <a:spLocks noChangeShapeType="1"/>
            </p:cNvSpPr>
            <p:nvPr/>
          </p:nvSpPr>
          <p:spPr bwMode="auto">
            <a:xfrm flipV="1">
              <a:off x="3089" y="340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3" name="Line 9"/>
            <p:cNvSpPr>
              <a:spLocks noChangeShapeType="1"/>
            </p:cNvSpPr>
            <p:nvPr/>
          </p:nvSpPr>
          <p:spPr bwMode="auto">
            <a:xfrm flipH="1" flipV="1">
              <a:off x="3456" y="3360"/>
              <a:ext cx="336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4" name="Text Box 10"/>
            <p:cNvSpPr txBox="1">
              <a:spLocks noChangeArrowheads="1"/>
            </p:cNvSpPr>
            <p:nvPr/>
          </p:nvSpPr>
          <p:spPr bwMode="auto">
            <a:xfrm>
              <a:off x="2448" y="2496"/>
              <a:ext cx="7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input size</a:t>
              </a:r>
            </a:p>
          </p:txBody>
        </p:sp>
        <p:sp>
          <p:nvSpPr>
            <p:cNvPr id="190475" name="Line 11"/>
            <p:cNvSpPr>
              <a:spLocks noChangeShapeType="1"/>
            </p:cNvSpPr>
            <p:nvPr/>
          </p:nvSpPr>
          <p:spPr bwMode="auto">
            <a:xfrm>
              <a:off x="3072" y="2736"/>
              <a:ext cx="613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6" name="Line 12"/>
            <p:cNvSpPr>
              <a:spLocks noChangeShapeType="1"/>
            </p:cNvSpPr>
            <p:nvPr/>
          </p:nvSpPr>
          <p:spPr bwMode="auto">
            <a:xfrm flipH="1">
              <a:off x="2352" y="2736"/>
              <a:ext cx="192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47" name="Group 3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8368887"/>
              </p:ext>
            </p:extLst>
          </p:nvPr>
        </p:nvGraphicFramePr>
        <p:xfrm>
          <a:off x="365125" y="2009775"/>
          <a:ext cx="8326437" cy="3261360"/>
        </p:xfrm>
        <a:graphic>
          <a:graphicData uri="http://schemas.openxmlformats.org/drawingml/2006/table">
            <a:tbl>
              <a:tblPr/>
              <a:tblGrid>
                <a:gridCol w="2775479"/>
                <a:gridCol w="2775479"/>
                <a:gridCol w="277547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</a:t>
                      </a:r>
                    </a:p>
                  </a:txBody>
                  <a:tcPr marL="91667" marR="9166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Input size measure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 operation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Search for key in list of </a:t>
                      </a: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items</a:t>
                      </a:r>
                    </a:p>
                  </a:txBody>
                  <a:tcPr marL="91667" marR="9166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items in list </a:t>
                      </a:r>
                      <a:r>
                        <a:rPr kumimoji="1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 comparison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Multiply two matrices of floating point numbers</a:t>
                      </a:r>
                    </a:p>
                  </a:txBody>
                  <a:tcPr marL="91667" marR="9166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Dimensions of matrices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Floating point multiplication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 </a:t>
                      </a:r>
                      <a:r>
                        <a:rPr kumimoji="1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1" lang="en-US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91667" marR="9166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Floating point multiplication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Graph problem</a:t>
                      </a:r>
                    </a:p>
                  </a:txBody>
                  <a:tcPr marL="91667" marR="9166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#vertices and/or edges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Visiting a vertex or traversing an edge</a:t>
                      </a:r>
                    </a:p>
                  </a:txBody>
                  <a:tcPr marL="91667" marR="916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7497A0-1D33-4593-8FD3-15F40DFE6DD2}" type="slidenum">
              <a:rPr lang="en-US"/>
              <a:pPr/>
              <a:t>11</a:t>
            </a:fld>
            <a:endParaRPr lang="en-US"/>
          </a:p>
        </p:txBody>
      </p:sp>
      <p:sp>
        <p:nvSpPr>
          <p:cNvPr id="192542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Input size and basic operation examples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input size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  <p:graphicFrame>
        <p:nvGraphicFramePr>
          <p:cNvPr id="297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47863"/>
              </p:ext>
            </p:extLst>
          </p:nvPr>
        </p:nvGraphicFramePr>
        <p:xfrm>
          <a:off x="1790700" y="2033523"/>
          <a:ext cx="5562600" cy="414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9" r:id="rId3" imgW="3483720" imgH="2594880" progId="">
                  <p:embed/>
                </p:oleObj>
              </mc:Choice>
              <mc:Fallback>
                <p:oleObj r:id="rId3" imgW="3483720" imgH="2594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033523"/>
                        <a:ext cx="5562600" cy="4143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important: Order of growth within a constant multiple as </a:t>
            </a:r>
            <a:r>
              <a:rPr lang="en-US" i="1" dirty="0"/>
              <a:t>n</a:t>
            </a:r>
            <a:r>
              <a:rPr lang="en-US" dirty="0" smtClean="0">
                <a:cs typeface="Times New Roman" pitchFamily="18" charset="0"/>
              </a:rPr>
              <a:t>→∞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Example:</a:t>
            </a:r>
          </a:p>
          <a:p>
            <a:pPr lvl="1"/>
            <a:r>
              <a:rPr lang="en-US" dirty="0">
                <a:cs typeface="Times New Roman" pitchFamily="18" charset="0"/>
              </a:rPr>
              <a:t>How much faster will algorithm run on computer that is twice as fast</a:t>
            </a:r>
            <a:r>
              <a:rPr lang="en-US" dirty="0" smtClean="0">
                <a:cs typeface="Times New Roman" pitchFamily="18" charset="0"/>
              </a:rPr>
              <a:t>?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How much longer does it take to solve problem of double input size</a:t>
            </a:r>
            <a:r>
              <a:rPr lang="en-US" dirty="0" smtClean="0">
                <a:cs typeface="Times New Roman" pitchFamily="18" charset="0"/>
              </a:rPr>
              <a:t>?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See table 2.1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D3D1F1-B07D-42E9-A7D5-6EC871C9F4B2}" type="slidenum">
              <a:rPr lang="en-US"/>
              <a:pPr/>
              <a:t>13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growth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0" name="Picture 4" descr="table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24493" y="1905000"/>
            <a:ext cx="7695014" cy="3124200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8068DE-EB52-419C-82DB-8866FFA411E0}" type="slidenum">
              <a:rPr lang="en-US"/>
              <a:pPr/>
              <a:t>14</a:t>
            </a:fld>
            <a:endParaRPr lang="en-US"/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2.1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For some algorithms </a:t>
            </a:r>
            <a:r>
              <a:rPr lang="en-US" dirty="0" smtClean="0"/>
              <a:t>efficiency depends </a:t>
            </a:r>
            <a:r>
              <a:rPr lang="en-US" dirty="0"/>
              <a:t>on type of input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Worst </a:t>
            </a:r>
            <a:r>
              <a:rPr lang="en-US" dirty="0" smtClean="0"/>
              <a:t>case: W(</a:t>
            </a:r>
            <a:r>
              <a:rPr lang="en-US" i="1" dirty="0" smtClean="0"/>
              <a:t>n</a:t>
            </a:r>
            <a:r>
              <a:rPr lang="en-US" dirty="0"/>
              <a:t>) – maximum over inputs of size </a:t>
            </a:r>
            <a:r>
              <a:rPr lang="en-US" i="1" dirty="0" smtClean="0"/>
              <a:t>n</a:t>
            </a:r>
            <a:endParaRPr lang="en-US" i="1" dirty="0"/>
          </a:p>
          <a:p>
            <a:r>
              <a:rPr lang="en-US" dirty="0"/>
              <a:t>Best </a:t>
            </a:r>
            <a:r>
              <a:rPr lang="en-US" dirty="0" smtClean="0"/>
              <a:t>case: B(</a:t>
            </a:r>
            <a:r>
              <a:rPr lang="en-US" i="1" dirty="0" smtClean="0"/>
              <a:t>n</a:t>
            </a:r>
            <a:r>
              <a:rPr lang="en-US" dirty="0"/>
              <a:t>) –  minimum over inputs of size </a:t>
            </a:r>
            <a:r>
              <a:rPr lang="en-US" i="1" dirty="0" smtClean="0"/>
              <a:t>n</a:t>
            </a:r>
            <a:endParaRPr lang="en-US" dirty="0"/>
          </a:p>
          <a:p>
            <a:r>
              <a:rPr lang="en-US" dirty="0"/>
              <a:t>Average case: A(</a:t>
            </a:r>
            <a:r>
              <a:rPr lang="en-US" i="1" dirty="0"/>
              <a:t>n</a:t>
            </a:r>
            <a:r>
              <a:rPr lang="en-US" dirty="0"/>
              <a:t>) – “average” over inputs of size </a:t>
            </a:r>
            <a:r>
              <a:rPr lang="en-US" i="1" dirty="0"/>
              <a:t>n</a:t>
            </a:r>
            <a:endParaRPr lang="en-US" dirty="0"/>
          </a:p>
          <a:p>
            <a:pPr lvl="1"/>
            <a:r>
              <a:rPr lang="en-US" dirty="0"/>
              <a:t>Number of times the basic operation will be executed on typical  input</a:t>
            </a:r>
          </a:p>
          <a:p>
            <a:pPr lvl="1"/>
            <a:r>
              <a:rPr lang="en-US" dirty="0"/>
              <a:t>NOT the average of worst and best case</a:t>
            </a:r>
          </a:p>
          <a:p>
            <a:pPr lvl="1"/>
            <a:r>
              <a:rPr lang="en-US" dirty="0"/>
              <a:t>Expected number of basic operations repetitions considered as a random variable under some assumption about the probability distribution of all possible inputs of size </a:t>
            </a:r>
            <a:r>
              <a:rPr lang="en-US" i="1" dirty="0"/>
              <a:t>n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135AAA-DA86-4440-AEFD-3DA9B48855CA}" type="slidenum">
              <a:rPr lang="en-US"/>
              <a:pPr/>
              <a:t>15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Best-case, average-case, worst-case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Grp="1" noChangeAspect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29305952"/>
              </p:ext>
            </p:extLst>
          </p:nvPr>
        </p:nvGraphicFramePr>
        <p:xfrm>
          <a:off x="381000" y="2209800"/>
          <a:ext cx="829729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55" name="Document" r:id="rId4" imgW="5485343" imgH="1863787" progId="Word.Document.8">
                  <p:embed/>
                </p:oleObj>
              </mc:Choice>
              <mc:Fallback>
                <p:oleObj name="Document" r:id="rId4" imgW="5485343" imgH="186378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829729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447E53-E791-4A23-83A0-1015C71B1030}" type="slidenum">
              <a:rPr lang="en-US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i="1" dirty="0"/>
              <a:t>Problem:</a:t>
            </a:r>
            <a:r>
              <a:rPr lang="en-US" dirty="0"/>
              <a:t> Given a list of </a:t>
            </a:r>
            <a:r>
              <a:rPr lang="en-US" i="1" dirty="0"/>
              <a:t>n</a:t>
            </a:r>
            <a:r>
              <a:rPr lang="en-US" dirty="0"/>
              <a:t> elements and a search key </a:t>
            </a:r>
            <a:r>
              <a:rPr lang="en-US" i="1" dirty="0"/>
              <a:t>K</a:t>
            </a:r>
            <a:r>
              <a:rPr lang="en-US" dirty="0"/>
              <a:t>, find an element equal to </a:t>
            </a:r>
            <a:r>
              <a:rPr lang="en-US" i="1" dirty="0"/>
              <a:t>K</a:t>
            </a:r>
            <a:r>
              <a:rPr lang="en-US" dirty="0"/>
              <a:t>, if any.</a:t>
            </a:r>
          </a:p>
          <a:p>
            <a:r>
              <a:rPr lang="en-US" i="1" dirty="0"/>
              <a:t>Algorithm:</a:t>
            </a:r>
            <a:r>
              <a:rPr lang="en-US" dirty="0"/>
              <a:t> Scan the list and compare its successive elements with </a:t>
            </a:r>
            <a:r>
              <a:rPr lang="en-US" i="1" dirty="0"/>
              <a:t>K</a:t>
            </a:r>
            <a:r>
              <a:rPr lang="en-US" dirty="0"/>
              <a:t> until either a matching element is found (</a:t>
            </a:r>
            <a:r>
              <a:rPr lang="en-US" i="1" dirty="0"/>
              <a:t>successful search</a:t>
            </a:r>
            <a:r>
              <a:rPr lang="en-US" dirty="0"/>
              <a:t>) </a:t>
            </a:r>
            <a:r>
              <a:rPr lang="en-US" dirty="0" smtClean="0"/>
              <a:t>or </a:t>
            </a:r>
            <a:r>
              <a:rPr lang="en-US" dirty="0"/>
              <a:t>the list is exhausted (</a:t>
            </a:r>
            <a:r>
              <a:rPr lang="en-US" i="1" dirty="0"/>
              <a:t>unsuccessful search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F5ED5F-02C4-4431-A8A2-90752555DCCA}" type="slidenum">
              <a:rPr lang="en-US"/>
              <a:pPr/>
              <a:t>17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Sequential search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94193984"/>
              </p:ext>
            </p:extLst>
          </p:nvPr>
        </p:nvGraphicFramePr>
        <p:xfrm>
          <a:off x="365125" y="2009775"/>
          <a:ext cx="8326438" cy="4162425"/>
        </p:xfrm>
        <a:graphic>
          <a:graphicData uri="http://schemas.openxmlformats.org/drawingml/2006/table">
            <a:tbl>
              <a:tblPr/>
              <a:tblGrid>
                <a:gridCol w="8326438"/>
              </a:tblGrid>
              <a:tr h="41624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procedure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PencarianBeruntun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x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              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output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idx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k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boolean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bernilai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true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jika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x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ditemukan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false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jika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x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ditemukan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ourier New"/>
                          <a:ea typeface="Times New Roman"/>
                          <a:cs typeface="Times New Roman"/>
                        </a:rPr>
                        <a:t>Algoritma</a:t>
                      </a:r>
                      <a:r>
                        <a:rPr lang="en-US" sz="1200" b="1" dirty="0">
                          <a:latin typeface="Courier New"/>
                          <a:ea typeface="Times New Roman"/>
                          <a:cs typeface="Times New Roman"/>
                        </a:rPr>
                        <a:t>: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(k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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n)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= x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else 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k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k + 1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k &gt; n or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x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ditemukan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idx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idx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Courier New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0    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x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ditemukan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735" marR="6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Best case </a:t>
            </a:r>
            <a:r>
              <a:rPr lang="en-US" dirty="0" smtClean="0">
                <a:sym typeface="Wingdings" pitchFamily="2" charset="2"/>
              </a:rPr>
              <a:t> if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x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Worst case  if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i="1" dirty="0" smtClean="0"/>
              <a:t>x or x </a:t>
            </a:r>
            <a:r>
              <a:rPr lang="en-US" dirty="0" smtClean="0"/>
              <a:t>can’t be found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Average case  if x at </a:t>
            </a:r>
            <a:r>
              <a:rPr lang="en-US" i="1" dirty="0" smtClean="0">
                <a:sym typeface="Wingdings" pitchFamily="2" charset="2"/>
              </a:rPr>
              <a:t>j</a:t>
            </a:r>
            <a:r>
              <a:rPr lang="en-US" dirty="0" smtClean="0">
                <a:sym typeface="Wingdings" pitchFamily="2" charset="2"/>
              </a:rPr>
              <a:t>-position, so comparison operation </a:t>
            </a:r>
            <a:r>
              <a:rPr lang="en-US" dirty="0" smtClean="0"/>
              <a:t>(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 = x</a:t>
            </a:r>
            <a:r>
              <a:rPr lang="en-US" dirty="0" smtClean="0"/>
              <a:t>) will be executed </a:t>
            </a:r>
            <a:r>
              <a:rPr lang="en-US" i="1" dirty="0" smtClean="0"/>
              <a:t>j</a:t>
            </a:r>
            <a:r>
              <a:rPr lang="en-US" dirty="0" smtClean="0"/>
              <a:t> time.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efficiency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err="1" smtClean="0"/>
              <a:t>Algoritma:urutan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CSG523/ </a:t>
            </a:r>
            <a:r>
              <a:rPr lang="id-ID" dirty="0" smtClean="0"/>
              <a:t>Desain </a:t>
            </a:r>
            <a:r>
              <a:rPr lang="id-ID" dirty="0"/>
              <a:t>dan Analisis 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365760" y="2286000"/>
            <a:ext cx="8326438" cy="40254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Exact formula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e.g., C(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-1)/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Formula indicating order of growth with specific multiplicative constant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e.g., C(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cs typeface="Times New Roman" pitchFamily="18" charset="0"/>
              </a:rPr>
              <a:t>≈</a:t>
            </a:r>
            <a:r>
              <a:rPr lang="en-US" dirty="0"/>
              <a:t> 0.5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endParaRPr lang="en-US" dirty="0"/>
          </a:p>
          <a:p>
            <a:r>
              <a:rPr lang="en-US" dirty="0"/>
              <a:t>Formula indicating order of growth with unknown multiplicative constant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e.g., C(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cs typeface="Times New Roman" pitchFamily="18" charset="0"/>
              </a:rPr>
              <a:t>≈</a:t>
            </a:r>
            <a:r>
              <a:rPr lang="en-US" dirty="0"/>
              <a:t> </a:t>
            </a:r>
            <a:r>
              <a:rPr lang="en-US" i="1" dirty="0"/>
              <a:t>cn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8E2599-D1D3-4EE9-9CBA-31036C5FFBC1}" type="slidenum">
              <a:rPr lang="en-US"/>
              <a:pPr/>
              <a:t>20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Types of formulas for basic operation count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22374565"/>
              </p:ext>
            </p:extLst>
          </p:nvPr>
        </p:nvGraphicFramePr>
        <p:xfrm>
          <a:off x="365125" y="2009775"/>
          <a:ext cx="8326437" cy="3705225"/>
        </p:xfrm>
        <a:graphic>
          <a:graphicData uri="http://schemas.openxmlformats.org/drawingml/2006/table">
            <a:tbl>
              <a:tblPr/>
              <a:tblGrid>
                <a:gridCol w="8326437"/>
              </a:tblGrid>
              <a:tr h="37052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procedure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CariElemenTerbesar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output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maks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Mencari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elemen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terbesar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sekumpulan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elemen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larik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integer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Elemen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terbesar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disimpan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maks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Masukan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: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Keluaran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maks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terbesar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}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k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ourier New"/>
                          <a:ea typeface="Times New Roman"/>
                          <a:cs typeface="Times New Roman"/>
                        </a:rPr>
                        <a:t>Algoritma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maks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k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n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&gt;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maks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maks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i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i+1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k &gt; n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056" marR="7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03288936"/>
              </p:ext>
            </p:extLst>
          </p:nvPr>
        </p:nvGraphicFramePr>
        <p:xfrm>
          <a:off x="381000" y="1219200"/>
          <a:ext cx="8326437" cy="5273040"/>
        </p:xfrm>
        <a:graphic>
          <a:graphicData uri="http://schemas.openxmlformats.org/drawingml/2006/table">
            <a:tbl>
              <a:tblPr/>
              <a:tblGrid>
                <a:gridCol w="8326437"/>
              </a:tblGrid>
              <a:tr h="5029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procedure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PencarianBiner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x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           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output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idx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Times New Roman"/>
                        </a:rPr>
                        <a:t>Deklarasi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j, mid : integer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boolean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Times New Roman"/>
                        </a:rPr>
                        <a:t>Algoritma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i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(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j)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mid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i+j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div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2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mid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= x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	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mid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&lt; x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cari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belahan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kanan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	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mid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+ 1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else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	          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cari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belahan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kiri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	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mid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- 1;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or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&gt; j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ketemu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idx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mid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 idx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0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21" marR="79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590800"/>
            <a:ext cx="3962400" cy="641239"/>
          </a:xfrm>
        </p:spPr>
        <p:txBody>
          <a:bodyPr/>
          <a:lstStyle/>
          <a:p>
            <a:r>
              <a:rPr lang="en-US" dirty="0" err="1" smtClean="0"/>
              <a:t>BinarySearch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79287647"/>
              </p:ext>
            </p:extLst>
          </p:nvPr>
        </p:nvGraphicFramePr>
        <p:xfrm>
          <a:off x="365125" y="2009775"/>
          <a:ext cx="8326438" cy="4010025"/>
        </p:xfrm>
        <a:graphic>
          <a:graphicData uri="http://schemas.openxmlformats.org/drawingml/2006/table">
            <a:tbl>
              <a:tblPr/>
              <a:tblGrid>
                <a:gridCol w="8326438"/>
              </a:tblGrid>
              <a:tr h="40100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procedure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Urut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input/output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4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4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400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Times New Roman"/>
                          <a:cs typeface="Times New Roman"/>
                        </a:rPr>
                        <a:t>Deklarasi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, j,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, temp :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Times New Roman"/>
                          <a:cs typeface="Times New Roman"/>
                        </a:rPr>
                        <a:t>Algoritma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u="sng" dirty="0" err="1">
                          <a:latin typeface="Courier New"/>
                          <a:ea typeface="Times New Roman"/>
                          <a:cs typeface="Times New Roman"/>
                        </a:rPr>
                        <a:t>downto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{ pass </a:t>
                      </a:r>
                      <a:r>
                        <a:rPr lang="en-US" sz="1400" i="1" dirty="0" err="1">
                          <a:latin typeface="Courier New"/>
                          <a:ea typeface="Times New Roman"/>
                          <a:cs typeface="Times New Roman"/>
                        </a:rPr>
                        <a:t>sebanyak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 n – 1 kali }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imaks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j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&gt;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u="sng" dirty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j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4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u="sng" dirty="0" err="1">
                          <a:latin typeface="Courier New"/>
                          <a:ea typeface="Times New Roman"/>
                          <a:cs typeface="Times New Roman"/>
                        </a:rPr>
                        <a:t>endfor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400" i="1" dirty="0" err="1">
                          <a:latin typeface="Courier New"/>
                          <a:ea typeface="Times New Roman"/>
                          <a:cs typeface="Times New Roman"/>
                        </a:rPr>
                        <a:t>pertukarkan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i="1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latin typeface="Courier New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i="1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temp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imaks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400" dirty="0" err="1">
                          <a:latin typeface="Courier New"/>
                          <a:ea typeface="Times New Roman"/>
                          <a:cs typeface="Times New Roman"/>
                        </a:rPr>
                        <a:t>temp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        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u="sng" dirty="0" err="1">
                          <a:latin typeface="Courier New"/>
                          <a:ea typeface="Times New Roman"/>
                          <a:cs typeface="Times New Roman"/>
                        </a:rPr>
                        <a:t>endfor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1369" marR="71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2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seluruh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operasi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elemen-elemen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larik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adalah</a:t>
            </a:r>
            <a:endParaRPr lang="en-US" dirty="0">
              <a:latin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</a:rPr>
              <a:t>= (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1) + (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2) + … + 1 =   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kompleksitas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kasus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terbaik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terburuk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algoritma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SelectionSort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bergantung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batasan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apakah</a:t>
            </a:r>
            <a:r>
              <a:rPr lang="en-US" dirty="0">
                <a:latin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</a:rPr>
              <a:t>masukannya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sudah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terurut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acak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– the operations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2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039958"/>
              </p:ext>
            </p:extLst>
          </p:nvPr>
        </p:nvGraphicFramePr>
        <p:xfrm>
          <a:off x="5943600" y="3276600"/>
          <a:ext cx="192607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0" name="Equation" r:id="rId3" imgW="1028254" imgH="444307" progId="Equation.3">
                  <p:embed/>
                </p:oleObj>
              </mc:Choice>
              <mc:Fallback>
                <p:oleObj name="Equation" r:id="rId3" imgW="1028254" imgH="44430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192607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2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(i)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operasi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elemen</a:t>
            </a: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pass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</a:rPr>
              <a:t>-</a:t>
            </a:r>
            <a:r>
              <a:rPr lang="en-US" i="1" dirty="0">
                <a:latin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</a:rPr>
              <a:t>,	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</a:rPr>
              <a:t>	i </a:t>
            </a:r>
            <a:r>
              <a:rPr lang="en-US" dirty="0">
                <a:latin typeface="Times New Roman" pitchFamily="18" charset="0"/>
              </a:rPr>
              <a:t>= 1 	</a:t>
            </a:r>
            <a:r>
              <a:rPr lang="en-US" dirty="0">
                <a:latin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 =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1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 2	</a:t>
            </a:r>
            <a:r>
              <a:rPr lang="en-US" dirty="0">
                <a:latin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2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</a:rPr>
              <a:t>i </a:t>
            </a:r>
            <a:r>
              <a:rPr lang="en-US" dirty="0">
                <a:latin typeface="Times New Roman" pitchFamily="18" charset="0"/>
              </a:rPr>
              <a:t>= 3	</a:t>
            </a:r>
            <a:r>
              <a:rPr lang="en-US" dirty="0">
                <a:latin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3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	 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</a:t>
            </a:r>
            <a:r>
              <a:rPr lang="en-US" i="1" dirty="0">
                <a:latin typeface="Times New Roman" pitchFamily="18" charset="0"/>
              </a:rPr>
              <a:t>k </a:t>
            </a: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</a:rPr>
              <a:t>i </a:t>
            </a:r>
            <a:r>
              <a:rPr lang="en-US" dirty="0">
                <a:latin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– 1  </a:t>
            </a:r>
            <a:r>
              <a:rPr lang="en-US" dirty="0">
                <a:latin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perbandingan</a:t>
            </a:r>
            <a:r>
              <a:rPr lang="en-US" dirty="0">
                <a:latin typeface="Times New Roman" pitchFamily="18" charset="0"/>
              </a:rPr>
              <a:t> = 1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(ii)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endParaRPr lang="en-US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None/>
            </a:pP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Untuk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setiap</a:t>
            </a:r>
            <a:r>
              <a:rPr lang="en-US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dari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1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sampai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1,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terjadi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satu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kali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sehingga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jumlah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seluruhnya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adalah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en-US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			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– 1. </a:t>
            </a:r>
          </a:p>
          <a:p>
            <a:pPr>
              <a:buNone/>
            </a:pP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Jadi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algoritma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pengurutan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maksimum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membutuhkan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en-US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– 1 )/2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buah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perbandingan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elemen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i="1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– 1 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buah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operasi</a:t>
            </a:r>
            <a:r>
              <a:rPr lang="en-US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pertukaran</a:t>
            </a: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sort </a:t>
            </a:r>
            <a:r>
              <a:rPr lang="en-US" dirty="0" smtClean="0"/>
              <a:t>– the operations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6" name="Picture 4" descr="matrixmult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25497" y="1981200"/>
            <a:ext cx="8293007" cy="3200400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588F9A-D23F-42E1-9A59-BB6BC3B27363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about: Matrix multiplication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6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yang  </a:t>
            </a:r>
            <a:r>
              <a:rPr lang="en-US" dirty="0" err="1"/>
              <a:t>mentransformasikan</a:t>
            </a:r>
            <a:r>
              <a:rPr lang="en-US" dirty="0"/>
              <a:t> data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[COR92</a:t>
            </a:r>
            <a:r>
              <a:rPr lang="en-US" dirty="0" smtClean="0"/>
              <a:t>].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. [LEV03</a:t>
            </a:r>
            <a:r>
              <a:rPr lang="en-US" dirty="0" smtClean="0"/>
              <a:t>].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yang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yang </a:t>
            </a:r>
            <a:r>
              <a:rPr lang="en-US" dirty="0" err="1"/>
              <a:t>mentransformasikan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[COR89].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lain: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Notasi apapun dapat digunakan untuk menuliskan </a:t>
            </a:r>
            <a:r>
              <a:rPr lang="es-ES" dirty="0" err="1" smtClean="0"/>
              <a:t>algoritma</a:t>
            </a:r>
            <a:r>
              <a:rPr lang="es-ES" dirty="0" smtClean="0"/>
              <a:t> </a:t>
            </a:r>
            <a:r>
              <a:rPr lang="es-ES" dirty="0" err="1" smtClean="0"/>
              <a:t>asalkan</a:t>
            </a:r>
            <a:r>
              <a:rPr lang="es-ES" dirty="0" smtClean="0"/>
              <a:t> </a:t>
            </a:r>
            <a:r>
              <a:rPr lang="es-ES" dirty="0" err="1" smtClean="0"/>
              <a:t>mudah</a:t>
            </a:r>
            <a:r>
              <a:rPr lang="es-ES" dirty="0" smtClean="0"/>
              <a:t> </a:t>
            </a:r>
            <a:r>
              <a:rPr lang="es-ES" dirty="0" err="1" smtClean="0"/>
              <a:t>dibaca</a:t>
            </a:r>
            <a:r>
              <a:rPr lang="es-ES" dirty="0" smtClean="0"/>
              <a:t> dan </a:t>
            </a:r>
            <a:r>
              <a:rPr lang="es-ES" dirty="0" err="1" smtClean="0"/>
              <a:t>dipahami</a:t>
            </a:r>
            <a:r>
              <a:rPr lang="es-ES" dirty="0" smtClean="0"/>
              <a:t>.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(</a:t>
            </a:r>
            <a:r>
              <a:rPr lang="en-US" i="1" dirty="0" smtClean="0"/>
              <a:t>flow chart)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i="1" dirty="0" smtClean="0"/>
              <a:t>Pseudo-code (</a:t>
            </a:r>
            <a:r>
              <a:rPr lang="en-US" i="1" dirty="0" err="1" smtClean="0"/>
              <a:t>gabungan</a:t>
            </a:r>
            <a:r>
              <a:rPr lang="en-US" i="1" dirty="0" smtClean="0"/>
              <a:t> </a:t>
            </a:r>
            <a:r>
              <a:rPr lang="en-US" i="1" dirty="0" err="1" smtClean="0"/>
              <a:t>antara</a:t>
            </a:r>
            <a:r>
              <a:rPr lang="en-US" i="1" dirty="0" smtClean="0"/>
              <a:t> </a:t>
            </a:r>
            <a:r>
              <a:rPr lang="en-US" i="1" dirty="0" err="1" smtClean="0"/>
              <a:t>bahasa</a:t>
            </a:r>
            <a:r>
              <a:rPr lang="en-US" i="1" dirty="0" smtClean="0"/>
              <a:t> </a:t>
            </a:r>
            <a:r>
              <a:rPr lang="en-US" i="1" dirty="0" err="1" smtClean="0"/>
              <a:t>alami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dirty="0" smtClean="0"/>
              <a:t>Sebuah algoritma tidak hanya harus benar, tetapi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mangkus</a:t>
            </a:r>
            <a:r>
              <a:rPr lang="en-US" dirty="0" smtClean="0"/>
              <a:t> (</a:t>
            </a:r>
            <a:r>
              <a:rPr lang="en-US" i="1" dirty="0" smtClean="0"/>
              <a:t>efficient)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kemangkusan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(</a:t>
            </a:r>
            <a:r>
              <a:rPr lang="en-US" i="1" dirty="0" smtClean="0"/>
              <a:t>space).</a:t>
            </a:r>
          </a:p>
          <a:p>
            <a:r>
              <a:rPr lang="es-ES" dirty="0" err="1" smtClean="0"/>
              <a:t>Algoritma</a:t>
            </a:r>
            <a:r>
              <a:rPr lang="es-ES" dirty="0" smtClean="0"/>
              <a:t> yang </a:t>
            </a:r>
            <a:r>
              <a:rPr lang="es-ES" dirty="0" err="1" smtClean="0"/>
              <a:t>mangkus</a:t>
            </a:r>
            <a:r>
              <a:rPr lang="es-ES" dirty="0" smtClean="0"/>
              <a:t>: </a:t>
            </a:r>
            <a:r>
              <a:rPr lang="es-ES" dirty="0" err="1" smtClean="0"/>
              <a:t>algoritma</a:t>
            </a:r>
            <a:r>
              <a:rPr lang="es-ES" dirty="0" smtClean="0"/>
              <a:t> yang </a:t>
            </a:r>
            <a:r>
              <a:rPr lang="en-US" dirty="0" err="1" smtClean="0"/>
              <a:t>meminimumkan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82404086"/>
              </p:ext>
            </p:extLst>
          </p:nvPr>
        </p:nvGraphicFramePr>
        <p:xfrm>
          <a:off x="609600" y="2133600"/>
          <a:ext cx="2731072" cy="457200"/>
        </p:xfrm>
        <a:graphic>
          <a:graphicData uri="http://schemas.openxmlformats.org/drawingml/2006/table">
            <a:tbl>
              <a:tblPr/>
              <a:tblGrid>
                <a:gridCol w="539547"/>
                <a:gridCol w="539547"/>
                <a:gridCol w="539547"/>
                <a:gridCol w="572884"/>
                <a:gridCol w="539547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442" marR="159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442" marR="159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442" marR="159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442" marR="159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442" marR="159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49618"/>
              </p:ext>
            </p:extLst>
          </p:nvPr>
        </p:nvGraphicFramePr>
        <p:xfrm>
          <a:off x="609600" y="2743200"/>
          <a:ext cx="8305800" cy="35814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581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ourier New"/>
                          <a:ea typeface="Times New Roman"/>
                          <a:cs typeface="Times New Roman"/>
                        </a:rPr>
                        <a:t>   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procedure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HitungRerata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output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r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real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Menghitung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rata-rata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sekumpulan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elemen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larik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integer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rata-rata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disimpan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peubah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r.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Masukan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: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, ..., a</a:t>
                      </a:r>
                      <a:r>
                        <a:rPr lang="en-US" sz="1200" i="1" baseline="-25000" dirty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Keluaran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: r (</a:t>
                      </a:r>
                      <a:r>
                        <a:rPr lang="en-US" sz="1200" i="1" dirty="0" err="1">
                          <a:latin typeface="Courier New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rata-rata)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}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k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real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Times New Roman"/>
                        </a:rPr>
                        <a:t>Algoritma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jumlah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k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n </a:t>
                      </a:r>
                      <a:r>
                        <a:rPr lang="en-US" sz="12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aseline="-25000" dirty="0" err="1">
                          <a:latin typeface="Courier New"/>
                          <a:ea typeface="Times New Roman"/>
                          <a:cs typeface="Times New Roman"/>
                        </a:rPr>
                        <a:t>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  k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k+1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{ k &gt; n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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/n   {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rata-rata }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/>
              <a:t>(jumlah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0,  k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1, </a:t>
            </a:r>
            <a:r>
              <a:rPr lang="en-US" dirty="0" err="1"/>
              <a:t>jumlah</a:t>
            </a:r>
            <a:r>
              <a:rPr lang="en-US" dirty="0" err="1">
                <a:sym typeface="Symbol"/>
              </a:rPr>
              <a:t></a:t>
            </a:r>
            <a:r>
              <a:rPr lang="en-US" dirty="0" err="1"/>
              <a:t>jumlah+a</a:t>
            </a:r>
            <a:r>
              <a:rPr lang="en-US" baseline="-25000" dirty="0" err="1"/>
              <a:t>k</a:t>
            </a:r>
            <a:r>
              <a:rPr lang="en-US" dirty="0"/>
              <a:t>, k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k+1, </a:t>
            </a:r>
            <a:r>
              <a:rPr lang="en-US" dirty="0" smtClean="0"/>
              <a:t>r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/n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= 1 + 1 + 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 + 1 = 3 + 2</a:t>
            </a:r>
            <a:r>
              <a:rPr lang="en-US" i="1" dirty="0"/>
              <a:t>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Addition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jumlah+a</a:t>
            </a:r>
            <a:r>
              <a:rPr lang="en-US" baseline="-25000" dirty="0" err="1"/>
              <a:t>k</a:t>
            </a:r>
            <a:r>
              <a:rPr lang="en-US" dirty="0"/>
              <a:t>, </a:t>
            </a:r>
            <a:r>
              <a:rPr lang="en-US" dirty="0" smtClean="0"/>
              <a:t>k+1)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=  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i="1" dirty="0"/>
              <a:t>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Division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jumlah</a:t>
            </a:r>
            <a:r>
              <a:rPr lang="en-US" dirty="0"/>
              <a:t>/n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 running time: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i="1" dirty="0"/>
              <a:t>t</a:t>
            </a:r>
            <a:r>
              <a:rPr lang="en-US" dirty="0"/>
              <a:t> =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 = (3 + 2</a:t>
            </a:r>
            <a:r>
              <a:rPr lang="en-US" i="1" dirty="0"/>
              <a:t>n</a:t>
            </a:r>
            <a:r>
              <a:rPr lang="en-US" dirty="0"/>
              <a:t>)a + 2</a:t>
            </a:r>
            <a:r>
              <a:rPr lang="en-US" i="1" dirty="0"/>
              <a:t>nb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  </a:t>
            </a:r>
            <a:r>
              <a:rPr lang="en-US" dirty="0" err="1" smtClean="0"/>
              <a:t>detik</a:t>
            </a:r>
            <a:endParaRPr lang="en-US" dirty="0" smtClean="0"/>
          </a:p>
          <a:p>
            <a:r>
              <a:rPr lang="en-US" dirty="0" smtClean="0"/>
              <a:t>It can’t be accepted. Why??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operations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kemangkusan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i="1" dirty="0" smtClean="0"/>
              <a:t>T(n)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i="1" dirty="0" smtClean="0"/>
              <a:t>S(n)</a:t>
            </a:r>
          </a:p>
          <a:p>
            <a:r>
              <a:rPr lang="en-US" i="1" dirty="0" smtClean="0"/>
              <a:t>n = </a:t>
            </a:r>
            <a:r>
              <a:rPr lang="en-US" i="1" dirty="0" err="1" smtClean="0"/>
              <a:t>ukuran</a:t>
            </a:r>
            <a:r>
              <a:rPr lang="en-US" i="1" dirty="0" smtClean="0"/>
              <a:t> </a:t>
            </a:r>
            <a:r>
              <a:rPr lang="en-US" i="1" dirty="0" err="1" smtClean="0"/>
              <a:t>masukan</a:t>
            </a:r>
            <a:r>
              <a:rPr lang="en-US" i="1" dirty="0" smtClean="0"/>
              <a:t> yang </a:t>
            </a:r>
            <a:r>
              <a:rPr lang="en-US" i="1" dirty="0" err="1" smtClean="0"/>
              <a:t>diproses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algoritma</a:t>
            </a:r>
            <a:endParaRPr lang="fi-FI" dirty="0" smtClean="0"/>
          </a:p>
          <a:p>
            <a:r>
              <a:rPr lang="fi-FI" i="1" dirty="0" smtClean="0"/>
              <a:t>T(n) : jumlah operasi yang dilakukan untuk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i="1" dirty="0" smtClean="0"/>
              <a:t>n.</a:t>
            </a:r>
          </a:p>
          <a:p>
            <a:r>
              <a:rPr lang="pt-BR" i="1" dirty="0" smtClean="0"/>
              <a:t>S(n): ruang memori yang dibutuhkan algoritma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smtClean="0"/>
              <a:t>basic operation) .</a:t>
            </a:r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i="1" dirty="0" smtClean="0"/>
              <a:t>running time.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/</a:t>
            </a:r>
            <a:r>
              <a:rPr lang="en-US" dirty="0" err="1" smtClean="0"/>
              <a:t>pencarian</a:t>
            </a:r>
            <a:endParaRPr lang="en-US" dirty="0" smtClean="0"/>
          </a:p>
          <a:p>
            <a:pPr>
              <a:buNone/>
            </a:pPr>
            <a:r>
              <a:rPr lang="fi-FI" dirty="0" smtClean="0"/>
              <a:t>	- operasi penjumlahan dan perkalian pada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05455A-BC7C-4B8B-8800-3403DC11AD8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CSG523/ </a:t>
            </a:r>
            <a:r>
              <a:rPr lang="id-ID" dirty="0"/>
              <a:t>Desain dan Analisis </a:t>
            </a:r>
            <a:r>
              <a:rPr lang="id-ID" dirty="0" smtClean="0"/>
              <a:t>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3989</TotalTime>
  <Words>1638</Words>
  <Application>Microsoft Office PowerPoint</Application>
  <PresentationFormat>On-screen Show (4:3)</PresentationFormat>
  <Paragraphs>359</Paragraphs>
  <Slides>27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Theme1</vt:lpstr>
      <vt:lpstr>Document</vt:lpstr>
      <vt:lpstr>Equation</vt:lpstr>
      <vt:lpstr>CSG523/  Desain dan Analisis Algoritma</vt:lpstr>
      <vt:lpstr>Review</vt:lpstr>
      <vt:lpstr>Definisi lain:</vt:lpstr>
      <vt:lpstr>PowerPoint Presentation</vt:lpstr>
      <vt:lpstr>Analisis Algoritma</vt:lpstr>
      <vt:lpstr>Example</vt:lpstr>
      <vt:lpstr>The operations </vt:lpstr>
      <vt:lpstr>PowerPoint Presentation</vt:lpstr>
      <vt:lpstr>PowerPoint Presentation</vt:lpstr>
      <vt:lpstr>Theoretical analysis of time efficiency</vt:lpstr>
      <vt:lpstr>Input size and basic operation examples</vt:lpstr>
      <vt:lpstr>The effect of input size</vt:lpstr>
      <vt:lpstr>Order of growth </vt:lpstr>
      <vt:lpstr>Table 2.1</vt:lpstr>
      <vt:lpstr>Best-case, average-case, worst-case</vt:lpstr>
      <vt:lpstr>PowerPoint Presentation</vt:lpstr>
      <vt:lpstr>Example: Sequential search</vt:lpstr>
      <vt:lpstr>Pseudo-code</vt:lpstr>
      <vt:lpstr>Sequential search efficiency</vt:lpstr>
      <vt:lpstr>Types of formulas for basic operation count</vt:lpstr>
      <vt:lpstr>MaxSearch</vt:lpstr>
      <vt:lpstr>BinarySearch</vt:lpstr>
      <vt:lpstr>Selection Sort</vt:lpstr>
      <vt:lpstr>Selection sort – the operations</vt:lpstr>
      <vt:lpstr>Selection sort – the operations</vt:lpstr>
      <vt:lpstr>How about: Matrix multiplication</vt:lpstr>
      <vt:lpstr>PowerPoint Presentation</vt:lpstr>
    </vt:vector>
  </TitlesOfParts>
  <Company>Villanova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Using Objects</dc:title>
  <dc:creator>John Lewis</dc:creator>
  <cp:lastModifiedBy>FSV</cp:lastModifiedBy>
  <cp:revision>161</cp:revision>
  <dcterms:created xsi:type="dcterms:W3CDTF">1999-08-23T17:38:43Z</dcterms:created>
  <dcterms:modified xsi:type="dcterms:W3CDTF">2014-09-02T02:42:55Z</dcterms:modified>
</cp:coreProperties>
</file>