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7" r:id="rId1"/>
  </p:sldMasterIdLst>
  <p:notesMasterIdLst>
    <p:notesMasterId r:id="rId29"/>
  </p:notesMasterIdLst>
  <p:handoutMasterIdLst>
    <p:handoutMasterId r:id="rId30"/>
  </p:handoutMasterIdLst>
  <p:sldIdLst>
    <p:sldId id="304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05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99"/>
    <a:srgbClr val="FFCC99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836" autoAdjust="0"/>
  </p:normalViewPr>
  <p:slideViewPr>
    <p:cSldViewPr>
      <p:cViewPr varScale="1">
        <p:scale>
          <a:sx n="53" d="100"/>
          <a:sy n="53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402" y="93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3" y="314325"/>
            <a:ext cx="3657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700" b="1" i="1"/>
            </a:lvl1pPr>
          </a:lstStyle>
          <a:p>
            <a:r>
              <a:rPr lang="en-US"/>
              <a:t>Design and Analysis of Algorithms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314325"/>
            <a:ext cx="26130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700" b="1" i="1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660CD62A-1640-4004-9C56-2FDF0FD3C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55A45C61-E6B5-4784-A6EA-C97BC10BC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5C61-E6B5-4784-A6EA-C97BC10BCA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813523-230B-4401-A817-73A5BEF7BB4D}" type="datetime1">
              <a:rPr lang="id-ID" smtClean="0"/>
              <a:t>24/08/2014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6E424-408B-42F1-8C9F-85DEEF9F2B43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88500-7C70-469E-B425-D78C7EE39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837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2895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76600" y="762000"/>
            <a:ext cx="28956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76600" y="3771900"/>
            <a:ext cx="28956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A1BEA99B-E90C-497D-A1BF-9CB7F047B9F4}" type="datetime1">
              <a:rPr lang="id-ID" smtClean="0"/>
              <a:t>24/08/2014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FF3CCA27-1B0F-452D-88C6-134139954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9234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2895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762000"/>
            <a:ext cx="2895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7760070D-060F-40DF-A6BA-BCA911F49E56}" type="datetime1">
              <a:rPr lang="id-ID" smtClean="0"/>
              <a:t>24/08/2014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65664A9-2026-4111-A4EF-BA68891B3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638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1ADD6B7-CBD1-447F-98B3-98BC8B5C5543}" type="datetime1">
              <a:rPr lang="id-ID" smtClean="0"/>
              <a:t>24/08/2014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C44338A-4830-4F9D-A393-B522CCBA54C8}" type="datetime1">
              <a:rPr lang="id-ID" smtClean="0"/>
              <a:t>24/08/2014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A7447CA7-D962-4D4C-A2C1-7FE8060A33F3}" type="datetime1">
              <a:rPr lang="id-ID" smtClean="0"/>
              <a:t>24/08/2014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0BDD2F8F-F6B6-41FA-A286-F213EE73D87A}" type="datetime1">
              <a:rPr lang="id-ID" smtClean="0"/>
              <a:t>24/08/2014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66DB426-280D-4B1E-8156-82604349FDFD}" type="datetime1">
              <a:rPr lang="id-ID" smtClean="0"/>
              <a:t>24/08/2014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73C4E-B378-40D7-8C2F-9D2FB04B7DB4}" type="datetime1">
              <a:rPr lang="id-ID" smtClean="0"/>
              <a:t>24/08/2014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640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16426-4FB4-42BA-AD07-161D7F2F1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825"/>
            <a:ext cx="40767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66825"/>
            <a:ext cx="40767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C26F1-EA6A-40FE-AF8D-F4043BD3BA9D}" type="datetime1">
              <a:rPr lang="id-ID" smtClean="0"/>
              <a:t>24/08/2014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248400"/>
            <a:ext cx="640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1CDE3-60A2-4723-96A3-559CD9A9F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871E0C8-17A9-4AC5-B598-6306D882C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31D676-8152-4684-9F6A-DB0F533AF14E}" type="datetime1">
              <a:rPr lang="id-ID" smtClean="0"/>
              <a:t>24/08/2014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7" r:id="rId8"/>
    <p:sldLayoutId id="2147483708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 advAuto="0"/>
      <p:bldP spid="1031" grpId="0" build="p" bldLvl="4" autoUpdateAnimBg="0"/>
    </p:bld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CSG523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Desain </a:t>
            </a:r>
            <a:r>
              <a:rPr lang="id-ID" dirty="0">
                <a:solidFill>
                  <a:schemeClr val="tx1"/>
                </a:solidFill>
              </a:rPr>
              <a:t>dan Analisis Algoritma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Lecture 1 : </a:t>
            </a:r>
            <a:r>
              <a:rPr lang="en-US" dirty="0" smtClean="0">
                <a:solidFill>
                  <a:schemeClr val="tx1"/>
                </a:solidFill>
              </a:rPr>
              <a:t>Introduction </a:t>
            </a:r>
            <a:r>
              <a:rPr lang="en-US" dirty="0">
                <a:solidFill>
                  <a:schemeClr val="tx1"/>
                </a:solidFill>
              </a:rPr>
              <a:t>to Software Engineering </a:t>
            </a:r>
            <a:r>
              <a:rPr lang="en-US" dirty="0" smtClean="0">
                <a:solidFill>
                  <a:schemeClr val="tx1"/>
                </a:solidFill>
              </a:rPr>
              <a:t>Concepts</a:t>
            </a:r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Sub : </a:t>
            </a:r>
            <a:r>
              <a:rPr lang="en-US" dirty="0">
                <a:solidFill>
                  <a:schemeClr val="tx1"/>
                </a:solidFill>
              </a:rPr>
              <a:t>Correctness proofs Exercises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-35858" y="6520337"/>
            <a:ext cx="7918022" cy="37800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Intelligence, Computing, </a:t>
            </a:r>
            <a:r>
              <a:rPr lang="en-US" dirty="0" smtClean="0">
                <a:solidFill>
                  <a:schemeClr val="tx1"/>
                </a:solidFill>
              </a:rPr>
              <a:t>Multimedia (ICM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7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F0B0-1EA6-43B9-813C-8E34D7D89DE8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10D3-05DF-4D17-85C7-C4A4D2CA9C5D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143000"/>
            <a:ext cx="8326438" cy="6412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752600"/>
            <a:ext cx="8326438" cy="4054844"/>
          </a:xfrm>
        </p:spPr>
        <p:txBody>
          <a:bodyPr/>
          <a:lstStyle/>
          <a:p>
            <a:pPr marL="533400" indent="-533400">
              <a:buFontTx/>
              <a:buAutoNum type="arabicPeriod" startAt="3"/>
            </a:pPr>
            <a:r>
              <a:rPr lang="en-US" sz="2000" dirty="0">
                <a:solidFill>
                  <a:schemeClr val="tx1"/>
                </a:solidFill>
              </a:rPr>
              <a:t>What is the loop invariant inside the while-loop in the following program ? What is the return value 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marL="533400" indent="-533400"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 sum(Array A, </a:t>
            </a: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 n) /* ass n&gt;=1*/</a:t>
            </a:r>
          </a:p>
          <a:p>
            <a:pPr marL="533400" indent="-533400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marL="914400" lvl="1" indent="-457200">
              <a:buFontTx/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i=0, S=0;</a:t>
            </a:r>
          </a:p>
          <a:p>
            <a:pPr marL="914400" lvl="1" indent="-4572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while (i&lt;n){</a:t>
            </a:r>
          </a:p>
          <a:p>
            <a:pPr marL="1295400" lvl="2" indent="-381000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S+=A[i];</a:t>
            </a:r>
          </a:p>
          <a:p>
            <a:pPr marL="1295400" lvl="2" indent="-381000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i+=2;</a:t>
            </a:r>
          </a:p>
          <a:p>
            <a:pPr marL="914400" lvl="1" indent="-4572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914400" lvl="1" indent="-4572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return S;</a:t>
            </a:r>
          </a:p>
          <a:p>
            <a:pPr marL="533400" indent="-5334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2757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15C6-3B76-4B1C-8C50-2A860D5374FA}" type="datetime1">
              <a:rPr lang="id-ID" smtClean="0"/>
              <a:t>24/08/2014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2BAB-8693-4046-835C-1D5186FBEA28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Solution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5344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Fakta</a:t>
            </a:r>
            <a:r>
              <a:rPr lang="en-US" sz="2400" dirty="0">
                <a:solidFill>
                  <a:schemeClr val="tx1"/>
                </a:solidFill>
              </a:rPr>
              <a:t>: i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=0 ; i</a:t>
            </a:r>
            <a:r>
              <a:rPr lang="en-US" sz="2400" baseline="-25000" dirty="0">
                <a:solidFill>
                  <a:schemeClr val="tx1"/>
                </a:solidFill>
              </a:rPr>
              <a:t>j+1</a:t>
            </a:r>
            <a:r>
              <a:rPr lang="en-US" sz="2400" dirty="0">
                <a:solidFill>
                  <a:schemeClr val="tx1"/>
                </a:solidFill>
              </a:rPr>
              <a:t>=i</a:t>
            </a:r>
            <a:r>
              <a:rPr lang="en-US" sz="2400" baseline="-25000" dirty="0">
                <a:solidFill>
                  <a:schemeClr val="tx1"/>
                </a:solidFill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+1</a:t>
            </a:r>
          </a:p>
          <a:p>
            <a:pPr marL="533400" indent="-53340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	s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=0 ; s</a:t>
            </a:r>
            <a:r>
              <a:rPr lang="en-US" sz="2400" baseline="-25000" dirty="0">
                <a:solidFill>
                  <a:schemeClr val="tx1"/>
                </a:solidFill>
              </a:rPr>
              <a:t>j+1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 + A[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  <a:p>
            <a:pPr marL="533400" indent="-53340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Loop invariant:</a:t>
            </a:r>
          </a:p>
          <a:p>
            <a:pPr marL="533400" indent="-533400">
              <a:buFontTx/>
              <a:buNone/>
            </a:pP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 = j u/ j&gt;=0</a:t>
            </a:r>
          </a:p>
          <a:p>
            <a:pPr marL="533400" indent="-53340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RTP i</a:t>
            </a:r>
            <a:r>
              <a:rPr lang="en-US" sz="2400" baseline="-25000" dirty="0">
                <a:solidFill>
                  <a:schemeClr val="tx1"/>
                </a:solidFill>
              </a:rPr>
              <a:t>j+1</a:t>
            </a:r>
            <a:r>
              <a:rPr lang="en-US" sz="2400" dirty="0">
                <a:solidFill>
                  <a:schemeClr val="tx1"/>
                </a:solidFill>
              </a:rPr>
              <a:t> = j+1</a:t>
            </a:r>
          </a:p>
          <a:p>
            <a:pPr marL="533400" indent="-53340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33400" indent="-53340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Termination: after t iterations, i</a:t>
            </a:r>
            <a:r>
              <a:rPr lang="en-US" sz="2400" baseline="-250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=n.</a:t>
            </a:r>
          </a:p>
          <a:p>
            <a:pPr marL="533400" indent="-53340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=t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t = n.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1000" y="2667000"/>
          <a:ext cx="2819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3" imgW="1282680" imgH="444240" progId="Equation.3">
                  <p:embed/>
                </p:oleObj>
              </mc:Choice>
              <mc:Fallback>
                <p:oleObj name="Equation" r:id="rId3" imgW="1282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67000"/>
                        <a:ext cx="2819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84200" y="4267200"/>
          <a:ext cx="2336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5" imgW="1091880" imgH="444240" progId="Equation.3">
                  <p:embed/>
                </p:oleObj>
              </mc:Choice>
              <mc:Fallback>
                <p:oleObj name="Equation" r:id="rId5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267200"/>
                        <a:ext cx="2336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391455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E11B-0209-4475-8382-98C2BF52A6F9}" type="datetime1">
              <a:rPr lang="id-ID" smtClean="0"/>
              <a:t>24/08/2014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65D0-B084-4D60-966B-5D919976FC40}" type="slidenum">
              <a:rPr lang="en-US"/>
              <a:pPr/>
              <a:t>12</a:t>
            </a:fld>
            <a:endParaRPr lang="en-US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867400" cy="26670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It’s proved that the function returns sum of {A[0],A[1],..,A[n-1]}</a:t>
            </a:r>
          </a:p>
        </p:txBody>
      </p:sp>
      <p:graphicFrame>
        <p:nvGraphicFramePr>
          <p:cNvPr id="181255" name="Object 7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0221531"/>
              </p:ext>
            </p:extLst>
          </p:nvPr>
        </p:nvGraphicFramePr>
        <p:xfrm>
          <a:off x="304800" y="2895600"/>
          <a:ext cx="3940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3" imgW="1866600" imgH="431640" progId="Equation.3">
                  <p:embed/>
                </p:oleObj>
              </mc:Choice>
              <mc:Fallback>
                <p:oleObj name="Equation" r:id="rId3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39401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588757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72D1-EAB8-49BD-912B-2C0CB798F386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301D-03D9-4A30-AA0D-F64B87CC59E3}" type="slidenum">
              <a:rPr lang="en-US"/>
              <a:pPr/>
              <a:t>13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26438" cy="641239"/>
          </a:xfrm>
        </p:spPr>
        <p:txBody>
          <a:bodyPr/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Solution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4258" y="1371600"/>
            <a:ext cx="41910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33400" indent="-533400">
              <a:buFontTx/>
              <a:buAutoNum type="arabicPeriod" startAt="3"/>
            </a:pPr>
            <a:r>
              <a:rPr lang="en-US" dirty="0" err="1">
                <a:solidFill>
                  <a:schemeClr val="tx1"/>
                </a:solidFill>
              </a:rPr>
              <a:t>Fakta</a:t>
            </a:r>
            <a:r>
              <a:rPr lang="en-US" dirty="0">
                <a:solidFill>
                  <a:schemeClr val="tx1"/>
                </a:solidFill>
              </a:rPr>
              <a:t>: 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=0 ; i</a:t>
            </a:r>
            <a:r>
              <a:rPr lang="en-US" baseline="-25000" dirty="0">
                <a:solidFill>
                  <a:schemeClr val="tx1"/>
                </a:solidFill>
              </a:rPr>
              <a:t>j+1</a:t>
            </a:r>
            <a:r>
              <a:rPr lang="en-US" dirty="0">
                <a:solidFill>
                  <a:schemeClr val="tx1"/>
                </a:solidFill>
              </a:rPr>
              <a:t>=i</a:t>
            </a:r>
            <a:r>
              <a:rPr lang="en-US" baseline="-25000" dirty="0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+2</a:t>
            </a:r>
          </a:p>
          <a:p>
            <a:pPr marL="533400" indent="-533400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	s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=0 ; s</a:t>
            </a:r>
            <a:r>
              <a:rPr lang="en-US" baseline="-25000" dirty="0">
                <a:solidFill>
                  <a:schemeClr val="tx1"/>
                </a:solidFill>
              </a:rPr>
              <a:t>j+1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 + A[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baseline="-25000" dirty="0" err="1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marL="533400" indent="-533400"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Loop invariant:</a:t>
            </a:r>
          </a:p>
          <a:p>
            <a:pPr marL="533400" indent="-533400"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=2</a:t>
            </a:r>
          </a:p>
          <a:p>
            <a:pPr marL="533400" indent="-533400"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i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= 4</a:t>
            </a:r>
          </a:p>
          <a:p>
            <a:pPr marL="533400" indent="-533400">
              <a:buFontTx/>
              <a:buNone/>
            </a:pP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baseline="-25000" dirty="0" err="1">
                <a:solidFill>
                  <a:schemeClr val="tx1"/>
                </a:solidFill>
              </a:rPr>
              <a:t>j</a:t>
            </a:r>
            <a:r>
              <a:rPr lang="en-US" sz="1800" dirty="0">
                <a:solidFill>
                  <a:schemeClr val="tx1"/>
                </a:solidFill>
              </a:rPr>
              <a:t>=2j u/ j&gt;=</a:t>
            </a:r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558641"/>
            <a:ext cx="4267200" cy="16927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33400" indent="-533400" algn="l">
              <a:buFontTx/>
              <a:buNone/>
            </a:pPr>
            <a:r>
              <a:rPr lang="en-US" sz="2000" dirty="0" smtClean="0"/>
              <a:t>u</a:t>
            </a:r>
            <a:r>
              <a:rPr lang="en-US" sz="2000" dirty="0"/>
              <a:t>/ j&gt;=1</a:t>
            </a:r>
          </a:p>
          <a:p>
            <a:pPr marL="533400" indent="-533400" algn="l">
              <a:buFontTx/>
              <a:buNone/>
            </a:pP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= A[0]</a:t>
            </a:r>
          </a:p>
          <a:p>
            <a:pPr marL="533400" indent="-533400" algn="l">
              <a:buFontTx/>
              <a:buNone/>
            </a:pPr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= A[0] + A[2]</a:t>
            </a:r>
          </a:p>
          <a:p>
            <a:pPr marL="533400" indent="-533400" algn="l">
              <a:buFontTx/>
              <a:buNone/>
            </a:pPr>
            <a:r>
              <a:rPr lang="en-US" sz="2000" dirty="0"/>
              <a:t>S</a:t>
            </a:r>
            <a:r>
              <a:rPr lang="en-US" sz="2000" baseline="-25000" dirty="0"/>
              <a:t>3</a:t>
            </a:r>
            <a:r>
              <a:rPr lang="en-US" sz="2000" dirty="0"/>
              <a:t> = A[0] + A[2] + A[4] </a:t>
            </a:r>
          </a:p>
          <a:p>
            <a:pPr algn="l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05291839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CA9-138F-46B9-BEC6-9030D9CAEE19}" type="datetime1">
              <a:rPr lang="id-ID" smtClean="0"/>
              <a:t>24/08/2014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AA00-8FF1-489C-A390-4046714FAD10}" type="slidenum">
              <a:rPr lang="en-US"/>
              <a:pPr/>
              <a:t>14</a:t>
            </a:fld>
            <a:endParaRPr lang="en-US"/>
          </a:p>
        </p:txBody>
      </p:sp>
      <p:sp>
        <p:nvSpPr>
          <p:cNvPr id="185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8674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err="1">
                <a:solidFill>
                  <a:schemeClr val="tx1"/>
                </a:solidFill>
              </a:rPr>
              <a:t>Sehingga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id-ID" sz="24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RTP 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</a:rPr>
              <a:t>j+1</a:t>
            </a:r>
            <a:r>
              <a:rPr lang="en-US" sz="2400" dirty="0">
                <a:solidFill>
                  <a:schemeClr val="tx1"/>
                </a:solidFill>
              </a:rPr>
              <a:t> = 2(j+1) 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</a:t>
            </a:r>
            <a:r>
              <a:rPr lang="en-US" sz="2400" baseline="-25000" dirty="0" smtClean="0">
                <a:solidFill>
                  <a:schemeClr val="tx1"/>
                </a:solidFill>
              </a:rPr>
              <a:t>j+1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 + 2</a:t>
            </a:r>
          </a:p>
          <a:p>
            <a:pPr marL="0" indent="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    = 2</a:t>
            </a:r>
            <a:r>
              <a:rPr lang="en-US" sz="2400" baseline="-25000" dirty="0">
                <a:solidFill>
                  <a:schemeClr val="tx1"/>
                </a:solidFill>
              </a:rPr>
              <a:t>j</a:t>
            </a:r>
            <a:r>
              <a:rPr lang="en-US" sz="2400" dirty="0">
                <a:solidFill>
                  <a:schemeClr val="tx1"/>
                </a:solidFill>
              </a:rPr>
              <a:t> + 2</a:t>
            </a:r>
          </a:p>
          <a:p>
            <a:pPr marL="0" indent="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    = 2(j+1)</a:t>
            </a: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28766433"/>
              </p:ext>
            </p:extLst>
          </p:nvPr>
        </p:nvGraphicFramePr>
        <p:xfrm>
          <a:off x="1981200" y="1447800"/>
          <a:ext cx="2057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3" imgW="1054080" imgH="444240" progId="Equation.3">
                  <p:embed/>
                </p:oleObj>
              </mc:Choice>
              <mc:Fallback>
                <p:oleObj name="Equation" r:id="rId3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20574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05815426"/>
              </p:ext>
            </p:extLst>
          </p:nvPr>
        </p:nvGraphicFramePr>
        <p:xfrm>
          <a:off x="3886200" y="2590800"/>
          <a:ext cx="21336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5" imgW="1143000" imgH="444240" progId="Equation.3">
                  <p:embed/>
                </p:oleObj>
              </mc:Choice>
              <mc:Fallback>
                <p:oleObj name="Equation" r:id="rId5" imgW="1143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21336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969466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9B9A-FF9D-4030-84D2-F04EEF7F0E33}" type="datetime1">
              <a:rPr lang="id-ID" smtClean="0"/>
              <a:t>24/08/2014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227-6A07-48A6-A1B3-67FBE9CD05D5}" type="slidenum">
              <a:rPr lang="en-US"/>
              <a:pPr/>
              <a:t>15</a:t>
            </a:fld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447800"/>
            <a:ext cx="5257800" cy="4191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/>
            <a:r>
              <a:rPr lang="en-US" sz="2000" dirty="0">
                <a:solidFill>
                  <a:schemeClr val="tx1"/>
                </a:solidFill>
              </a:rPr>
              <a:t>Termination </a:t>
            </a:r>
          </a:p>
          <a:p>
            <a:pPr marL="0" indent="0"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Case n =</a:t>
            </a:r>
            <a:r>
              <a:rPr lang="en-US" sz="2000" dirty="0" err="1">
                <a:solidFill>
                  <a:schemeClr val="tx1"/>
                </a:solidFill>
              </a:rPr>
              <a:t>ganjil</a:t>
            </a:r>
            <a:r>
              <a:rPr lang="en-US" sz="2000" dirty="0">
                <a:solidFill>
                  <a:schemeClr val="tx1"/>
                </a:solidFill>
              </a:rPr>
              <a:t>. Final assertion: sum(</a:t>
            </a:r>
            <a:r>
              <a:rPr lang="en-US" sz="2000" dirty="0" err="1">
                <a:solidFill>
                  <a:schemeClr val="tx1"/>
                </a:solidFill>
              </a:rPr>
              <a:t>A,n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 sum of {A[0],A[2],..,A[(n-1)/2]}</a:t>
            </a:r>
          </a:p>
          <a:p>
            <a:pPr marL="0" indent="0"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Setelah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iterasi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ke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-t, i</a:t>
            </a:r>
            <a:r>
              <a:rPr lang="en-US" sz="2000" baseline="-25000" dirty="0">
                <a:solidFill>
                  <a:schemeClr val="tx1"/>
                </a:solidFill>
                <a:sym typeface="Wingdings" pitchFamily="2" charset="2"/>
              </a:rPr>
              <a:t>t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=n+1 </a:t>
            </a: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sehingga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t=(n+1)/2</a:t>
            </a:r>
          </a:p>
          <a:p>
            <a:pPr marL="0" indent="0">
              <a:buFontTx/>
              <a:buNone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6126237"/>
              </p:ext>
            </p:extLst>
          </p:nvPr>
        </p:nvGraphicFramePr>
        <p:xfrm>
          <a:off x="228600" y="1524000"/>
          <a:ext cx="3082925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1460160" imgH="1143000" progId="Equation.3">
                  <p:embed/>
                </p:oleObj>
              </mc:Choice>
              <mc:Fallback>
                <p:oleObj name="Equation" r:id="rId3" imgW="1460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3082925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611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6A2-DD02-40B4-8BDA-C2B10FF66262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6B2B-DFCB-4A86-BC62-E00F5335D8FC}" type="slidenum">
              <a:rPr lang="en-US"/>
              <a:pPr/>
              <a:t>16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  <a:sym typeface="Wingdings" pitchFamily="2" charset="2"/>
              </a:rPr>
              <a:t>Case n=genap. Final assertion: 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  <a:sym typeface="Wingdings" pitchFamily="2" charset="2"/>
              </a:rPr>
              <a:t>sum(A,n)  sum of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  <a:sym typeface="Wingdings" pitchFamily="2" charset="2"/>
              </a:rPr>
              <a:t>{A[0],A[2],.., A[(n/2)-1]}</a:t>
            </a:r>
            <a:endParaRPr lang="en-US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Setelah iterasi ke-t, i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chemeClr val="tx1"/>
                </a:solidFill>
              </a:rPr>
              <a:t>=n sehingga t=n/2</a:t>
            </a:r>
          </a:p>
        </p:txBody>
      </p:sp>
    </p:spTree>
    <p:extLst>
      <p:ext uri="{BB962C8B-B14F-4D97-AF65-F5344CB8AC3E}">
        <p14:creationId xmlns:p14="http://schemas.microsoft.com/office/powerpoint/2010/main" val="3389237167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9A8-D8E0-450D-ADAB-718B3D6FF242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E6C0-B37D-441E-9B5B-18C68595D12C}" type="slidenum">
              <a:rPr lang="en-US"/>
              <a:pPr/>
              <a:t>17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Exercise </a:t>
            </a:r>
          </a:p>
        </p:txBody>
      </p:sp>
      <p:pic>
        <p:nvPicPr>
          <p:cNvPr id="160774" name="Picture 6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 r="51320" b="72638"/>
          <a:stretch>
            <a:fillRect/>
          </a:stretch>
        </p:blipFill>
        <p:spPr bwMode="auto">
          <a:xfrm>
            <a:off x="1676400" y="1981200"/>
            <a:ext cx="5867400" cy="35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84409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E57C-F7E2-4D11-91F6-9ECDC6510178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624-D870-405F-A40A-3B8440A9F799}" type="slidenum">
              <a:rPr lang="en-US"/>
              <a:pPr/>
              <a:t>18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Correctness proof of recursive 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</a:rPr>
              <a:t>Recursive maximum</a:t>
            </a:r>
          </a:p>
          <a:p>
            <a:pPr marL="533400" indent="-533400">
              <a:buFontTx/>
              <a:buNone/>
            </a:pPr>
            <a:endParaRPr lang="en-US">
              <a:solidFill>
                <a:schemeClr val="tx1"/>
              </a:solidFill>
              <a:latin typeface="Courier New" pitchFamily="49" charset="0"/>
            </a:endParaRP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function maximum(n)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// comment return max of A[1..n]</a:t>
            </a:r>
          </a:p>
          <a:p>
            <a:pPr marL="533400" indent="-533400">
              <a:buFontTx/>
              <a:buNone/>
            </a:pPr>
            <a:endParaRPr lang="en-US">
              <a:solidFill>
                <a:schemeClr val="tx1"/>
              </a:solidFill>
              <a:latin typeface="Courier New" pitchFamily="49" charset="0"/>
            </a:endParaRP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if n&lt;=1 then return A[1] else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return max(maximum(n-1),A[n])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	</a:t>
            </a:r>
          </a:p>
          <a:p>
            <a:pPr marL="533400" indent="-533400"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33254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4A4-1C37-4470-BF8C-A63FF6C93708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5B9D-52A8-4673-982D-C20E0A10D6C9}" type="slidenum">
              <a:rPr lang="en-US"/>
              <a:pPr/>
              <a:t>19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Claim: n</a:t>
            </a:r>
            <a:r>
              <a:rPr lang="en-US" b="0">
                <a:solidFill>
                  <a:schemeClr val="tx1"/>
                </a:solidFill>
                <a:sym typeface="Symbol" pitchFamily="18" charset="2"/>
              </a:rPr>
              <a:t>1, maximum(n) 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 max{A[1], A[2],…,A[n]}. Buktikan dg induksi !</a:t>
            </a:r>
          </a:p>
          <a:p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Base: n=1, maximum(n)  A[1]</a:t>
            </a:r>
          </a:p>
          <a:p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Induction: jika </a:t>
            </a:r>
            <a:r>
              <a:rPr lang="en-US" b="0">
                <a:solidFill>
                  <a:schemeClr val="tx1"/>
                </a:solidFill>
              </a:rPr>
              <a:t>n</a:t>
            </a:r>
            <a:r>
              <a:rPr lang="en-US" b="0">
                <a:solidFill>
                  <a:schemeClr val="tx1"/>
                </a:solidFill>
                <a:sym typeface="Symbol" pitchFamily="18" charset="2"/>
              </a:rPr>
              <a:t>1 &amp; maximum(n) 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 max{A[1], A[2],…,A[n]} maka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RTP 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Maximum(n+1)  max{A[1], A[2],…,A[n+1]}</a:t>
            </a:r>
          </a:p>
        </p:txBody>
      </p:sp>
    </p:spTree>
    <p:extLst>
      <p:ext uri="{BB962C8B-B14F-4D97-AF65-F5344CB8AC3E}">
        <p14:creationId xmlns:p14="http://schemas.microsoft.com/office/powerpoint/2010/main" val="33588307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BF69-B4F6-4757-827E-14660576CF92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F61-0217-46F3-A9D4-A32A290BC5C1}" type="slidenum">
              <a:rPr lang="en-US"/>
              <a:pPr/>
              <a:t>2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Correctness 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There are two Logical methods</a:t>
            </a:r>
          </a:p>
          <a:p>
            <a:r>
              <a:rPr lang="en-US" dirty="0">
                <a:solidFill>
                  <a:schemeClr val="tx1"/>
                </a:solidFill>
              </a:rPr>
              <a:t>Testing</a:t>
            </a:r>
          </a:p>
          <a:p>
            <a:r>
              <a:rPr lang="en-US" dirty="0">
                <a:solidFill>
                  <a:schemeClr val="tx1"/>
                </a:solidFill>
              </a:rPr>
              <a:t>Correctness proof </a:t>
            </a:r>
          </a:p>
        </p:txBody>
      </p:sp>
    </p:spTree>
    <p:extLst>
      <p:ext uri="{BB962C8B-B14F-4D97-AF65-F5344CB8AC3E}">
        <p14:creationId xmlns:p14="http://schemas.microsoft.com/office/powerpoint/2010/main" val="2533940736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301D-62F6-42E6-B910-919BF9CA5EC5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F1A6-46E1-4BC0-B3A4-EA66018BCAC2}" type="slidenum">
              <a:rPr lang="en-US"/>
              <a:pPr/>
              <a:t>20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What does maximum(n+1) return ?</a:t>
            </a:r>
          </a:p>
          <a:p>
            <a:pPr>
              <a:buFontTx/>
              <a:buNone/>
            </a:pPr>
            <a:endParaRPr lang="en-US" b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Maximum(n+1) = max(maximum(n),A[n+1])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   = max(max{A[1], A[2],…,A[n]},A[n+1])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   = max{A[1],…,A[n+1]}</a:t>
            </a:r>
          </a:p>
        </p:txBody>
      </p:sp>
    </p:spTree>
    <p:extLst>
      <p:ext uri="{BB962C8B-B14F-4D97-AF65-F5344CB8AC3E}">
        <p14:creationId xmlns:p14="http://schemas.microsoft.com/office/powerpoint/2010/main" val="27922933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7656-6679-4915-B7FE-049E30E1D8BA}" type="datetime1">
              <a:rPr lang="id-ID" smtClean="0"/>
              <a:t>24/08/2014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FA3D-A6EA-40F4-B3AC-1E37B98893C9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7636" name="Picture 4" descr="recur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8" b="36162"/>
          <a:stretch>
            <a:fillRect/>
          </a:stretch>
        </p:blipFill>
        <p:spPr bwMode="auto">
          <a:xfrm>
            <a:off x="1524000" y="1981200"/>
            <a:ext cx="59436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42412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E791-0EEA-46F4-AAB1-38C842C694C4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8C4A-04F8-452E-B46B-6FBD54D70DED}" type="slidenum">
              <a:rPr lang="en-US"/>
              <a:pPr/>
              <a:t>22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Claim: u/ n</a:t>
            </a:r>
            <a:r>
              <a:rPr lang="en-US" b="0">
                <a:solidFill>
                  <a:schemeClr val="tx1"/>
                </a:solidFill>
                <a:sym typeface="Symbol" pitchFamily="18" charset="2"/>
              </a:rPr>
              <a:t>0, </a:t>
            </a:r>
            <a:r>
              <a:rPr lang="en-US" b="0" i="1">
                <a:solidFill>
                  <a:schemeClr val="tx1"/>
                </a:solidFill>
                <a:sym typeface="Symbol" pitchFamily="18" charset="2"/>
              </a:rPr>
              <a:t>fib(n)</a:t>
            </a:r>
            <a:r>
              <a:rPr lang="en-US" b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b="0" i="1">
                <a:solidFill>
                  <a:schemeClr val="tx1"/>
                </a:solidFill>
                <a:sym typeface="Wingdings" pitchFamily="2" charset="2"/>
              </a:rPr>
              <a:t>F</a:t>
            </a:r>
            <a:r>
              <a:rPr lang="en-US" b="0" i="1" baseline="-25000">
                <a:solidFill>
                  <a:schemeClr val="tx1"/>
                </a:solidFill>
                <a:sym typeface="Wingdings" pitchFamily="2" charset="2"/>
              </a:rPr>
              <a:t>n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Base: n=0  </a:t>
            </a:r>
            <a:r>
              <a:rPr lang="en-US" b="0" i="1">
                <a:solidFill>
                  <a:schemeClr val="tx1"/>
                </a:solidFill>
                <a:sym typeface="Wingdings" pitchFamily="2" charset="2"/>
              </a:rPr>
              <a:t>fib(n) 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0, </a:t>
            </a:r>
            <a:r>
              <a:rPr lang="en-US" b="0" i="1">
                <a:solidFill>
                  <a:schemeClr val="tx1"/>
                </a:solidFill>
                <a:sym typeface="Wingdings" pitchFamily="2" charset="2"/>
              </a:rPr>
              <a:t>n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=1 </a:t>
            </a:r>
            <a:r>
              <a:rPr lang="en-US" b="0" i="1">
                <a:solidFill>
                  <a:schemeClr val="tx1"/>
                </a:solidFill>
                <a:sym typeface="Wingdings" pitchFamily="2" charset="2"/>
              </a:rPr>
              <a:t>fib(n) 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1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Induction: misal tdpt n</a:t>
            </a:r>
            <a:r>
              <a:rPr lang="en-US" b="0">
                <a:solidFill>
                  <a:schemeClr val="tx1"/>
                </a:solidFill>
                <a:sym typeface="Symbol" pitchFamily="18" charset="2"/>
              </a:rPr>
              <a:t>2 dan u/ semua 0</a:t>
            </a:r>
            <a:r>
              <a:rPr lang="en-US" b="0" i="1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b="0">
                <a:solidFill>
                  <a:schemeClr val="tx1"/>
                </a:solidFill>
                <a:cs typeface="Tahoma" pitchFamily="34" charset="0"/>
                <a:sym typeface="Symbol" pitchFamily="18" charset="2"/>
              </a:rPr>
              <a:t>&lt;</a:t>
            </a:r>
            <a:r>
              <a:rPr lang="en-US" b="0" i="1">
                <a:solidFill>
                  <a:schemeClr val="tx1"/>
                </a:solidFill>
                <a:cs typeface="Tahoma" pitchFamily="34" charset="0"/>
                <a:sym typeface="Symbol" pitchFamily="18" charset="2"/>
              </a:rPr>
              <a:t>n, fib(m)</a:t>
            </a:r>
            <a:r>
              <a:rPr lang="en-US" b="0" i="1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F</a:t>
            </a:r>
            <a:r>
              <a:rPr lang="en-US" b="0" i="1" baseline="-2500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m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RTP</a:t>
            </a: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  </a:t>
            </a:r>
            <a:r>
              <a:rPr lang="en-US" b="0" i="1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fib(n)</a:t>
            </a: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returns </a:t>
            </a:r>
            <a:r>
              <a:rPr lang="en-US" b="0" i="1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F</a:t>
            </a:r>
            <a:r>
              <a:rPr lang="en-US" b="0" i="1" baseline="-2500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n</a:t>
            </a: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.</a:t>
            </a:r>
          </a:p>
          <a:p>
            <a:pPr>
              <a:buFontTx/>
              <a:buNone/>
            </a:pPr>
            <a:endParaRPr lang="en-US" b="0">
              <a:solidFill>
                <a:schemeClr val="tx1"/>
              </a:solidFill>
              <a:cs typeface="Tahoma" pitchFamily="34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What does </a:t>
            </a:r>
            <a:r>
              <a:rPr lang="en-US" b="0" i="1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fib(n)</a:t>
            </a:r>
            <a:r>
              <a:rPr lang="en-US" b="0">
                <a:solidFill>
                  <a:schemeClr val="tx1"/>
                </a:solidFill>
                <a:cs typeface="Tahoma" pitchFamily="34" charset="0"/>
                <a:sym typeface="Wingdings" pitchFamily="2" charset="2"/>
              </a:rPr>
              <a:t> return ?</a:t>
            </a:r>
          </a:p>
        </p:txBody>
      </p:sp>
    </p:spTree>
    <p:extLst>
      <p:ext uri="{BB962C8B-B14F-4D97-AF65-F5344CB8AC3E}">
        <p14:creationId xmlns:p14="http://schemas.microsoft.com/office/powerpoint/2010/main" val="332707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533B-FFF3-43CC-A6EF-B3282DF31DA6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DC77-442D-492E-8D41-3194C22A631A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Exercises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ctr">
              <a:buFontTx/>
              <a:buNone/>
            </a:pPr>
            <a:r>
              <a:rPr lang="en-US" b="0">
                <a:solidFill>
                  <a:schemeClr val="tx1"/>
                </a:solidFill>
              </a:rPr>
              <a:t>Prove that the following recursive algorithms are correct.</a:t>
            </a:r>
          </a:p>
          <a:p>
            <a:pPr marL="533400" indent="-533400">
              <a:buFontTx/>
              <a:buNone/>
            </a:pPr>
            <a:endParaRPr lang="en-US">
              <a:solidFill>
                <a:schemeClr val="tx1"/>
              </a:solidFill>
              <a:latin typeface="Courier New" pitchFamily="49" charset="0"/>
            </a:endParaRP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Function sum(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comment return sum of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A[1..n]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if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  <a:sym typeface="Symbol" pitchFamily="18" charset="2"/>
              </a:rPr>
              <a:t> 1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then return 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[1]) else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return (sum(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-1)+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[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])</a:t>
            </a:r>
          </a:p>
          <a:p>
            <a:pPr marL="533400" indent="-533400">
              <a:buFontTx/>
              <a:buNone/>
            </a:pPr>
            <a:endParaRPr lang="en-US" b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779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5B60-3A66-4ACB-8328-F999E41294DD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3D32-EB39-4055-AE5F-D7557BEBD80E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Function factorial(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comment return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n!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if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  <a:sym typeface="Symbol" pitchFamily="18" charset="2"/>
              </a:rPr>
              <a:t>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1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then return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1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else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else return  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n.factorial(n-1)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marL="533400" indent="-533400"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220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79AD-1690-4448-A225-7E8B19D2D091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5A5A-BD34-4154-AC56-D61024D2B399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Function g(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marL="533400" indent="-533400">
              <a:buFontTx/>
              <a:buNone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comment return the value of 3</a:t>
            </a:r>
            <a:r>
              <a:rPr lang="en-US" baseline="30000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-2</a:t>
            </a:r>
            <a:r>
              <a:rPr lang="en-US" baseline="30000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for all n</a:t>
            </a:r>
            <a:r>
              <a:rPr lang="en-US">
                <a:solidFill>
                  <a:schemeClr val="tx1"/>
                </a:solidFill>
                <a:latin typeface="Courier New" pitchFamily="49" charset="0"/>
                <a:sym typeface="Symbol" pitchFamily="18" charset="2"/>
              </a:rPr>
              <a:t>0</a:t>
            </a:r>
          </a:p>
          <a:p>
            <a:pPr marL="533400" indent="-533400">
              <a:buFontTx/>
              <a:buNone/>
            </a:pPr>
            <a:endParaRPr lang="en-US" i="1">
              <a:solidFill>
                <a:schemeClr val="tx1"/>
              </a:solidFill>
              <a:latin typeface="Courier New" pitchFamily="49" charset="0"/>
              <a:sym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if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  <a:sym typeface="Symbol" pitchFamily="18" charset="2"/>
              </a:rPr>
              <a:t>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1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 then return 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endParaRPr lang="en-US">
              <a:solidFill>
                <a:schemeClr val="tx1"/>
              </a:solidFill>
              <a:latin typeface="Courier New" pitchFamily="49" charset="0"/>
            </a:endParaRP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else return (5.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g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-1)-6.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g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i="1">
                <a:solidFill>
                  <a:schemeClr val="tx1"/>
                </a:solidFill>
                <a:latin typeface="Courier New" pitchFamily="49" charset="0"/>
              </a:rPr>
              <a:t>n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-2))</a:t>
            </a:r>
          </a:p>
          <a:p>
            <a:pPr marL="533400" indent="-533400"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08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8920-5D14-416D-B86C-F3115FD56FA4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C082-3F00-4609-9BAE-C8BCCBA89E25}" type="slidenum">
              <a:rPr lang="en-US"/>
              <a:pPr/>
              <a:t>26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Reference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>
                <a:solidFill>
                  <a:schemeClr val="tx1"/>
                </a:solidFill>
              </a:rPr>
              <a:t>Standish, Thomas A. Data structures, Algorithms, &amp; Software Principles in C. Addison wesley publishing company. 1995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075309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8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F02D-2742-4075-BFDB-D0948158A23A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E415-4D6B-4D35-AF92-A658ABB534FC}" type="slidenum">
              <a:rPr lang="en-US"/>
              <a:pPr/>
              <a:t>3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Summary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Correctness of iterative algorithm proved using loop invariants and induction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Correctness of recursive algorithm proved directly by induction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52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6B4-9754-4B04-90D5-E83A241D1384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919-306D-4935-8391-73910C89D76B}" type="slidenum">
              <a:rPr lang="en-US"/>
              <a:pPr/>
              <a:t>4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What is the loop invariant inside the while-loop in the following program ? Prove it that it correctly find the maximum value in A[1:n] !</a:t>
            </a:r>
          </a:p>
          <a:p>
            <a:pPr>
              <a:buFontTx/>
              <a:buNone/>
            </a:pPr>
            <a:r>
              <a:rPr lang="en-US" sz="2400" u="sng" dirty="0" smtClean="0">
                <a:solidFill>
                  <a:schemeClr val="tx1"/>
                </a:solidFill>
                <a:latin typeface="Courier New" pitchFamily="49" charset="0"/>
              </a:rPr>
              <a:t>Function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</a:rPr>
              <a:t>maximum(</a:t>
            </a:r>
            <a:r>
              <a:rPr lang="en-US" sz="2400" i="1" dirty="0" err="1">
                <a:solidFill>
                  <a:schemeClr val="tx1"/>
                </a:solidFill>
                <a:latin typeface="Courier New" pitchFamily="49" charset="0"/>
              </a:rPr>
              <a:t>A,n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Courier New" pitchFamily="49" charset="0"/>
              </a:rPr>
              <a:t>Comment return max of </a:t>
            </a:r>
            <a:r>
              <a:rPr lang="en-US" sz="2400" i="1" dirty="0">
                <a:solidFill>
                  <a:schemeClr val="tx1"/>
                </a:solidFill>
                <a:latin typeface="Courier New" pitchFamily="49" charset="0"/>
              </a:rPr>
              <a:t>A[1..n]</a:t>
            </a:r>
          </a:p>
          <a:p>
            <a:pPr lvl="1">
              <a:buFontTx/>
              <a:buNone/>
            </a:pPr>
            <a:r>
              <a:rPr lang="en-US" i="1" dirty="0">
                <a:solidFill>
                  <a:schemeClr val="tx1"/>
                </a:solidFill>
                <a:latin typeface="Courier New" pitchFamily="49" charset="0"/>
              </a:rPr>
              <a:t>m:=A[1];i:=2</a:t>
            </a:r>
          </a:p>
          <a:p>
            <a:pPr lvl="1">
              <a:buFontTx/>
              <a:buNone/>
            </a:pPr>
            <a:r>
              <a:rPr lang="en-US" u="sng" dirty="0">
                <a:solidFill>
                  <a:schemeClr val="tx1"/>
                </a:solidFill>
                <a:latin typeface="Courier New" pitchFamily="49" charset="0"/>
              </a:rPr>
              <a:t>while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 (</a:t>
            </a:r>
            <a:r>
              <a:rPr lang="en-US" i="1" dirty="0">
                <a:solidFill>
                  <a:schemeClr val="tx1"/>
                </a:solidFill>
                <a:latin typeface="Courier New" pitchFamily="49" charset="0"/>
              </a:rPr>
              <a:t>i&lt;=n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) </a:t>
            </a:r>
            <a:r>
              <a:rPr lang="en-US" u="sng" dirty="0">
                <a:solidFill>
                  <a:schemeClr val="tx1"/>
                </a:solidFill>
                <a:latin typeface="Courier New" pitchFamily="49" charset="0"/>
              </a:rPr>
              <a:t>do</a:t>
            </a:r>
          </a:p>
          <a:p>
            <a:pPr lvl="2">
              <a:buFontTx/>
              <a:buNone/>
            </a:pPr>
            <a:r>
              <a:rPr lang="en-US" sz="2400" u="sng" dirty="0">
                <a:solidFill>
                  <a:schemeClr val="tx1"/>
                </a:solidFill>
                <a:latin typeface="Courier New" pitchFamily="49" charset="0"/>
              </a:rPr>
              <a:t>if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ourier New" pitchFamily="49" charset="0"/>
              </a:rPr>
              <a:t>A[i]&gt;m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latin typeface="Courier New" pitchFamily="49" charset="0"/>
              </a:rPr>
              <a:t>then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ourier New" pitchFamily="49" charset="0"/>
              </a:rPr>
              <a:t>m:=A[i]</a:t>
            </a:r>
          </a:p>
          <a:p>
            <a:pPr lvl="2">
              <a:buFontTx/>
              <a:buNone/>
            </a:pPr>
            <a:r>
              <a:rPr lang="en-US" sz="2400" i="1" dirty="0">
                <a:solidFill>
                  <a:schemeClr val="tx1"/>
                </a:solidFill>
                <a:latin typeface="Courier New" pitchFamily="49" charset="0"/>
              </a:rPr>
              <a:t>i:=i+1</a:t>
            </a:r>
            <a:endParaRPr lang="en-US" i="1" dirty="0">
              <a:solidFill>
                <a:schemeClr val="tx1"/>
              </a:solidFill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u="sng" dirty="0">
                <a:solidFill>
                  <a:schemeClr val="tx1"/>
                </a:solidFill>
                <a:latin typeface="Courier New" pitchFamily="49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 m</a:t>
            </a: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7529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B05-0E98-4A53-93DB-0E5B43C33EEF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6D27-9A68-4E25-A943-6CF56B10E92A}" type="slidenum">
              <a:rPr lang="en-US"/>
              <a:pPr/>
              <a:t>5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8861" y="304800"/>
            <a:ext cx="3433763" cy="64123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Solution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431556"/>
            <a:ext cx="8326438" cy="4054844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Claim: maximum(</a:t>
            </a:r>
            <a:r>
              <a:rPr lang="en-US" sz="1400" dirty="0" err="1">
                <a:solidFill>
                  <a:schemeClr val="tx1"/>
                </a:solidFill>
              </a:rPr>
              <a:t>A,n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max{A[1],A[2],…,A[n]}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Fact: m</a:t>
            </a:r>
            <a:r>
              <a:rPr lang="en-US" sz="1400" baseline="-25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= A[1];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        m</a:t>
            </a:r>
            <a:r>
              <a:rPr lang="en-US" sz="1400" baseline="-25000" dirty="0">
                <a:solidFill>
                  <a:schemeClr val="tx1"/>
                </a:solidFill>
                <a:sym typeface="Wingdings" pitchFamily="2" charset="2"/>
              </a:rPr>
              <a:t>j+1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= max{</a:t>
            </a:r>
            <a:r>
              <a:rPr lang="en-US" sz="1400" dirty="0" err="1">
                <a:solidFill>
                  <a:schemeClr val="tx1"/>
                </a:solidFill>
                <a:sym typeface="Wingdings" pitchFamily="2" charset="2"/>
              </a:rPr>
              <a:t>m</a:t>
            </a:r>
            <a:r>
              <a:rPr lang="en-US" sz="1400" baseline="-25000" dirty="0" err="1">
                <a:solidFill>
                  <a:schemeClr val="tx1"/>
                </a:solidFill>
                <a:sym typeface="Wingdings" pitchFamily="2" charset="2"/>
              </a:rPr>
              <a:t>j</a:t>
            </a:r>
            <a:r>
              <a:rPr lang="en-US" sz="1400" dirty="0" err="1">
                <a:solidFill>
                  <a:schemeClr val="tx1"/>
                </a:solidFill>
                <a:sym typeface="Wingdings" pitchFamily="2" charset="2"/>
              </a:rPr>
              <a:t>,A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[</a:t>
            </a:r>
            <a:r>
              <a:rPr lang="en-US" sz="1400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400" baseline="-25000" dirty="0" err="1">
                <a:solidFill>
                  <a:schemeClr val="tx1"/>
                </a:solidFill>
                <a:sym typeface="Wingdings" pitchFamily="2" charset="2"/>
              </a:rPr>
              <a:t>j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]}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1400" baseline="-25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=2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        i</a:t>
            </a:r>
            <a:r>
              <a:rPr lang="en-US" sz="1400" baseline="-25000" dirty="0">
                <a:solidFill>
                  <a:schemeClr val="tx1"/>
                </a:solidFill>
                <a:sym typeface="Wingdings" pitchFamily="2" charset="2"/>
              </a:rPr>
              <a:t>j+1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= i</a:t>
            </a:r>
            <a:r>
              <a:rPr lang="en-US" sz="1400" baseline="-25000" dirty="0">
                <a:solidFill>
                  <a:schemeClr val="tx1"/>
                </a:solidFill>
                <a:sym typeface="Wingdings" pitchFamily="2" charset="2"/>
              </a:rPr>
              <a:t>j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+1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Loop invariant: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Claim: u/ </a:t>
            </a:r>
            <a:r>
              <a:rPr lang="en-US" sz="1400" dirty="0" err="1">
                <a:solidFill>
                  <a:schemeClr val="tx1"/>
                </a:solidFill>
                <a:sym typeface="Wingdings" pitchFamily="2" charset="2"/>
              </a:rPr>
              <a:t>semua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 j</a:t>
            </a: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0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sz="1400" dirty="0" err="1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1400" baseline="-25000" dirty="0" err="1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 = max{A[1],A[2],..,A[j+1]}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sz="1400" dirty="0" err="1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sz="1400" baseline="-25000" dirty="0" err="1">
                <a:solidFill>
                  <a:schemeClr val="tx1"/>
                </a:solidFill>
                <a:sym typeface="Symbol" pitchFamily="18" charset="2"/>
              </a:rPr>
              <a:t>j</a:t>
            </a: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 = j + 2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RTP i</a:t>
            </a:r>
            <a:r>
              <a:rPr lang="en-US" sz="1400" baseline="-25000" dirty="0">
                <a:solidFill>
                  <a:schemeClr val="tx1"/>
                </a:solidFill>
                <a:sym typeface="Symbol" pitchFamily="18" charset="2"/>
              </a:rPr>
              <a:t>j+1</a:t>
            </a: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 = j + 3 </a:t>
            </a:r>
            <a:r>
              <a:rPr lang="en-US" sz="1400" dirty="0" err="1">
                <a:solidFill>
                  <a:schemeClr val="tx1"/>
                </a:solidFill>
                <a:sym typeface="Symbol" pitchFamily="18" charset="2"/>
              </a:rPr>
              <a:t>dan</a:t>
            </a: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US" sz="1400" baseline="-25000" dirty="0">
                <a:solidFill>
                  <a:schemeClr val="tx1"/>
                </a:solidFill>
                <a:sym typeface="Symbol" pitchFamily="18" charset="2"/>
              </a:rPr>
              <a:t>j+1</a:t>
            </a:r>
            <a:r>
              <a:rPr lang="en-US" sz="1400" dirty="0">
                <a:solidFill>
                  <a:schemeClr val="tx1"/>
                </a:solidFill>
                <a:sym typeface="Symbol" pitchFamily="18" charset="2"/>
              </a:rPr>
              <a:t> = max{A[1],A[2],..,A[j+2]}</a:t>
            </a:r>
          </a:p>
        </p:txBody>
      </p:sp>
    </p:spTree>
    <p:extLst>
      <p:ext uri="{BB962C8B-B14F-4D97-AF65-F5344CB8AC3E}">
        <p14:creationId xmlns:p14="http://schemas.microsoft.com/office/powerpoint/2010/main" val="388499866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28C-4167-49E6-A8C1-B6D5C910F129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AD76-7CDC-4508-9FEC-5FEF82984912}" type="slidenum">
              <a:rPr lang="en-US"/>
              <a:pPr/>
              <a:t>6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Solution (cont’d)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baseline="-25000" dirty="0">
                <a:solidFill>
                  <a:schemeClr val="tx1"/>
                </a:solidFill>
              </a:rPr>
              <a:t>j+1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+ 1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	= (j+2)+1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	= j+3</a:t>
            </a:r>
          </a:p>
          <a:p>
            <a:pPr>
              <a:buFont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</a:rPr>
              <a:t>j+1</a:t>
            </a:r>
            <a:r>
              <a:rPr lang="en-US" sz="2000" dirty="0">
                <a:solidFill>
                  <a:schemeClr val="tx1"/>
                </a:solidFill>
              </a:rPr>
              <a:t> = max{</a:t>
            </a:r>
            <a:r>
              <a:rPr lang="en-US" sz="2000" dirty="0" err="1">
                <a:solidFill>
                  <a:schemeClr val="tx1"/>
                </a:solidFill>
              </a:rPr>
              <a:t>m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2000" dirty="0" err="1">
                <a:solidFill>
                  <a:schemeClr val="tx1"/>
                </a:solidFill>
              </a:rPr>
              <a:t>,A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2000" dirty="0">
                <a:solidFill>
                  <a:schemeClr val="tx1"/>
                </a:solidFill>
              </a:rPr>
              <a:t>]}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= max{</a:t>
            </a:r>
            <a:r>
              <a:rPr lang="en-US" sz="2000" dirty="0" err="1">
                <a:solidFill>
                  <a:schemeClr val="tx1"/>
                </a:solidFill>
              </a:rPr>
              <a:t>m</a:t>
            </a:r>
            <a:r>
              <a:rPr lang="en-US" sz="2000" baseline="-25000" dirty="0" err="1">
                <a:solidFill>
                  <a:schemeClr val="tx1"/>
                </a:solidFill>
              </a:rPr>
              <a:t>j</a:t>
            </a:r>
            <a:r>
              <a:rPr lang="en-US" sz="2000" dirty="0" err="1">
                <a:solidFill>
                  <a:schemeClr val="tx1"/>
                </a:solidFill>
              </a:rPr>
              <a:t>,A</a:t>
            </a:r>
            <a:r>
              <a:rPr lang="en-US" sz="2000" dirty="0">
                <a:solidFill>
                  <a:schemeClr val="tx1"/>
                </a:solidFill>
              </a:rPr>
              <a:t>[j+2]}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= max{max{A[1],..,A[j+1]},A[j+2]}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= max{A[1],..,A[j+2]}</a:t>
            </a:r>
          </a:p>
        </p:txBody>
      </p:sp>
    </p:spTree>
    <p:extLst>
      <p:ext uri="{BB962C8B-B14F-4D97-AF65-F5344CB8AC3E}">
        <p14:creationId xmlns:p14="http://schemas.microsoft.com/office/powerpoint/2010/main" val="84504196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4C04-5723-49FA-B7FD-8648BC2BB45E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C79-CDD5-4AF5-ADAA-49DB6EA02545}" type="slidenum">
              <a:rPr lang="en-US"/>
              <a:pPr/>
              <a:t>7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Termination 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i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chemeClr val="tx1"/>
                </a:solidFill>
              </a:rPr>
              <a:t>=n+1 dimana i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chemeClr val="tx1"/>
                </a:solidFill>
              </a:rPr>
              <a:t>=t+2 sehingga t=n-1.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m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chemeClr val="tx1"/>
                </a:solidFill>
              </a:rPr>
              <a:t>=max{A[1],A[2],..,A[t+1]} artinya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m = max{A[1],A[2],..,A[n]}</a:t>
            </a:r>
          </a:p>
        </p:txBody>
      </p:sp>
    </p:spTree>
    <p:extLst>
      <p:ext uri="{BB962C8B-B14F-4D97-AF65-F5344CB8AC3E}">
        <p14:creationId xmlns:p14="http://schemas.microsoft.com/office/powerpoint/2010/main" val="4094061734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19-2BB0-4B59-882C-A505816DC0A4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9E91-35B2-4F71-88D0-E58B8AF49D4A}" type="slidenum">
              <a:rPr lang="en-US"/>
              <a:pPr/>
              <a:t>8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Exercise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828800"/>
            <a:ext cx="8326438" cy="4054844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What is the loop invariant inside the while-loop in the following program ? Prove it that it correctly computes the sum of the integers in the array A[0:n-1] !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sum(Array A,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n) /* ass n&gt;=1*/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i=0, S=0;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while (i&lt;n){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S+=A[i];</a:t>
            </a: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i++;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914400" lvl="1" indent="-45720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return S;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7454601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D12E-2767-4FFD-B7DD-C4E993197200}" type="datetime1">
              <a:rPr lang="id-ID" smtClean="0"/>
              <a:t>24/08/2014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RMB/correctness proof Excercise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40E6-2261-4452-9470-1D923147B0E0}" type="slidenum">
              <a:rPr lang="en-US"/>
              <a:pPr/>
              <a:t>9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28600"/>
            <a:ext cx="3128963" cy="641239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71600"/>
            <a:ext cx="8326438" cy="4054844"/>
          </a:xfrm>
        </p:spPr>
        <p:txBody>
          <a:bodyPr/>
          <a:lstStyle/>
          <a:p>
            <a:pPr marL="533400" indent="-533400">
              <a:buFontTx/>
              <a:buAutoNum type="arabicPeriod" startAt="2"/>
            </a:pPr>
            <a:r>
              <a:rPr lang="en-US" sz="2000" dirty="0">
                <a:solidFill>
                  <a:schemeClr val="tx1"/>
                </a:solidFill>
              </a:rPr>
              <a:t>What is the loop invariant inside the while-loop in the following program ? Prove it that it correctly computes the sum of the integers in the array A[1:n] !</a:t>
            </a:r>
          </a:p>
          <a:p>
            <a:pPr marL="533400" indent="-533400">
              <a:buFontTx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sum(Array A,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n) /* ass n&gt;=1*/</a:t>
            </a:r>
          </a:p>
          <a:p>
            <a:pPr marL="533400" indent="-5334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914400" lvl="1" indent="-457200">
              <a:buFontTx/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 i=1, S=0;</a:t>
            </a:r>
          </a:p>
          <a:p>
            <a:pPr marL="914400" lvl="1" indent="-4572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while (i&lt;=n){</a:t>
            </a:r>
          </a:p>
          <a:p>
            <a:pPr marL="1295400" lvl="2" indent="-381000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S+=A[i];</a:t>
            </a:r>
          </a:p>
          <a:p>
            <a:pPr marL="1295400" lvl="2" indent="-381000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i++;</a:t>
            </a:r>
          </a:p>
          <a:p>
            <a:pPr marL="914400" lvl="1" indent="-4572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marL="914400" lvl="1" indent="-4572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return S;</a:t>
            </a:r>
          </a:p>
          <a:p>
            <a:pPr marL="533400" indent="-533400"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468839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heme3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3245</TotalTime>
  <Words>928</Words>
  <Application>Microsoft Office PowerPoint</Application>
  <PresentationFormat>On-screen Show (4:3)</PresentationFormat>
  <Paragraphs>242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Theme3</vt:lpstr>
      <vt:lpstr>Microsoft Equation 3.0</vt:lpstr>
      <vt:lpstr>CSG523/  Desain dan Analisis Algoritma</vt:lpstr>
      <vt:lpstr>Correctness </vt:lpstr>
      <vt:lpstr>Summary </vt:lpstr>
      <vt:lpstr>Example</vt:lpstr>
      <vt:lpstr>Solution </vt:lpstr>
      <vt:lpstr>Solution (cont’d)</vt:lpstr>
      <vt:lpstr>PowerPoint Presentation</vt:lpstr>
      <vt:lpstr>Exercise </vt:lpstr>
      <vt:lpstr>Exercise </vt:lpstr>
      <vt:lpstr>Exercise </vt:lpstr>
      <vt:lpstr>Solution </vt:lpstr>
      <vt:lpstr>PowerPoint Presentation</vt:lpstr>
      <vt:lpstr>Solution </vt:lpstr>
      <vt:lpstr>PowerPoint Presentation</vt:lpstr>
      <vt:lpstr>PowerPoint Presentation</vt:lpstr>
      <vt:lpstr>PowerPoint Presentation</vt:lpstr>
      <vt:lpstr>Exercise </vt:lpstr>
      <vt:lpstr>Correctness proof of recursive </vt:lpstr>
      <vt:lpstr>PowerPoint Presentation</vt:lpstr>
      <vt:lpstr>PowerPoint Presentation</vt:lpstr>
      <vt:lpstr>PowerPoint Presentation</vt:lpstr>
      <vt:lpstr>PowerPoint Presentation</vt:lpstr>
      <vt:lpstr>Exercises</vt:lpstr>
      <vt:lpstr>PowerPoint Presentation</vt:lpstr>
      <vt:lpstr>PowerPoint Presentation</vt:lpstr>
      <vt:lpstr>Reference </vt:lpstr>
      <vt:lpstr>PowerPoint Presentation</vt:lpstr>
    </vt:vector>
  </TitlesOfParts>
  <Company>Villanova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Using Objects</dc:title>
  <dc:creator>John Lewis</dc:creator>
  <cp:lastModifiedBy>FSV</cp:lastModifiedBy>
  <cp:revision>90</cp:revision>
  <dcterms:created xsi:type="dcterms:W3CDTF">1999-08-23T17:38:43Z</dcterms:created>
  <dcterms:modified xsi:type="dcterms:W3CDTF">2014-08-25T02:10:35Z</dcterms:modified>
</cp:coreProperties>
</file>