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97" r:id="rId1"/>
  </p:sldMasterIdLst>
  <p:notesMasterIdLst>
    <p:notesMasterId r:id="rId71"/>
  </p:notesMasterIdLst>
  <p:handoutMasterIdLst>
    <p:handoutMasterId r:id="rId72"/>
  </p:handoutMasterIdLst>
  <p:sldIdLst>
    <p:sldId id="304" r:id="rId2"/>
    <p:sldId id="307" r:id="rId3"/>
    <p:sldId id="374" r:id="rId4"/>
    <p:sldId id="376" r:id="rId5"/>
    <p:sldId id="360" r:id="rId6"/>
    <p:sldId id="361" r:id="rId7"/>
    <p:sldId id="362" r:id="rId8"/>
    <p:sldId id="358" r:id="rId9"/>
    <p:sldId id="363" r:id="rId10"/>
    <p:sldId id="372" r:id="rId11"/>
    <p:sldId id="364" r:id="rId12"/>
    <p:sldId id="369" r:id="rId13"/>
    <p:sldId id="365" r:id="rId14"/>
    <p:sldId id="366" r:id="rId15"/>
    <p:sldId id="367" r:id="rId16"/>
    <p:sldId id="368" r:id="rId17"/>
    <p:sldId id="308" r:id="rId18"/>
    <p:sldId id="309" r:id="rId19"/>
    <p:sldId id="310" r:id="rId20"/>
    <p:sldId id="311" r:id="rId21"/>
    <p:sldId id="312" r:id="rId22"/>
    <p:sldId id="313" r:id="rId23"/>
    <p:sldId id="314" r:id="rId24"/>
    <p:sldId id="315" r:id="rId25"/>
    <p:sldId id="316" r:id="rId26"/>
    <p:sldId id="317" r:id="rId27"/>
    <p:sldId id="318" r:id="rId28"/>
    <p:sldId id="319" r:id="rId29"/>
    <p:sldId id="320" r:id="rId30"/>
    <p:sldId id="321" r:id="rId31"/>
    <p:sldId id="322" r:id="rId32"/>
    <p:sldId id="323" r:id="rId33"/>
    <p:sldId id="324" r:id="rId34"/>
    <p:sldId id="377" r:id="rId35"/>
    <p:sldId id="371" r:id="rId36"/>
    <p:sldId id="325" r:id="rId37"/>
    <p:sldId id="326" r:id="rId38"/>
    <p:sldId id="370" r:id="rId39"/>
    <p:sldId id="327" r:id="rId40"/>
    <p:sldId id="328" r:id="rId41"/>
    <p:sldId id="329" r:id="rId42"/>
    <p:sldId id="330" r:id="rId43"/>
    <p:sldId id="331" r:id="rId44"/>
    <p:sldId id="332" r:id="rId45"/>
    <p:sldId id="333" r:id="rId46"/>
    <p:sldId id="334" r:id="rId47"/>
    <p:sldId id="335" r:id="rId48"/>
    <p:sldId id="336" r:id="rId49"/>
    <p:sldId id="337" r:id="rId50"/>
    <p:sldId id="338" r:id="rId51"/>
    <p:sldId id="339" r:id="rId52"/>
    <p:sldId id="340" r:id="rId53"/>
    <p:sldId id="341" r:id="rId54"/>
    <p:sldId id="342" r:id="rId55"/>
    <p:sldId id="343" r:id="rId56"/>
    <p:sldId id="344" r:id="rId57"/>
    <p:sldId id="345" r:id="rId58"/>
    <p:sldId id="346" r:id="rId59"/>
    <p:sldId id="347" r:id="rId60"/>
    <p:sldId id="348" r:id="rId61"/>
    <p:sldId id="349" r:id="rId62"/>
    <p:sldId id="350" r:id="rId63"/>
    <p:sldId id="351" r:id="rId64"/>
    <p:sldId id="352" r:id="rId65"/>
    <p:sldId id="353" r:id="rId66"/>
    <p:sldId id="354" r:id="rId67"/>
    <p:sldId id="355" r:id="rId68"/>
    <p:sldId id="356" r:id="rId69"/>
    <p:sldId id="305" r:id="rId70"/>
  </p:sldIdLst>
  <p:sldSz cx="9144000" cy="6858000" type="screen4x3"/>
  <p:notesSz cx="7315200" cy="96012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CCFF99"/>
    <a:srgbClr val="FFCC99"/>
    <a:srgbClr val="FF9933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2" autoAdjust="0"/>
    <p:restoredTop sz="82836" autoAdjust="0"/>
  </p:normalViewPr>
  <p:slideViewPr>
    <p:cSldViewPr>
      <p:cViewPr varScale="1">
        <p:scale>
          <a:sx n="53" d="100"/>
          <a:sy n="53" d="100"/>
        </p:scale>
        <p:origin x="-86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435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402" y="936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57213" y="314325"/>
            <a:ext cx="36576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>
            <a:lvl1pPr algn="l" defTabSz="966788">
              <a:defRPr sz="1700" b="1" i="1"/>
            </a:lvl1pPr>
          </a:lstStyle>
          <a:p>
            <a:r>
              <a:rPr lang="en-US"/>
              <a:t>Design and Analysis of Algorithms</a:t>
            </a:r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314325"/>
            <a:ext cx="2613025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>
            <a:lvl1pPr algn="r" defTabSz="966788">
              <a:defRPr sz="1700" b="1" i="1"/>
            </a:lvl1pPr>
          </a:lstStyle>
          <a:p>
            <a:r>
              <a:rPr lang="en-US"/>
              <a:t>Chapter 1</a:t>
            </a:r>
          </a:p>
        </p:txBody>
      </p:sp>
      <p:sp>
        <p:nvSpPr>
          <p:cNvPr id="1771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b" anchorCtr="0" compatLnSpc="1">
            <a:prstTxWarp prst="textNoShape">
              <a:avLst/>
            </a:prstTxWarp>
          </a:bodyPr>
          <a:lstStyle>
            <a:lvl1pPr algn="l" defTabSz="966788">
              <a:defRPr sz="1200"/>
            </a:lvl1pPr>
          </a:lstStyle>
          <a:p>
            <a:endParaRPr lang="en-US"/>
          </a:p>
        </p:txBody>
      </p:sp>
      <p:sp>
        <p:nvSpPr>
          <p:cNvPr id="1771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b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fld id="{660CD62A-1640-4004-9C56-2FDF0FD3C10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3196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6653" tIns="48327" rIns="96653" bIns="48327" numCol="1" anchor="ctr" anchorCtr="0" compatLnSpc="1">
            <a:prstTxWarp prst="textNoShape">
              <a:avLst/>
            </a:prstTxWarp>
          </a:bodyPr>
          <a:lstStyle>
            <a:lvl1pPr algn="l" defTabSz="966788">
              <a:defRPr sz="1200"/>
            </a:lvl1pPr>
          </a:lstStyle>
          <a:p>
            <a:endParaRPr lang="en-US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6653" tIns="48327" rIns="96653" bIns="48327" numCol="1" anchor="ctr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endParaRPr lang="en-US"/>
          </a:p>
        </p:txBody>
      </p:sp>
      <p:sp>
        <p:nvSpPr>
          <p:cNvPr id="921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921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6313" y="4560888"/>
            <a:ext cx="5362575" cy="43211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6653" tIns="48327" rIns="96653" bIns="4832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1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6653" tIns="48327" rIns="96653" bIns="48327" numCol="1" anchor="b" anchorCtr="0" compatLnSpc="1">
            <a:prstTxWarp prst="textNoShape">
              <a:avLst/>
            </a:prstTxWarp>
          </a:bodyPr>
          <a:lstStyle>
            <a:lvl1pPr algn="l" defTabSz="966788">
              <a:defRPr sz="1200"/>
            </a:lvl1pPr>
          </a:lstStyle>
          <a:p>
            <a:endParaRPr lang="en-US"/>
          </a:p>
        </p:txBody>
      </p:sp>
      <p:sp>
        <p:nvSpPr>
          <p:cNvPr id="921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6653" tIns="48327" rIns="96653" bIns="48327" numCol="1" anchor="b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fld id="{55A45C61-E6B5-4784-A6EA-C97BC10BCA2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7228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Aturan</a:t>
            </a:r>
            <a:r>
              <a:rPr lang="en-US" dirty="0" smtClean="0"/>
              <a:t> </a:t>
            </a:r>
            <a:r>
              <a:rPr lang="en-US" dirty="0" err="1" smtClean="0"/>
              <a:t>perkuliahan</a:t>
            </a:r>
            <a:endParaRPr lang="en-US" dirty="0" smtClean="0"/>
          </a:p>
          <a:p>
            <a:r>
              <a:rPr lang="en-US" dirty="0" smtClean="0"/>
              <a:t>Reward and punishment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BABC4-D3F8-4FEC-A081-17F891AA9F9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964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91F549CA-9C1C-4DE2-BDD2-D32E10D80BFE}" type="slidenum">
              <a:rPr lang="en-US" sz="1300"/>
              <a:pPr eaLnBrk="1" hangingPunct="1"/>
              <a:t>16</a:t>
            </a:fld>
            <a:endParaRPr lang="en-US" sz="13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ystogan\Downloads\Compressed\2917_internet_ppt\template_main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85" b="11855"/>
          <a:stretch/>
        </p:blipFill>
        <p:spPr bwMode="auto">
          <a:xfrm>
            <a:off x="43394" y="3251531"/>
            <a:ext cx="3848669" cy="3094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34684" y="1269242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34684" y="2227425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1234684" y="2875084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tx1"/>
                </a:solidFill>
                <a:latin typeface="Verdan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646F9EE-3D6C-40D1-A3AB-7CB9F099717E}" type="datetime1">
              <a:rPr lang="en-US" smtClean="0"/>
              <a:t>8/27/2014</a:t>
            </a:fld>
            <a:endParaRPr lang="en-US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871E0C8-17A9-4AC5-B598-6306D882C37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1269242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Mystogan\Pictures\Untitled-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705" y="216578"/>
            <a:ext cx="3264827" cy="648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36245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66825"/>
            <a:ext cx="4076700" cy="4905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8700" y="1266825"/>
            <a:ext cx="4076700" cy="4905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DF6FCE-FFD4-45FD-ABE5-25FF7ED44E75}" type="datetime1">
              <a:rPr lang="en-US" smtClean="0"/>
              <a:t>8/27/2014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19200" y="6248400"/>
            <a:ext cx="6400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FSV/ Desain dan Analisis Algoritma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01CDE3-60A2-4723-96A3-559CD9A9FE4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365760" y="2009550"/>
            <a:ext cx="8326438" cy="402549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B871E0C8-17A9-4AC5-B598-6306D882C37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fld id="{DBC9B3EA-E025-441A-A989-A806B5C1397E}" type="datetime1">
              <a:rPr lang="en-US" smtClean="0"/>
              <a:t>8/27/2014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1881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871E0C8-17A9-4AC5-B598-6306D882C37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0CF0767D-E22E-41C0-9511-9CC5843CEA78}" type="datetime1">
              <a:rPr lang="en-US" smtClean="0"/>
              <a:t>8/27/2014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045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2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374826" y="2009550"/>
            <a:ext cx="4035425" cy="4002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4"/>
          </p:nvPr>
        </p:nvSpPr>
        <p:spPr>
          <a:xfrm>
            <a:off x="4738863" y="2009550"/>
            <a:ext cx="4035425" cy="4002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fld id="{B871E0C8-17A9-4AC5-B598-6306D882C37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6"/>
          </p:nvPr>
        </p:nvSpPr>
        <p:spPr/>
        <p:txBody>
          <a:bodyPr/>
          <a:lstStyle>
            <a:lvl1pPr>
              <a:defRPr/>
            </a:lvl1pPr>
          </a:lstStyle>
          <a:p>
            <a:fld id="{8A96B0D8-80DA-4E34-80F7-37949A633FCE}" type="datetime1">
              <a:rPr lang="en-US" smtClean="0"/>
              <a:t>8/27/2014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124" y="1336417"/>
            <a:ext cx="8409163" cy="64123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39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366889" y="1645920"/>
            <a:ext cx="4035247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7"/>
          </p:nvPr>
        </p:nvSpPr>
        <p:spPr>
          <a:xfrm>
            <a:off x="4703762" y="1645920"/>
            <a:ext cx="4045126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4"/>
          </p:nvPr>
        </p:nvSpPr>
        <p:spPr>
          <a:xfrm>
            <a:off x="357187" y="2659063"/>
            <a:ext cx="4044950" cy="3352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25"/>
          </p:nvPr>
        </p:nvSpPr>
        <p:spPr>
          <a:xfrm>
            <a:off x="4703762" y="2659063"/>
            <a:ext cx="4044950" cy="3352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fld id="{B871E0C8-17A9-4AC5-B598-6306D882C37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27"/>
          </p:nvPr>
        </p:nvSpPr>
        <p:spPr/>
        <p:txBody>
          <a:bodyPr/>
          <a:lstStyle>
            <a:lvl1pPr>
              <a:defRPr/>
            </a:lvl1pPr>
          </a:lstStyle>
          <a:p>
            <a:fld id="{44271580-B190-414A-8D1D-43D2BBEC6C1D}" type="datetime1">
              <a:rPr lang="en-US" smtClean="0"/>
              <a:t>8/27/2014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20"/>
          <p:cNvSpPr>
            <a:spLocks noGrp="1"/>
          </p:cNvSpPr>
          <p:nvPr>
            <p:ph type="body" sz="quarter" idx="28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50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, 1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1"/>
          </p:nvPr>
        </p:nvSpPr>
        <p:spPr>
          <a:xfrm>
            <a:off x="4678538" y="2009550"/>
            <a:ext cx="4035425" cy="4002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2"/>
          </p:nvPr>
        </p:nvSpPr>
        <p:spPr>
          <a:xfrm>
            <a:off x="365125" y="2009550"/>
            <a:ext cx="3997325" cy="400231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fld id="{B871E0C8-17A9-4AC5-B598-6306D882C37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fld id="{B4925EB6-B98A-45D3-B96A-913F01DA997B}" type="datetime1">
              <a:rPr lang="en-US" smtClean="0"/>
              <a:t>8/27/2014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1985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434548" y="4489331"/>
            <a:ext cx="8326438" cy="2119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5400" dirty="0" smtClean="0">
                <a:solidFill>
                  <a:srgbClr val="C00000"/>
                </a:solidFill>
                <a:latin typeface="Brush Script Std" pitchFamily="66" charset="0"/>
              </a:rPr>
              <a:t>THANK YOU</a:t>
            </a:r>
            <a:endParaRPr lang="en-US" sz="5400" dirty="0">
              <a:solidFill>
                <a:srgbClr val="C00000"/>
              </a:solidFill>
              <a:latin typeface="Brush Script Std" pitchFamily="66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-489" y="4670967"/>
            <a:ext cx="9141923" cy="93681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C:\Users\Mystogan\Pictures\red-digital-backgroun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10" b="13980"/>
          <a:stretch/>
        </p:blipFill>
        <p:spPr bwMode="auto">
          <a:xfrm>
            <a:off x="-2566" y="0"/>
            <a:ext cx="9144000" cy="4670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Mystogan\Pictures\logo-whit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92" y="142946"/>
            <a:ext cx="3039184" cy="60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7725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CF5B516-F940-4295-8EB4-58E5DD884B8B}" type="datetime1">
              <a:rPr lang="en-US" smtClean="0"/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19200" y="6248400"/>
            <a:ext cx="6400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FSV/ Desain dan Analisis Algoritma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228132-AD6C-4B4F-87B9-0C4DC2FEA77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B490D2B-5993-478B-909F-6F77D3AA795A}" type="datetime1">
              <a:rPr lang="en-US" smtClean="0"/>
              <a:t>8/27/2014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219200" y="6248400"/>
            <a:ext cx="6400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FSV/ Desain dan Analisis Algoritma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916426-4FB4-42BA-AD07-161D7F2F182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3999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6" name="Title Placeholder 9"/>
          <p:cNvSpPr>
            <a:spLocks noGrp="1" noChangeAspect="1"/>
          </p:cNvSpPr>
          <p:nvPr>
            <p:ph type="title"/>
          </p:nvPr>
        </p:nvSpPr>
        <p:spPr bwMode="auto">
          <a:xfrm>
            <a:off x="365125" y="1336417"/>
            <a:ext cx="8326438" cy="641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5" name="Picture 2" descr="C:\Users\Mystogan\Pictures\75_big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48401"/>
            <a:ext cx="9143999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89908" y="6451886"/>
            <a:ext cx="358775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B871E0C8-17A9-4AC5-B598-6306D882C37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810596" y="6451886"/>
            <a:ext cx="1643062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691D7467-898A-41AD-AE7A-6003DE377F1C}" type="datetime1">
              <a:rPr lang="en-US" smtClean="0"/>
              <a:t>8/27/2014</a:t>
            </a:fld>
            <a:endParaRPr lang="en-US"/>
          </a:p>
        </p:txBody>
      </p:sp>
      <p:sp>
        <p:nvSpPr>
          <p:cNvPr id="1030" name="Rectangle 3"/>
          <p:cNvSpPr>
            <a:spLocks noChangeArrowheads="1"/>
          </p:cNvSpPr>
          <p:nvPr/>
        </p:nvSpPr>
        <p:spPr bwMode="auto">
          <a:xfrm rot="-5400000">
            <a:off x="9449594" y="5911057"/>
            <a:ext cx="170973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600" dirty="0">
                <a:solidFill>
                  <a:srgbClr val="7F7F7F"/>
                </a:solidFill>
              </a:rPr>
              <a:t>12-CRS-0106 REVISED </a:t>
            </a:r>
            <a:r>
              <a:rPr lang="en-US" sz="600" dirty="0" smtClean="0">
                <a:solidFill>
                  <a:srgbClr val="7F7F7F"/>
                </a:solidFill>
              </a:rPr>
              <a:t>8 </a:t>
            </a:r>
            <a:r>
              <a:rPr lang="en-US" sz="600" dirty="0">
                <a:solidFill>
                  <a:srgbClr val="7F7F7F"/>
                </a:solidFill>
              </a:rPr>
              <a:t>FEB 2013</a:t>
            </a:r>
          </a:p>
        </p:txBody>
      </p:sp>
      <p:sp>
        <p:nvSpPr>
          <p:cNvPr id="1031" name="Text Placeholder 11"/>
          <p:cNvSpPr>
            <a:spLocks noGrp="1"/>
          </p:cNvSpPr>
          <p:nvPr>
            <p:ph type="body" idx="1"/>
          </p:nvPr>
        </p:nvSpPr>
        <p:spPr bwMode="auto">
          <a:xfrm>
            <a:off x="365125" y="1977656"/>
            <a:ext cx="8326438" cy="4054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" y="0"/>
            <a:ext cx="9143993" cy="1247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6" r:id="rId8"/>
    <p:sldLayoutId id="2147483707" r:id="rId9"/>
    <p:sldLayoutId id="2147483708" r:id="rId10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0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build="p" autoUpdateAnimBg="0" advAuto="0"/>
      <p:bldP spid="1031" grpId="0" build="p" bldLvl="4" autoUpdateAnimBg="0"/>
    </p:bldLst>
  </p:timing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chemeClr val="tx1">
              <a:lumMod val="75000"/>
              <a:lumOff val="25000"/>
            </a:schemeClr>
          </a:solidFill>
          <a:latin typeface="+mj-lt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9pPr>
    </p:titleStyle>
    <p:bodyStyle>
      <a:lvl1pPr marL="346075" indent="-346075" algn="l" defTabSz="457200" rtl="0" eaLnBrk="1" fontAlgn="base" hangingPunct="1">
        <a:spcBef>
          <a:spcPts val="1800"/>
        </a:spcBef>
        <a:spcAft>
          <a:spcPct val="0"/>
        </a:spcAft>
        <a:buSzPct val="135000"/>
        <a:buBlip>
          <a:blip r:embed="rId15"/>
        </a:buBlip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93725" indent="-182563" algn="l" defTabSz="457200" rtl="0" eaLnBrk="1" fontAlgn="base" hangingPunct="1">
        <a:spcBef>
          <a:spcPts val="800"/>
        </a:spcBef>
        <a:spcAft>
          <a:spcPct val="0"/>
        </a:spcAft>
        <a:buClr>
          <a:srgbClr val="595959"/>
        </a:buClr>
        <a:buFont typeface="Lucida Grande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822325" indent="-182563" algn="l" defTabSz="457200" rtl="0" eaLnBrk="1" fontAlgn="base" hangingPunct="1">
        <a:spcBef>
          <a:spcPts val="700"/>
        </a:spcBef>
        <a:spcAft>
          <a:spcPct val="0"/>
        </a:spcAft>
        <a:buClr>
          <a:srgbClr val="595959"/>
        </a:buClr>
        <a:buFont typeface="Wingdings" charset="0"/>
        <a:buChar char="§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050925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595959"/>
        </a:buClr>
        <a:buFont typeface="Arial" charset="0"/>
        <a:buChar char="–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233488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7F7F7F"/>
        </a:buClr>
        <a:buFont typeface="Wingdings" charset="0"/>
        <a:buChar char="§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syllabus%200607.doc" TargetMode="Externa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085284710177/febryantisthevanie@gmail.com" TargetMode="External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CSG5</a:t>
            </a:r>
            <a:r>
              <a:rPr lang="id-ID" dirty="0" smtClean="0">
                <a:solidFill>
                  <a:schemeClr val="tx1"/>
                </a:solidFill>
              </a:rPr>
              <a:t>F</a:t>
            </a:r>
            <a:r>
              <a:rPr lang="en-US" dirty="0" smtClean="0">
                <a:solidFill>
                  <a:schemeClr val="tx1"/>
                </a:solidFill>
              </a:rPr>
              <a:t>3/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id-ID" dirty="0" smtClean="0">
                <a:solidFill>
                  <a:schemeClr val="tx1"/>
                </a:solidFill>
              </a:rPr>
              <a:t>Desain </a:t>
            </a:r>
            <a:r>
              <a:rPr lang="id-ID" dirty="0">
                <a:solidFill>
                  <a:schemeClr val="tx1"/>
                </a:solidFill>
              </a:rPr>
              <a:t>dan Analisis Algoritma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d-ID" dirty="0" smtClean="0"/>
              <a:t>Lecture 1 : </a:t>
            </a:r>
            <a:r>
              <a:rPr lang="en-US" dirty="0" smtClean="0"/>
              <a:t>Introduction </a:t>
            </a:r>
            <a:r>
              <a:rPr lang="en-US" dirty="0"/>
              <a:t>to Software Engineering Concepts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-35858" y="6520337"/>
            <a:ext cx="7918022" cy="37800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Intelligence, Computing, </a:t>
            </a:r>
            <a:r>
              <a:rPr lang="en-US" dirty="0" smtClean="0">
                <a:solidFill>
                  <a:schemeClr val="tx1"/>
                </a:solidFill>
              </a:rPr>
              <a:t>Multimedia (ICM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6718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PRASYARAT DETAIL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125" y="1977656"/>
            <a:ext cx="8326438" cy="4346944"/>
          </a:xfrm>
        </p:spPr>
        <p:txBody>
          <a:bodyPr numCol="2"/>
          <a:lstStyle/>
          <a:p>
            <a:pPr lvl="0"/>
            <a:r>
              <a:rPr lang="en-US" dirty="0"/>
              <a:t>Basic programming</a:t>
            </a:r>
            <a:endParaRPr lang="id-ID" dirty="0"/>
          </a:p>
          <a:p>
            <a:pPr lvl="1"/>
            <a:r>
              <a:rPr lang="en-US" dirty="0"/>
              <a:t>Loops</a:t>
            </a:r>
            <a:endParaRPr lang="id-ID" dirty="0"/>
          </a:p>
          <a:p>
            <a:pPr lvl="1"/>
            <a:r>
              <a:rPr lang="en-US" dirty="0"/>
              <a:t>Pointers</a:t>
            </a:r>
            <a:endParaRPr lang="id-ID" dirty="0"/>
          </a:p>
          <a:p>
            <a:pPr lvl="1"/>
            <a:r>
              <a:rPr lang="en-US" dirty="0"/>
              <a:t>recursion </a:t>
            </a:r>
            <a:endParaRPr lang="id-ID" dirty="0"/>
          </a:p>
          <a:p>
            <a:pPr lvl="0"/>
            <a:r>
              <a:rPr lang="en-US" dirty="0"/>
              <a:t>Discrete Mathematic</a:t>
            </a:r>
            <a:endParaRPr lang="id-ID" dirty="0"/>
          </a:p>
          <a:p>
            <a:pPr lvl="1"/>
            <a:r>
              <a:rPr lang="en-US" dirty="0"/>
              <a:t>Induction </a:t>
            </a:r>
            <a:endParaRPr lang="id-ID" dirty="0"/>
          </a:p>
          <a:p>
            <a:pPr lvl="1"/>
            <a:r>
              <a:rPr lang="en-US" dirty="0"/>
              <a:t>Permutation</a:t>
            </a:r>
            <a:endParaRPr lang="id-ID" dirty="0"/>
          </a:p>
          <a:p>
            <a:pPr lvl="1"/>
            <a:r>
              <a:rPr lang="en-US" dirty="0"/>
              <a:t>Sets </a:t>
            </a:r>
            <a:endParaRPr lang="id-ID" dirty="0"/>
          </a:p>
          <a:p>
            <a:pPr lvl="1"/>
            <a:r>
              <a:rPr lang="en-US" dirty="0"/>
              <a:t>Probability </a:t>
            </a:r>
            <a:endParaRPr lang="id-ID" dirty="0" smtClean="0"/>
          </a:p>
          <a:p>
            <a:pPr lvl="1"/>
            <a:endParaRPr lang="id-ID" dirty="0"/>
          </a:p>
          <a:p>
            <a:pPr lvl="1"/>
            <a:endParaRPr lang="id-ID" dirty="0"/>
          </a:p>
          <a:p>
            <a:pPr lvl="0"/>
            <a:r>
              <a:rPr lang="en-US" dirty="0"/>
              <a:t>Calculus</a:t>
            </a:r>
            <a:endParaRPr lang="id-ID" dirty="0"/>
          </a:p>
          <a:p>
            <a:pPr lvl="1"/>
            <a:r>
              <a:rPr lang="en-US" dirty="0"/>
              <a:t>Logarithms</a:t>
            </a:r>
            <a:endParaRPr lang="id-ID" dirty="0"/>
          </a:p>
          <a:p>
            <a:pPr lvl="1"/>
            <a:r>
              <a:rPr lang="en-US" dirty="0"/>
              <a:t>Integration </a:t>
            </a:r>
            <a:endParaRPr lang="id-ID" dirty="0"/>
          </a:p>
          <a:p>
            <a:pPr lvl="1"/>
            <a:r>
              <a:rPr lang="en-US" dirty="0"/>
              <a:t>Differentiation  </a:t>
            </a:r>
            <a:endParaRPr lang="id-ID" dirty="0"/>
          </a:p>
          <a:p>
            <a:pPr lvl="0"/>
            <a:r>
              <a:rPr lang="en-US" dirty="0"/>
              <a:t>Data Structure</a:t>
            </a:r>
            <a:endParaRPr lang="id-ID" dirty="0"/>
          </a:p>
          <a:p>
            <a:pPr lvl="1"/>
            <a:r>
              <a:rPr lang="en-US" dirty="0"/>
              <a:t>Stack</a:t>
            </a:r>
            <a:endParaRPr lang="id-ID" dirty="0"/>
          </a:p>
          <a:p>
            <a:pPr lvl="1"/>
            <a:r>
              <a:rPr lang="en-US" dirty="0"/>
              <a:t>List</a:t>
            </a:r>
            <a:endParaRPr lang="id-ID" dirty="0"/>
          </a:p>
          <a:p>
            <a:pPr lvl="1"/>
            <a:r>
              <a:rPr lang="en-US" dirty="0"/>
              <a:t>Queue</a:t>
            </a:r>
            <a:endParaRPr lang="id-ID" dirty="0"/>
          </a:p>
          <a:p>
            <a:pPr lvl="1"/>
            <a:r>
              <a:rPr lang="en-US" dirty="0"/>
              <a:t>Heaps</a:t>
            </a:r>
            <a:endParaRPr lang="id-ID" dirty="0"/>
          </a:p>
          <a:p>
            <a:pPr lvl="1"/>
            <a:r>
              <a:rPr lang="en-US" dirty="0"/>
              <a:t>trees </a:t>
            </a:r>
            <a:endParaRPr lang="id-ID" dirty="0"/>
          </a:p>
          <a:p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32F33-AF9C-4068-8C9F-70C744428B2A}" type="datetime1">
              <a:rPr lang="en-US" smtClean="0"/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FSV/ Desain dan Analisis Algoritma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28132-AD6C-4B4F-87B9-0C4DC2FEA77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5922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fld id="{2E00D85C-E9FA-4C8B-A66F-2D0FD7C88FFA}" type="datetime1">
              <a:rPr lang="en-US" smtClean="0"/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r>
              <a:rPr lang="en-US" smtClean="0"/>
              <a:t>FSV/ Desain dan Analisis Algoritma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56220932-D32C-4DE0-8482-81E8DDF101D4}" type="slidenum">
              <a:rPr lang="en-US" sz="1000"/>
              <a:pPr eaLnBrk="1" hangingPunct="1"/>
              <a:t>11</a:t>
            </a:fld>
            <a:endParaRPr lang="en-US" sz="1000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cs typeface="+mj-cs"/>
              </a:rPr>
              <a:t>Pokok-pokok</a:t>
            </a:r>
            <a:r>
              <a:rPr lang="en-US" dirty="0" smtClean="0">
                <a:cs typeface="+mj-cs"/>
              </a:rPr>
              <a:t> </a:t>
            </a:r>
            <a:r>
              <a:rPr lang="en-US" dirty="0" err="1" smtClean="0">
                <a:cs typeface="+mj-cs"/>
              </a:rPr>
              <a:t>kuliah</a:t>
            </a:r>
            <a:endParaRPr lang="en-US" dirty="0" smtClean="0">
              <a:cs typeface="+mj-cs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125" y="1977656"/>
            <a:ext cx="8397875" cy="4054844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id-ID" sz="2000" dirty="0" smtClean="0">
                <a:cs typeface="+mn-cs"/>
              </a:rPr>
              <a:t>1. Correctness </a:t>
            </a:r>
            <a:endParaRPr lang="id-ID" sz="2000" dirty="0">
              <a:cs typeface="+mn-cs"/>
            </a:endParaRP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id-ID" sz="2000" dirty="0" smtClean="0">
                <a:cs typeface="+mn-cs"/>
              </a:rPr>
              <a:t>2. </a:t>
            </a:r>
            <a:r>
              <a:rPr lang="en-US" sz="2000" dirty="0" err="1" smtClean="0">
                <a:cs typeface="+mn-cs"/>
              </a:rPr>
              <a:t>Analisis</a:t>
            </a:r>
            <a:r>
              <a:rPr lang="en-US" sz="2000" dirty="0" smtClean="0">
                <a:cs typeface="+mn-cs"/>
              </a:rPr>
              <a:t> </a:t>
            </a:r>
            <a:r>
              <a:rPr lang="en-US" sz="2000" dirty="0" err="1" smtClean="0">
                <a:cs typeface="+mn-cs"/>
              </a:rPr>
              <a:t>algoritma</a:t>
            </a:r>
            <a:endParaRPr lang="en-US" sz="2000" dirty="0" smtClean="0">
              <a:cs typeface="+mn-cs"/>
            </a:endParaRPr>
          </a:p>
          <a:p>
            <a:pPr marL="533400" indent="-533400" eaLnBrk="1" hangingPunct="1">
              <a:lnSpc>
                <a:spcPct val="80000"/>
              </a:lnSpc>
              <a:buFont typeface="Wingdings" charset="0"/>
              <a:buNone/>
              <a:defRPr/>
            </a:pPr>
            <a:r>
              <a:rPr lang="en-US" sz="2000" dirty="0" smtClean="0">
                <a:cs typeface="+mn-cs"/>
              </a:rPr>
              <a:t>	a. </a:t>
            </a:r>
            <a:r>
              <a:rPr lang="en-US" sz="2000" dirty="0" err="1" smtClean="0">
                <a:cs typeface="+mn-cs"/>
              </a:rPr>
              <a:t>Kompleksitas</a:t>
            </a:r>
            <a:r>
              <a:rPr lang="en-US" sz="2000" dirty="0" smtClean="0">
                <a:cs typeface="+mn-cs"/>
              </a:rPr>
              <a:t> </a:t>
            </a:r>
            <a:r>
              <a:rPr lang="en-US" sz="2000" dirty="0" err="1" smtClean="0">
                <a:cs typeface="+mn-cs"/>
              </a:rPr>
              <a:t>waktu</a:t>
            </a:r>
            <a:r>
              <a:rPr lang="en-US" sz="2000" dirty="0" smtClean="0">
                <a:cs typeface="+mn-cs"/>
              </a:rPr>
              <a:t>/</a:t>
            </a:r>
            <a:r>
              <a:rPr lang="en-US" sz="2000" dirty="0" err="1" smtClean="0">
                <a:cs typeface="+mn-cs"/>
              </a:rPr>
              <a:t>ruang</a:t>
            </a:r>
            <a:endParaRPr lang="en-US" sz="2000" dirty="0" smtClean="0">
              <a:cs typeface="+mn-cs"/>
            </a:endParaRPr>
          </a:p>
          <a:p>
            <a:pPr marL="533400" indent="-533400" eaLnBrk="1" hangingPunct="1">
              <a:lnSpc>
                <a:spcPct val="80000"/>
              </a:lnSpc>
              <a:buFont typeface="Wingdings" charset="0"/>
              <a:buNone/>
              <a:defRPr/>
            </a:pPr>
            <a:r>
              <a:rPr lang="en-US" sz="2000" dirty="0" smtClean="0">
                <a:cs typeface="+mn-cs"/>
              </a:rPr>
              <a:t>	b. </a:t>
            </a:r>
            <a:r>
              <a:rPr lang="en-US" sz="2000" dirty="0" err="1" smtClean="0">
                <a:cs typeface="+mn-cs"/>
              </a:rPr>
              <a:t>Kompleksitas</a:t>
            </a:r>
            <a:r>
              <a:rPr lang="en-US" sz="2000" dirty="0" smtClean="0">
                <a:cs typeface="+mn-cs"/>
              </a:rPr>
              <a:t> </a:t>
            </a:r>
            <a:r>
              <a:rPr lang="en-US" sz="2000" dirty="0" err="1" smtClean="0">
                <a:cs typeface="+mn-cs"/>
              </a:rPr>
              <a:t>waktu</a:t>
            </a:r>
            <a:r>
              <a:rPr lang="en-US" sz="2000" dirty="0" smtClean="0">
                <a:cs typeface="+mn-cs"/>
              </a:rPr>
              <a:t> </a:t>
            </a:r>
            <a:r>
              <a:rPr lang="en-US" sz="2000" dirty="0" err="1" smtClean="0">
                <a:cs typeface="+mn-cs"/>
              </a:rPr>
              <a:t>asimptotik</a:t>
            </a:r>
            <a:r>
              <a:rPr lang="en-US" sz="2000" dirty="0" smtClean="0">
                <a:cs typeface="+mn-cs"/>
              </a:rPr>
              <a:t> (</a:t>
            </a:r>
            <a:r>
              <a:rPr lang="en-US" sz="2000" dirty="0" err="1" smtClean="0">
                <a:cs typeface="+mn-cs"/>
              </a:rPr>
              <a:t>notasi</a:t>
            </a:r>
            <a:r>
              <a:rPr lang="en-US" sz="2000" dirty="0" smtClean="0">
                <a:cs typeface="+mn-cs"/>
              </a:rPr>
              <a:t> O,  </a:t>
            </a:r>
            <a:r>
              <a:rPr lang="en-US" sz="2000" dirty="0" smtClean="0">
                <a:cs typeface="+mn-cs"/>
                <a:sym typeface="Symbol" charset="0"/>
              </a:rPr>
              <a:t>, )</a:t>
            </a:r>
            <a:endParaRPr lang="id-ID" sz="2000" dirty="0">
              <a:cs typeface="+mn-cs"/>
              <a:sym typeface="Symbol" charset="0"/>
            </a:endParaRPr>
          </a:p>
          <a:p>
            <a:pPr marL="533400" indent="-533400" eaLnBrk="1" hangingPunct="1">
              <a:lnSpc>
                <a:spcPct val="80000"/>
              </a:lnSpc>
              <a:buFont typeface="Wingdings" charset="0"/>
              <a:buNone/>
              <a:defRPr/>
            </a:pPr>
            <a:r>
              <a:rPr lang="id-ID" sz="2000" dirty="0" smtClean="0">
                <a:cs typeface="+mn-cs"/>
                <a:sym typeface="Symbol" charset="0"/>
              </a:rPr>
              <a:t>3. </a:t>
            </a:r>
            <a:r>
              <a:rPr lang="en-US" sz="2000" dirty="0" err="1" smtClean="0">
                <a:cs typeface="+mn-cs"/>
                <a:sym typeface="Symbol" charset="0"/>
              </a:rPr>
              <a:t>Teknik</a:t>
            </a:r>
            <a:r>
              <a:rPr lang="en-US" sz="2000" dirty="0" smtClean="0">
                <a:cs typeface="+mn-cs"/>
                <a:sym typeface="Symbol" charset="0"/>
              </a:rPr>
              <a:t> </a:t>
            </a:r>
            <a:r>
              <a:rPr lang="en-US" sz="2000" dirty="0" err="1" smtClean="0">
                <a:cs typeface="+mn-cs"/>
                <a:sym typeface="Symbol" charset="0"/>
              </a:rPr>
              <a:t>perancangan</a:t>
            </a:r>
            <a:r>
              <a:rPr lang="en-US" sz="2000" dirty="0" smtClean="0">
                <a:cs typeface="+mn-cs"/>
                <a:sym typeface="Symbol" charset="0"/>
              </a:rPr>
              <a:t> </a:t>
            </a:r>
            <a:r>
              <a:rPr lang="en-US" sz="2000" dirty="0" err="1" smtClean="0">
                <a:cs typeface="+mn-cs"/>
                <a:sym typeface="Symbol" charset="0"/>
              </a:rPr>
              <a:t>algoritma</a:t>
            </a:r>
            <a:r>
              <a:rPr lang="en-US" sz="2000" dirty="0" smtClean="0">
                <a:cs typeface="+mn-cs"/>
                <a:sym typeface="Symbol" charset="0"/>
              </a:rPr>
              <a:t>:</a:t>
            </a:r>
          </a:p>
          <a:p>
            <a:pPr marL="533400" indent="-533400" eaLnBrk="1" hangingPunct="1">
              <a:lnSpc>
                <a:spcPct val="80000"/>
              </a:lnSpc>
              <a:buFont typeface="Wingdings" charset="0"/>
              <a:buNone/>
              <a:defRPr/>
            </a:pPr>
            <a:r>
              <a:rPr lang="en-US" sz="2000" dirty="0" smtClean="0">
                <a:cs typeface="+mn-cs"/>
              </a:rPr>
              <a:t>	a. </a:t>
            </a:r>
            <a:r>
              <a:rPr lang="en-US" sz="2000" dirty="0" err="1" smtClean="0">
                <a:cs typeface="+mn-cs"/>
              </a:rPr>
              <a:t>Algoritma</a:t>
            </a:r>
            <a:r>
              <a:rPr lang="en-US" sz="2000" dirty="0" smtClean="0">
                <a:cs typeface="+mn-cs"/>
              </a:rPr>
              <a:t> </a:t>
            </a:r>
            <a:r>
              <a:rPr lang="en-US" sz="2000" i="1" dirty="0" smtClean="0">
                <a:cs typeface="+mn-cs"/>
              </a:rPr>
              <a:t>Brute Force</a:t>
            </a:r>
          </a:p>
          <a:p>
            <a:pPr marL="533400" indent="-533400" eaLnBrk="1" hangingPunct="1">
              <a:lnSpc>
                <a:spcPct val="80000"/>
              </a:lnSpc>
              <a:buFont typeface="Wingdings" charset="0"/>
              <a:buNone/>
              <a:defRPr/>
            </a:pPr>
            <a:r>
              <a:rPr lang="en-US" sz="2000" dirty="0" smtClean="0">
                <a:cs typeface="+mn-cs"/>
              </a:rPr>
              <a:t>	b. </a:t>
            </a:r>
            <a:r>
              <a:rPr lang="en-US" sz="2000" dirty="0" err="1" smtClean="0">
                <a:cs typeface="+mn-cs"/>
              </a:rPr>
              <a:t>Algoritma</a:t>
            </a:r>
            <a:r>
              <a:rPr lang="en-US" sz="2000" dirty="0" smtClean="0">
                <a:cs typeface="+mn-cs"/>
              </a:rPr>
              <a:t> </a:t>
            </a:r>
            <a:r>
              <a:rPr lang="en-US" sz="2000" i="1" dirty="0" smtClean="0">
                <a:cs typeface="+mn-cs"/>
              </a:rPr>
              <a:t>Greedy</a:t>
            </a:r>
          </a:p>
          <a:p>
            <a:pPr marL="533400" indent="-533400" eaLnBrk="1" hangingPunct="1">
              <a:lnSpc>
                <a:spcPct val="80000"/>
              </a:lnSpc>
              <a:buFont typeface="Wingdings" charset="0"/>
              <a:buNone/>
              <a:defRPr/>
            </a:pPr>
            <a:r>
              <a:rPr lang="en-US" sz="2000" dirty="0" smtClean="0">
                <a:cs typeface="+mn-cs"/>
              </a:rPr>
              <a:t>	c. </a:t>
            </a:r>
            <a:r>
              <a:rPr lang="en-US" sz="2000" dirty="0" err="1" smtClean="0">
                <a:cs typeface="+mn-cs"/>
              </a:rPr>
              <a:t>Algoritma</a:t>
            </a:r>
            <a:r>
              <a:rPr lang="en-US" sz="2000" dirty="0" smtClean="0">
                <a:cs typeface="+mn-cs"/>
              </a:rPr>
              <a:t> </a:t>
            </a:r>
            <a:r>
              <a:rPr lang="en-US" sz="2000" i="1" dirty="0" smtClean="0">
                <a:cs typeface="+mn-cs"/>
              </a:rPr>
              <a:t>divide and conquer</a:t>
            </a:r>
          </a:p>
          <a:p>
            <a:pPr marL="533400" indent="-533400" eaLnBrk="1" hangingPunct="1">
              <a:lnSpc>
                <a:spcPct val="80000"/>
              </a:lnSpc>
              <a:buFont typeface="Wingdings" charset="0"/>
              <a:buNone/>
              <a:defRPr/>
            </a:pPr>
            <a:r>
              <a:rPr lang="en-US" sz="2000" dirty="0" smtClean="0">
                <a:cs typeface="+mn-cs"/>
              </a:rPr>
              <a:t>	d. </a:t>
            </a:r>
            <a:r>
              <a:rPr lang="en-US" sz="2000" dirty="0" err="1" smtClean="0">
                <a:cs typeface="+mn-cs"/>
              </a:rPr>
              <a:t>Algoritma</a:t>
            </a:r>
            <a:r>
              <a:rPr lang="en-US" sz="2000" dirty="0" smtClean="0">
                <a:cs typeface="+mn-cs"/>
              </a:rPr>
              <a:t> traversal di </a:t>
            </a:r>
            <a:r>
              <a:rPr lang="en-US" sz="2000" dirty="0" err="1" smtClean="0">
                <a:cs typeface="+mn-cs"/>
              </a:rPr>
              <a:t>dalam</a:t>
            </a:r>
            <a:r>
              <a:rPr lang="en-US" sz="2000" dirty="0" smtClean="0">
                <a:cs typeface="+mn-cs"/>
              </a:rPr>
              <a:t> </a:t>
            </a:r>
            <a:r>
              <a:rPr lang="en-US" sz="2000" dirty="0" err="1" smtClean="0">
                <a:cs typeface="+mn-cs"/>
              </a:rPr>
              <a:t>graf</a:t>
            </a:r>
            <a:r>
              <a:rPr lang="en-US" sz="2000" dirty="0" smtClean="0">
                <a:cs typeface="+mn-cs"/>
              </a:rPr>
              <a:t> (DFS, BFS)</a:t>
            </a:r>
          </a:p>
          <a:p>
            <a:pPr marL="533400" indent="-533400" eaLnBrk="1" hangingPunct="1">
              <a:lnSpc>
                <a:spcPct val="80000"/>
              </a:lnSpc>
              <a:buFont typeface="Wingdings" charset="0"/>
              <a:buNone/>
              <a:defRPr/>
            </a:pPr>
            <a:r>
              <a:rPr lang="en-US" sz="2000" dirty="0" smtClean="0">
                <a:cs typeface="+mn-cs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708253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Pokok-pokok</a:t>
            </a:r>
            <a:r>
              <a:rPr lang="en-US" dirty="0"/>
              <a:t> </a:t>
            </a:r>
            <a:r>
              <a:rPr lang="en-US" dirty="0" err="1" smtClean="0"/>
              <a:t>kuliah</a:t>
            </a:r>
            <a:r>
              <a:rPr lang="id-ID" dirty="0" smtClean="0"/>
              <a:t> cont’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33400" indent="-533400">
              <a:lnSpc>
                <a:spcPct val="80000"/>
              </a:lnSpc>
              <a:buNone/>
              <a:defRPr/>
            </a:pPr>
            <a:r>
              <a:rPr lang="id-ID" dirty="0" smtClean="0"/>
              <a:t>	</a:t>
            </a:r>
            <a:r>
              <a:rPr lang="en-US" dirty="0" smtClean="0"/>
              <a:t>e</a:t>
            </a:r>
            <a:r>
              <a:rPr lang="en-US" dirty="0"/>
              <a:t>. </a:t>
            </a:r>
            <a:r>
              <a:rPr lang="en-US" dirty="0" err="1"/>
              <a:t>Algoritma</a:t>
            </a:r>
            <a:r>
              <a:rPr lang="en-US" dirty="0"/>
              <a:t> </a:t>
            </a:r>
            <a:r>
              <a:rPr lang="en-US" i="1" dirty="0"/>
              <a:t>backtracking</a:t>
            </a:r>
          </a:p>
          <a:p>
            <a:pPr marL="533400" indent="-533400">
              <a:lnSpc>
                <a:spcPct val="80000"/>
              </a:lnSpc>
              <a:buNone/>
              <a:defRPr/>
            </a:pPr>
            <a:r>
              <a:rPr lang="en-US" dirty="0"/>
              <a:t>	f. </a:t>
            </a:r>
            <a:r>
              <a:rPr lang="en-US" dirty="0" err="1"/>
              <a:t>Algoritma</a:t>
            </a:r>
            <a:r>
              <a:rPr lang="en-US" dirty="0"/>
              <a:t> </a:t>
            </a:r>
            <a:r>
              <a:rPr lang="en-US" i="1" dirty="0"/>
              <a:t>branch and bound</a:t>
            </a:r>
          </a:p>
          <a:p>
            <a:pPr marL="533400" indent="-533400">
              <a:lnSpc>
                <a:spcPct val="80000"/>
              </a:lnSpc>
              <a:buNone/>
              <a:defRPr/>
            </a:pPr>
            <a:r>
              <a:rPr lang="en-US" dirty="0"/>
              <a:t>	g. </a:t>
            </a:r>
            <a:r>
              <a:rPr lang="en-US" i="1" dirty="0"/>
              <a:t>Dynamic Programming</a:t>
            </a:r>
            <a:endParaRPr lang="id-ID" i="1" dirty="0"/>
          </a:p>
          <a:p>
            <a:pPr marL="533400" indent="-533400">
              <a:lnSpc>
                <a:spcPct val="80000"/>
              </a:lnSpc>
              <a:buNone/>
              <a:defRPr/>
            </a:pPr>
            <a:r>
              <a:rPr lang="id-ID" i="1" dirty="0"/>
              <a:t>4. </a:t>
            </a:r>
            <a:r>
              <a:rPr lang="en-US" dirty="0" err="1"/>
              <a:t>Pencocokan</a:t>
            </a:r>
            <a:r>
              <a:rPr lang="en-US" dirty="0"/>
              <a:t> </a:t>
            </a:r>
            <a:r>
              <a:rPr lang="en-US" i="1" dirty="0"/>
              <a:t>string</a:t>
            </a:r>
            <a:r>
              <a:rPr lang="en-US" dirty="0"/>
              <a:t> (</a:t>
            </a:r>
            <a:r>
              <a:rPr lang="en-US" i="1" dirty="0"/>
              <a:t>pattern/string matching</a:t>
            </a:r>
            <a:r>
              <a:rPr lang="en-US" dirty="0"/>
              <a:t>)</a:t>
            </a:r>
          </a:p>
          <a:p>
            <a:pPr marL="533400" indent="-533400">
              <a:lnSpc>
                <a:spcPct val="80000"/>
              </a:lnSpc>
              <a:buNone/>
              <a:defRPr/>
            </a:pPr>
            <a:endParaRPr lang="en-US" dirty="0"/>
          </a:p>
          <a:p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96D7A-9B14-4B55-BB57-55CF45DCBFE6}" type="datetime1">
              <a:rPr lang="en-US" smtClean="0"/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FSV/ Desain dan Analisis Algoritma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28132-AD6C-4B4F-87B9-0C4DC2FEA77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629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fld id="{D4B6A417-B4FA-4A8F-8C60-D5C0F6FA3A8E}" type="datetime1">
              <a:rPr lang="en-US" smtClean="0"/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19200" y="6427694"/>
            <a:ext cx="6400800" cy="457200"/>
          </a:xfrm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r>
              <a:rPr lang="en-US" smtClean="0"/>
              <a:t>FSV/ Desain dan Analisis Algoritma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56FE0B3F-6D70-407E-82DF-616BFDFF6EC5}" type="slidenum">
              <a:rPr lang="en-US" sz="1000"/>
              <a:pPr eaLnBrk="1" hangingPunct="1"/>
              <a:t>13</a:t>
            </a:fld>
            <a:endParaRPr lang="en-US" sz="1000"/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65125" y="1066800"/>
            <a:ext cx="8326438" cy="641239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Important Problem Types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125" y="1676400"/>
            <a:ext cx="8326438" cy="4648200"/>
          </a:xfrm>
        </p:spPr>
        <p:txBody>
          <a:bodyPr/>
          <a:lstStyle/>
          <a:p>
            <a:pPr eaLnBrk="1" hangingPunct="1">
              <a:buFont typeface="Wingdings" charset="0"/>
              <a:buChar char="n"/>
              <a:defRPr/>
            </a:pPr>
            <a:r>
              <a:rPr lang="en-US" sz="2000" dirty="0" smtClean="0">
                <a:cs typeface="+mn-cs"/>
              </a:rPr>
              <a:t>Sorting </a:t>
            </a:r>
            <a:r>
              <a:rPr lang="en-US" sz="2000" dirty="0" smtClean="0">
                <a:cs typeface="+mn-cs"/>
                <a:sym typeface="Wingdings" charset="0"/>
              </a:rPr>
              <a:t> </a:t>
            </a:r>
          </a:p>
          <a:p>
            <a:pPr lvl="1" eaLnBrk="1" hangingPunct="1">
              <a:buFont typeface="Wingdings" charset="0"/>
              <a:buChar char="n"/>
              <a:defRPr/>
            </a:pPr>
            <a:r>
              <a:rPr lang="en-US" dirty="0" smtClean="0">
                <a:sym typeface="Wingdings" charset="0"/>
              </a:rPr>
              <a:t>Definition</a:t>
            </a:r>
          </a:p>
          <a:p>
            <a:pPr lvl="1" eaLnBrk="1" hangingPunct="1">
              <a:buFont typeface="Wingdings" charset="0"/>
              <a:buChar char="n"/>
              <a:defRPr/>
            </a:pPr>
            <a:r>
              <a:rPr lang="en-US" dirty="0" smtClean="0">
                <a:sym typeface="Wingdings" charset="0"/>
              </a:rPr>
              <a:t>why would we want a sorted list?</a:t>
            </a:r>
          </a:p>
          <a:p>
            <a:pPr lvl="1" eaLnBrk="1" hangingPunct="1">
              <a:buFont typeface="Wingdings" charset="0"/>
              <a:buChar char="n"/>
              <a:defRPr/>
            </a:pPr>
            <a:r>
              <a:rPr lang="en-US" dirty="0" smtClean="0">
                <a:sym typeface="Wingdings" charset="0"/>
              </a:rPr>
              <a:t>Properties of sorting: </a:t>
            </a:r>
            <a:r>
              <a:rPr lang="en-US" u="sng" dirty="0" smtClean="0">
                <a:sym typeface="Wingdings" charset="0"/>
              </a:rPr>
              <a:t>stable</a:t>
            </a:r>
            <a:r>
              <a:rPr lang="en-US" dirty="0" smtClean="0">
                <a:sym typeface="Wingdings" charset="0"/>
              </a:rPr>
              <a:t> and </a:t>
            </a:r>
            <a:r>
              <a:rPr lang="en-US" u="sng" dirty="0" smtClean="0">
                <a:sym typeface="Wingdings" charset="0"/>
              </a:rPr>
              <a:t>in place</a:t>
            </a:r>
            <a:endParaRPr lang="en-US" u="sng" dirty="0" smtClean="0"/>
          </a:p>
          <a:p>
            <a:pPr eaLnBrk="1" hangingPunct="1">
              <a:buFont typeface="Wingdings" charset="0"/>
              <a:buChar char="n"/>
              <a:defRPr/>
            </a:pPr>
            <a:r>
              <a:rPr lang="en-US" sz="2000" dirty="0" smtClean="0">
                <a:cs typeface="+mn-cs"/>
              </a:rPr>
              <a:t>Searching</a:t>
            </a:r>
          </a:p>
          <a:p>
            <a:pPr lvl="1" eaLnBrk="1" hangingPunct="1">
              <a:buFont typeface="Wingdings" charset="0"/>
              <a:buChar char="n"/>
              <a:defRPr/>
            </a:pPr>
            <a:r>
              <a:rPr lang="en-US" dirty="0" smtClean="0"/>
              <a:t>Sequential and binary search</a:t>
            </a:r>
          </a:p>
          <a:p>
            <a:pPr lvl="1" eaLnBrk="1" hangingPunct="1">
              <a:buFont typeface="Wingdings" charset="0"/>
              <a:buChar char="n"/>
              <a:defRPr/>
            </a:pPr>
            <a:r>
              <a:rPr lang="en-US" dirty="0" smtClean="0"/>
              <a:t>Two or more operations: addition to, deletion from</a:t>
            </a:r>
          </a:p>
          <a:p>
            <a:pPr eaLnBrk="1" hangingPunct="1">
              <a:buFont typeface="Wingdings" charset="0"/>
              <a:buChar char="n"/>
              <a:defRPr/>
            </a:pPr>
            <a:r>
              <a:rPr lang="en-US" sz="2000" dirty="0" smtClean="0">
                <a:cs typeface="+mn-cs"/>
              </a:rPr>
              <a:t>String processing </a:t>
            </a:r>
            <a:r>
              <a:rPr lang="en-US" sz="2000" dirty="0" smtClean="0">
                <a:cs typeface="+mn-cs"/>
                <a:sym typeface="Wingdings" charset="0"/>
              </a:rPr>
              <a:t> string matching</a:t>
            </a:r>
            <a:endParaRPr lang="en-US" sz="2000" dirty="0" smtClean="0">
              <a:cs typeface="+mn-cs"/>
            </a:endParaRPr>
          </a:p>
          <a:p>
            <a:pPr eaLnBrk="1" hangingPunct="1">
              <a:buFont typeface="Wingdings" charset="0"/>
              <a:buChar char="n"/>
              <a:defRPr/>
            </a:pPr>
            <a:r>
              <a:rPr lang="en-US" sz="2000" dirty="0" smtClean="0">
                <a:cs typeface="+mn-cs"/>
              </a:rPr>
              <a:t>Graph problem </a:t>
            </a:r>
          </a:p>
          <a:p>
            <a:pPr lvl="1" eaLnBrk="1" hangingPunct="1">
              <a:buFont typeface="Wingdings" charset="0"/>
              <a:buChar char="n"/>
              <a:defRPr/>
            </a:pPr>
            <a:r>
              <a:rPr lang="en-US" dirty="0" smtClean="0">
                <a:sym typeface="Wingdings" charset="0"/>
              </a:rPr>
              <a:t>For </a:t>
            </a:r>
            <a:r>
              <a:rPr lang="en-US" dirty="0" err="1" smtClean="0">
                <a:sym typeface="Wingdings" charset="0"/>
              </a:rPr>
              <a:t>modelling</a:t>
            </a:r>
            <a:r>
              <a:rPr lang="en-US" dirty="0" smtClean="0">
                <a:sym typeface="Wingdings" charset="0"/>
              </a:rPr>
              <a:t> communication network, event </a:t>
            </a:r>
            <a:r>
              <a:rPr lang="en-US" dirty="0" err="1" smtClean="0">
                <a:sym typeface="Wingdings" charset="0"/>
              </a:rPr>
              <a:t>schedulling</a:t>
            </a:r>
            <a:r>
              <a:rPr lang="en-US" dirty="0" smtClean="0">
                <a:sym typeface="Wingdings" charset="0"/>
              </a:rPr>
              <a:t>, games, </a:t>
            </a:r>
            <a:r>
              <a:rPr lang="en-US" dirty="0" err="1" smtClean="0">
                <a:sym typeface="Wingdings" charset="0"/>
              </a:rPr>
              <a:t>topsort</a:t>
            </a:r>
            <a:r>
              <a:rPr lang="en-US" dirty="0" smtClean="0">
                <a:sym typeface="Wingdings" charset="0"/>
              </a:rPr>
              <a:t>, TSP, graph-coloring.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0170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fld id="{05F97F7C-1F7E-46D3-AFB4-2E0492F82AD8}" type="datetime1">
              <a:rPr lang="en-US" smtClean="0"/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0" y="6477000"/>
            <a:ext cx="6400800" cy="457200"/>
          </a:xfrm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r>
              <a:rPr lang="en-US" smtClean="0"/>
              <a:t>FSV/ Desain dan Analisis Algoritma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FEC9DB4C-0DB2-4F8A-99C6-082EA9ABE13D}" type="slidenum">
              <a:rPr lang="en-US" sz="1000"/>
              <a:pPr eaLnBrk="1" hangingPunct="1"/>
              <a:t>14</a:t>
            </a:fld>
            <a:endParaRPr lang="en-US" sz="1000"/>
          </a:p>
        </p:txBody>
      </p:sp>
      <p:sp>
        <p:nvSpPr>
          <p:cNvPr id="4505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65125" y="1066800"/>
            <a:ext cx="8326438" cy="641239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Important (cont.)</a:t>
            </a:r>
          </a:p>
        </p:txBody>
      </p:sp>
      <p:sp>
        <p:nvSpPr>
          <p:cNvPr id="4505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65125" y="1524000"/>
            <a:ext cx="8326438" cy="4054844"/>
          </a:xfrm>
        </p:spPr>
        <p:txBody>
          <a:bodyPr/>
          <a:lstStyle/>
          <a:p>
            <a:pPr eaLnBrk="1" hangingPunct="1">
              <a:buFont typeface="Wingdings" charset="0"/>
              <a:buChar char="n"/>
              <a:defRPr/>
            </a:pPr>
            <a:r>
              <a:rPr lang="en-US" sz="2000" dirty="0" smtClean="0">
                <a:cs typeface="+mn-cs"/>
              </a:rPr>
              <a:t>Combinatorial problem </a:t>
            </a:r>
          </a:p>
          <a:p>
            <a:pPr lvl="1" eaLnBrk="1" hangingPunct="1">
              <a:buFont typeface="Wingdings" charset="0"/>
              <a:buChar char="n"/>
              <a:defRPr/>
            </a:pPr>
            <a:r>
              <a:rPr lang="en-US" dirty="0" smtClean="0"/>
              <a:t>Combinatorial object: permutation, combination, subset</a:t>
            </a:r>
          </a:p>
          <a:p>
            <a:pPr lvl="1" eaLnBrk="1" hangingPunct="1">
              <a:buFont typeface="Wingdings" charset="0"/>
              <a:buChar char="n"/>
              <a:defRPr/>
            </a:pPr>
            <a:r>
              <a:rPr lang="en-US" dirty="0" smtClean="0"/>
              <a:t>TSP, graph-coloring</a:t>
            </a:r>
          </a:p>
          <a:p>
            <a:pPr eaLnBrk="1" hangingPunct="1">
              <a:buFont typeface="Wingdings" charset="0"/>
              <a:buChar char="n"/>
              <a:defRPr/>
            </a:pPr>
            <a:r>
              <a:rPr lang="en-US" sz="2000" dirty="0" smtClean="0">
                <a:cs typeface="+mn-cs"/>
              </a:rPr>
              <a:t>Geometric problem </a:t>
            </a:r>
            <a:endParaRPr lang="en-US" sz="2000" dirty="0" smtClean="0">
              <a:cs typeface="+mn-cs"/>
              <a:sym typeface="Wingdings" charset="0"/>
            </a:endParaRPr>
          </a:p>
          <a:p>
            <a:pPr lvl="1" eaLnBrk="1" hangingPunct="1">
              <a:buFont typeface="Wingdings" charset="0"/>
              <a:buChar char="n"/>
              <a:defRPr/>
            </a:pPr>
            <a:r>
              <a:rPr lang="en-US" dirty="0" smtClean="0">
                <a:sym typeface="Wingdings" charset="0"/>
              </a:rPr>
              <a:t>Deal with geometric object: line, point, polygon </a:t>
            </a:r>
          </a:p>
          <a:p>
            <a:pPr lvl="1" eaLnBrk="1" hangingPunct="1">
              <a:buFont typeface="Wingdings" charset="0"/>
              <a:buChar char="n"/>
              <a:defRPr/>
            </a:pPr>
            <a:r>
              <a:rPr lang="en-US" dirty="0" smtClean="0">
                <a:sym typeface="Wingdings" charset="0"/>
              </a:rPr>
              <a:t>Closest-pair problem, computer graphic (construct geometric shapes: triangle, circle)</a:t>
            </a:r>
            <a:endParaRPr lang="en-US" dirty="0" smtClean="0"/>
          </a:p>
          <a:p>
            <a:pPr eaLnBrk="1" hangingPunct="1">
              <a:buFont typeface="Wingdings" charset="0"/>
              <a:buChar char="n"/>
              <a:defRPr/>
            </a:pPr>
            <a:r>
              <a:rPr lang="en-US" sz="2000" dirty="0" smtClean="0">
                <a:cs typeface="+mn-cs"/>
              </a:rPr>
              <a:t>Numerical problem</a:t>
            </a:r>
          </a:p>
          <a:p>
            <a:pPr lvl="1" eaLnBrk="1" hangingPunct="1">
              <a:buFont typeface="Wingdings" charset="0"/>
              <a:buChar char="n"/>
              <a:defRPr/>
            </a:pPr>
            <a:r>
              <a:rPr lang="en-US" dirty="0" smtClean="0">
                <a:sym typeface="Wingdings" charset="0"/>
              </a:rPr>
              <a:t>Mathematical object: solving equations, systems of equations, computing definite integrals, evaluating functions.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4916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fld id="{E5399789-F632-4E33-90D6-4164FD9FE35F}" type="datetime1">
              <a:rPr lang="en-US" smtClean="0"/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0" y="6553200"/>
            <a:ext cx="6400800" cy="457200"/>
          </a:xfrm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r>
              <a:rPr lang="en-US" smtClean="0"/>
              <a:t>FSV/ Desain dan Analisis Algoritma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E2FBDC15-A5C8-4B8B-82BC-5EAF1E200538}" type="slidenum">
              <a:rPr lang="en-US" sz="1000"/>
              <a:pPr eaLnBrk="1" hangingPunct="1"/>
              <a:t>15</a:t>
            </a:fld>
            <a:endParaRPr lang="en-US" sz="1000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Analisis Algoritma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charset="0"/>
              <a:buChar char="n"/>
              <a:defRPr/>
            </a:pPr>
            <a:r>
              <a:rPr lang="en-US" dirty="0" err="1" smtClean="0">
                <a:cs typeface="+mn-cs"/>
              </a:rPr>
              <a:t>Algoritma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tidak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cukup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hanya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benar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saja</a:t>
            </a:r>
            <a:r>
              <a:rPr lang="en-US" dirty="0" smtClean="0">
                <a:cs typeface="+mn-cs"/>
              </a:rPr>
              <a:t> (correctness), </a:t>
            </a:r>
            <a:r>
              <a:rPr lang="en-US" dirty="0" err="1" smtClean="0">
                <a:cs typeface="+mn-cs"/>
              </a:rPr>
              <a:t>tetapi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juga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harus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mangkus</a:t>
            </a:r>
            <a:r>
              <a:rPr lang="en-US" dirty="0" smtClean="0">
                <a:cs typeface="+mn-cs"/>
              </a:rPr>
              <a:t> (</a:t>
            </a:r>
            <a:r>
              <a:rPr lang="en-US" dirty="0" err="1" smtClean="0">
                <a:cs typeface="+mn-cs"/>
              </a:rPr>
              <a:t>efisien</a:t>
            </a:r>
            <a:r>
              <a:rPr lang="en-US" dirty="0" smtClean="0">
                <a:cs typeface="+mn-cs"/>
              </a:rPr>
              <a:t>)</a:t>
            </a:r>
          </a:p>
          <a:p>
            <a:pPr eaLnBrk="1" hangingPunct="1">
              <a:buFont typeface="Wingdings" charset="0"/>
              <a:buChar char="n"/>
              <a:defRPr/>
            </a:pPr>
            <a:r>
              <a:rPr lang="en-US" b="1" dirty="0" err="1" smtClean="0">
                <a:cs typeface="+mn-cs"/>
              </a:rPr>
              <a:t>Tujuan</a:t>
            </a:r>
            <a:r>
              <a:rPr lang="en-US" dirty="0" smtClean="0">
                <a:cs typeface="+mn-cs"/>
              </a:rPr>
              <a:t>: </a:t>
            </a:r>
          </a:p>
          <a:p>
            <a:pPr eaLnBrk="1" hangingPunct="1">
              <a:buFont typeface="Wingdings" charset="0"/>
              <a:buNone/>
              <a:defRPr/>
            </a:pPr>
            <a:r>
              <a:rPr lang="en-US" dirty="0" smtClean="0">
                <a:cs typeface="+mn-cs"/>
              </a:rPr>
              <a:t>	1. </a:t>
            </a:r>
            <a:r>
              <a:rPr lang="en-US" dirty="0" err="1" smtClean="0">
                <a:cs typeface="+mn-cs"/>
              </a:rPr>
              <a:t>Mengukur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efisiensi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algoritma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dari</a:t>
            </a:r>
            <a:endParaRPr lang="en-US" dirty="0" smtClean="0">
              <a:cs typeface="+mn-cs"/>
            </a:endParaRPr>
          </a:p>
          <a:p>
            <a:pPr eaLnBrk="1" hangingPunct="1">
              <a:buFont typeface="Wingdings" charset="0"/>
              <a:buNone/>
              <a:defRPr/>
            </a:pPr>
            <a:r>
              <a:rPr lang="en-US" dirty="0" smtClean="0">
                <a:cs typeface="+mn-cs"/>
              </a:rPr>
              <a:t>        </a:t>
            </a:r>
            <a:r>
              <a:rPr lang="en-US" dirty="0" err="1" smtClean="0">
                <a:cs typeface="+mn-cs"/>
              </a:rPr>
              <a:t>segi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waktu</a:t>
            </a:r>
            <a:r>
              <a:rPr lang="en-US" dirty="0" smtClean="0">
                <a:cs typeface="+mn-cs"/>
              </a:rPr>
              <a:t>/</a:t>
            </a:r>
            <a:r>
              <a:rPr lang="en-US" dirty="0" err="1" smtClean="0">
                <a:cs typeface="+mn-cs"/>
              </a:rPr>
              <a:t>ruang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memori</a:t>
            </a:r>
            <a:r>
              <a:rPr lang="en-US" dirty="0" smtClean="0">
                <a:cs typeface="+mn-cs"/>
              </a:rPr>
              <a:t>,</a:t>
            </a:r>
          </a:p>
          <a:p>
            <a:pPr eaLnBrk="1" hangingPunct="1">
              <a:buFont typeface="Wingdings" charset="0"/>
              <a:buNone/>
              <a:defRPr/>
            </a:pPr>
            <a:r>
              <a:rPr lang="en-US" dirty="0" smtClean="0">
                <a:cs typeface="+mn-cs"/>
              </a:rPr>
              <a:t>	2. </a:t>
            </a:r>
            <a:r>
              <a:rPr lang="en-US" dirty="0" err="1" smtClean="0">
                <a:cs typeface="+mn-cs"/>
              </a:rPr>
              <a:t>Membanding-bandingkan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dua</a:t>
            </a:r>
            <a:r>
              <a:rPr lang="en-US" dirty="0" smtClean="0">
                <a:cs typeface="+mn-cs"/>
              </a:rPr>
              <a:t>/</a:t>
            </a:r>
            <a:r>
              <a:rPr lang="en-US" dirty="0" err="1" smtClean="0">
                <a:cs typeface="+mn-cs"/>
              </a:rPr>
              <a:t>lebih</a:t>
            </a:r>
            <a:endParaRPr lang="en-US" dirty="0" smtClean="0">
              <a:cs typeface="+mn-cs"/>
            </a:endParaRPr>
          </a:p>
          <a:p>
            <a:pPr eaLnBrk="1" hangingPunct="1">
              <a:buFont typeface="Wingdings" charset="0"/>
              <a:buNone/>
              <a:defRPr/>
            </a:pPr>
            <a:r>
              <a:rPr lang="en-US" dirty="0" smtClean="0">
                <a:cs typeface="+mn-cs"/>
              </a:rPr>
              <a:t>       </a:t>
            </a:r>
            <a:r>
              <a:rPr lang="en-US" dirty="0" err="1" smtClean="0">
                <a:cs typeface="+mn-cs"/>
              </a:rPr>
              <a:t>algoritma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untuk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masalah</a:t>
            </a:r>
            <a:r>
              <a:rPr lang="en-US" dirty="0" smtClean="0">
                <a:cs typeface="+mn-cs"/>
              </a:rPr>
              <a:t> yang </a:t>
            </a:r>
            <a:r>
              <a:rPr lang="en-US" dirty="0" err="1" smtClean="0">
                <a:cs typeface="+mn-cs"/>
              </a:rPr>
              <a:t>sama</a:t>
            </a:r>
            <a:r>
              <a:rPr lang="en-US" dirty="0" smtClean="0">
                <a:cs typeface="+mn-cs"/>
              </a:rPr>
              <a:t>. </a:t>
            </a:r>
          </a:p>
          <a:p>
            <a:pPr eaLnBrk="1" hangingPunct="1">
              <a:buFont typeface="Wingdings" charset="0"/>
              <a:buNone/>
              <a:defRPr/>
            </a:pPr>
            <a:endParaRPr lang="en-US" dirty="0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24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fld id="{44AD12B9-3B5F-4749-95CB-9D3C725A027C}" type="datetime1">
              <a:rPr lang="en-US" smtClean="0"/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r>
              <a:rPr lang="en-US" smtClean="0"/>
              <a:t>FSV/ Desain dan Analisis Algoritma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F746BAB0-83AF-44E1-84C6-12FE1A661DC5}" type="slidenum">
              <a:rPr lang="en-US" sz="1000"/>
              <a:pPr eaLnBrk="1" hangingPunct="1"/>
              <a:t>16</a:t>
            </a:fld>
            <a:endParaRPr lang="en-US" sz="1000"/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Analysis Framework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Efficiency of algorithm:</a:t>
            </a:r>
          </a:p>
          <a:p>
            <a:pPr lvl="1" eaLnBrk="1" hangingPunct="1"/>
            <a:r>
              <a:rPr lang="en-US" smtClean="0"/>
              <a:t>Time efficiency</a:t>
            </a:r>
          </a:p>
          <a:p>
            <a:pPr lvl="1" eaLnBrk="1" hangingPunct="1"/>
            <a:r>
              <a:rPr lang="en-US" smtClean="0"/>
              <a:t>Space efficiency</a:t>
            </a:r>
          </a:p>
          <a:p>
            <a:pPr eaLnBrk="1" hangingPunct="1"/>
            <a:r>
              <a:rPr lang="en-US" smtClean="0"/>
              <a:t>Measuring an input</a:t>
            </a:r>
            <a:r>
              <a:rPr lang="ja-JP" altLang="en-US" smtClean="0"/>
              <a:t>’</a:t>
            </a:r>
            <a:r>
              <a:rPr lang="en-US" altLang="ja-JP" smtClean="0"/>
              <a:t>s size</a:t>
            </a:r>
          </a:p>
          <a:p>
            <a:pPr eaLnBrk="1" hangingPunct="1"/>
            <a:r>
              <a:rPr lang="en-US" smtClean="0"/>
              <a:t>Units for measuring running time</a:t>
            </a:r>
          </a:p>
          <a:p>
            <a:pPr lvl="1" eaLnBrk="1" hangingPunct="1"/>
            <a:r>
              <a:rPr lang="en-US" smtClean="0"/>
              <a:t>Basic operation</a:t>
            </a:r>
          </a:p>
          <a:p>
            <a:pPr lvl="1" eaLnBrk="1" hangingPunct="1"/>
            <a:r>
              <a:rPr lang="en-US" smtClean="0"/>
              <a:t>Examples: sorting algorithm, matrix multiplication, polynomial evaluation, multiplication of two numbers</a:t>
            </a:r>
          </a:p>
        </p:txBody>
      </p:sp>
    </p:spTree>
    <p:extLst>
      <p:ext uri="{BB962C8B-B14F-4D97-AF65-F5344CB8AC3E}">
        <p14:creationId xmlns:p14="http://schemas.microsoft.com/office/powerpoint/2010/main" val="92118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CC98C-8DF0-4D84-A2A2-2570D35CE828}" type="datetime1">
              <a:rPr lang="en-US" smtClean="0"/>
              <a:t>8/27/2014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FSV/ Desain dan Analisis Algoritma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A60EE-172E-4D40-B88A-E146EF1E0299}" type="slidenum">
              <a:rPr lang="en-US"/>
              <a:pPr/>
              <a:t>17</a:t>
            </a:fld>
            <a:endParaRPr lang="en-US"/>
          </a:p>
        </p:txBody>
      </p:sp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solidFill>
                  <a:schemeClr val="tx1"/>
                </a:solidFill>
              </a:rPr>
              <a:t>Top-down Programming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Consider the following example of a scratch-off lottery ticket</a:t>
            </a:r>
          </a:p>
        </p:txBody>
      </p:sp>
      <p:pic>
        <p:nvPicPr>
          <p:cNvPr id="111620" name="Picture 4" descr="fig 5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9" t="14218" r="8220" b="11848"/>
          <a:stretch>
            <a:fillRect/>
          </a:stretch>
        </p:blipFill>
        <p:spPr bwMode="auto">
          <a:xfrm>
            <a:off x="1600200" y="3011488"/>
            <a:ext cx="5715000" cy="2322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7228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B20A2-1A3E-406A-9203-C472AB9BF689}" type="datetime1">
              <a:rPr lang="en-US" smtClean="0"/>
              <a:t>8/27/2014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FSV/ Desain dan Analisis Algoritma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3D6C4-431F-4458-9948-137723545795}" type="slidenum">
              <a:rPr lang="en-US"/>
              <a:pPr/>
              <a:t>18</a:t>
            </a:fld>
            <a:endParaRPr lang="en-US"/>
          </a:p>
        </p:txBody>
      </p:sp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solidFill>
                  <a:schemeClr val="tx1"/>
                </a:solidFill>
              </a:rPr>
              <a:t>Top-down (cont’d)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>
              <a:buFontTx/>
              <a:buNone/>
            </a:pPr>
            <a:r>
              <a:rPr lang="en-US">
                <a:solidFill>
                  <a:schemeClr val="tx1"/>
                </a:solidFill>
              </a:rPr>
              <a:t>Some possible solutions:</a:t>
            </a:r>
          </a:p>
          <a:p>
            <a:pPr marL="533400" indent="-533400">
              <a:buFontTx/>
              <a:buAutoNum type="arabicPeriod"/>
            </a:pPr>
            <a:r>
              <a:rPr lang="en-US">
                <a:solidFill>
                  <a:schemeClr val="tx1"/>
                </a:solidFill>
              </a:rPr>
              <a:t>Make a table and search it to find the solution</a:t>
            </a:r>
          </a:p>
        </p:txBody>
      </p:sp>
      <p:pic>
        <p:nvPicPr>
          <p:cNvPr id="112644" name="Picture 4" descr="fig 5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0" t="2333" r="3947" b="6706"/>
          <a:stretch>
            <a:fillRect/>
          </a:stretch>
        </p:blipFill>
        <p:spPr bwMode="auto">
          <a:xfrm>
            <a:off x="1752600" y="3035300"/>
            <a:ext cx="5867400" cy="336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7672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12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C17E1-7F97-41C9-B31A-48623F47E07D}" type="datetime1">
              <a:rPr lang="en-US" smtClean="0"/>
              <a:t>8/27/2014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FSV/ Desain dan Analisis Algoritma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73791-B2A6-4FCC-940D-2DB4F5786FDC}" type="slidenum">
              <a:rPr lang="en-US"/>
              <a:pPr/>
              <a:t>19</a:t>
            </a:fld>
            <a:endParaRPr lang="en-US"/>
          </a:p>
        </p:txBody>
      </p:sp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solidFill>
                  <a:schemeClr val="tx1"/>
                </a:solidFill>
              </a:rPr>
              <a:t>Top-down (cont’d)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>
              <a:buFontTx/>
              <a:buAutoNum type="arabicPeriod" startAt="2"/>
            </a:pPr>
            <a:r>
              <a:rPr lang="en-US">
                <a:solidFill>
                  <a:schemeClr val="tx1"/>
                </a:solidFill>
              </a:rPr>
              <a:t>Sort the input into descending order and find the first run of three repeated amounts</a:t>
            </a:r>
          </a:p>
        </p:txBody>
      </p:sp>
      <p:pic>
        <p:nvPicPr>
          <p:cNvPr id="114692" name="Picture 4" descr="fig 5_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" t="4727" r="1334" b="7829"/>
          <a:stretch>
            <a:fillRect/>
          </a:stretch>
        </p:blipFill>
        <p:spPr bwMode="auto">
          <a:xfrm>
            <a:off x="1676400" y="3027363"/>
            <a:ext cx="5638800" cy="3068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0563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F87CD-DBB6-4828-AA06-2BB0ED29B05D}" type="datetime1">
              <a:rPr lang="en-US" smtClean="0"/>
              <a:t>8/27/2014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19200" y="6400800"/>
            <a:ext cx="6400800" cy="457200"/>
          </a:xfrm>
        </p:spPr>
        <p:txBody>
          <a:bodyPr/>
          <a:lstStyle/>
          <a:p>
            <a:r>
              <a:rPr lang="en-US" smtClean="0"/>
              <a:t>FSV/ Desain dan Analisis Algoritma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6C9A6-9E2C-4783-BF00-9C3B009C096E}" type="slidenum">
              <a:rPr lang="en-US"/>
              <a:pPr/>
              <a:t>2</a:t>
            </a:fld>
            <a:endParaRPr lang="en-US"/>
          </a:p>
        </p:txBody>
      </p:sp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Outline 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057400"/>
            <a:ext cx="4138613" cy="3733800"/>
          </a:xfrm>
        </p:spPr>
        <p:txBody>
          <a:bodyPr/>
          <a:lstStyle/>
          <a:p>
            <a:r>
              <a:rPr lang="id-ID" dirty="0"/>
              <a:t>Administration Issue</a:t>
            </a:r>
            <a:endParaRPr lang="id-ID" dirty="0">
              <a:hlinkClick r:id="rId2" action="ppaction://hlinkfile"/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Syllabus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Top-down &amp; bottom-up programming</a:t>
            </a:r>
          </a:p>
          <a:p>
            <a:r>
              <a:rPr lang="en-US" dirty="0">
                <a:solidFill>
                  <a:schemeClr val="tx1"/>
                </a:solidFill>
              </a:rPr>
              <a:t>Correctness proofs by Induction</a:t>
            </a:r>
          </a:p>
          <a:p>
            <a:r>
              <a:rPr lang="en-US" dirty="0">
                <a:solidFill>
                  <a:schemeClr val="tx1"/>
                </a:solidFill>
              </a:rPr>
              <a:t>Transforming &amp; optimizing programs</a:t>
            </a:r>
          </a:p>
        </p:txBody>
      </p:sp>
    </p:spTree>
    <p:extLst>
      <p:ext uri="{BB962C8B-B14F-4D97-AF65-F5344CB8AC3E}">
        <p14:creationId xmlns:p14="http://schemas.microsoft.com/office/powerpoint/2010/main" val="877836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90AF2-2709-41C3-86E8-A15383F15AF3}" type="datetime1">
              <a:rPr lang="en-US" smtClean="0"/>
              <a:t>8/27/2014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FSV/ Desain dan Analisis Algoritma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E6B2B-1774-43D2-A11E-9FF2CA24714A}" type="slidenum">
              <a:rPr lang="en-US"/>
              <a:pPr/>
              <a:t>20</a:t>
            </a:fld>
            <a:endParaRPr lang="en-US"/>
          </a:p>
        </p:txBody>
      </p:sp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solidFill>
                  <a:schemeClr val="tx1"/>
                </a:solidFill>
              </a:rPr>
              <a:t>Top-down (cont’d)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en-US">
                <a:solidFill>
                  <a:schemeClr val="tx1"/>
                </a:solidFill>
              </a:rPr>
              <a:t>Top level</a:t>
            </a:r>
          </a:p>
        </p:txBody>
      </p:sp>
      <p:pic>
        <p:nvPicPr>
          <p:cNvPr id="115716" name="Picture 4" descr="prog 5_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8" t="9296" r="8450" b="839"/>
          <a:stretch>
            <a:fillRect/>
          </a:stretch>
        </p:blipFill>
        <p:spPr bwMode="auto">
          <a:xfrm>
            <a:off x="1524000" y="2667000"/>
            <a:ext cx="5867400" cy="2659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0235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1B141-AF62-4D09-BA0D-AB678E27FCDF}" type="datetime1">
              <a:rPr lang="en-US" smtClean="0"/>
              <a:t>8/27/2014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FSV/ Desain dan Analisis Algoritma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38543-A8C1-43E2-A606-C45FAA10BCE5}" type="slidenum">
              <a:rPr lang="en-US"/>
              <a:pPr/>
              <a:t>21</a:t>
            </a:fld>
            <a:endParaRPr lang="en-US"/>
          </a:p>
        </p:txBody>
      </p:sp>
      <p:sp>
        <p:nvSpPr>
          <p:cNvPr id="11878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solidFill>
                  <a:schemeClr val="tx1"/>
                </a:solidFill>
              </a:rPr>
              <a:t>Top-down (cont’d)</a:t>
            </a:r>
          </a:p>
        </p:txBody>
      </p:sp>
      <p:sp>
        <p:nvSpPr>
          <p:cNvPr id="11878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en-US">
                <a:solidFill>
                  <a:schemeClr val="tx1"/>
                </a:solidFill>
              </a:rPr>
              <a:t>Getting six inputs from the user</a:t>
            </a:r>
          </a:p>
        </p:txBody>
      </p:sp>
      <p:pic>
        <p:nvPicPr>
          <p:cNvPr id="118788" name="Picture 1028" descr="prog 5_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4" r="5194" b="6943"/>
          <a:stretch>
            <a:fillRect/>
          </a:stretch>
        </p:blipFill>
        <p:spPr bwMode="auto">
          <a:xfrm>
            <a:off x="1447800" y="2666999"/>
            <a:ext cx="5867400" cy="337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8756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254C6-96C3-4BD9-90BB-764693A6ED68}" type="datetime1">
              <a:rPr lang="en-US" smtClean="0"/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FSV/ Desain dan Analisis Algoritma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E9E0C-91E6-40C0-8917-6C59A08F9B6B}" type="slidenum">
              <a:rPr lang="en-US"/>
              <a:pPr/>
              <a:t>22</a:t>
            </a:fld>
            <a:endParaRPr lang="en-US"/>
          </a:p>
        </p:txBody>
      </p:sp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solidFill>
                  <a:schemeClr val="tx1"/>
                </a:solidFill>
              </a:rPr>
              <a:t>Top-down (cont’d)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>
              <a:buFontTx/>
              <a:buAutoNum type="arabicPeriod"/>
            </a:pPr>
            <a:r>
              <a:rPr lang="en-US">
                <a:solidFill>
                  <a:schemeClr val="tx1"/>
                </a:solidFill>
              </a:rPr>
              <a:t>First alternative is choosing the data structure for the table before designing the strategy for the algorithm</a:t>
            </a:r>
          </a:p>
          <a:p>
            <a:pPr marL="533400" indent="-533400">
              <a:buFontTx/>
              <a:buAutoNum type="arabicPeriod"/>
            </a:pPr>
            <a:endParaRPr lang="en-US">
              <a:solidFill>
                <a:schemeClr val="tx1"/>
              </a:solidFill>
            </a:endParaRPr>
          </a:p>
          <a:p>
            <a:pPr marL="533400" indent="-533400">
              <a:buFontTx/>
              <a:buAutoNum type="arabicPeriod"/>
            </a:pPr>
            <a:r>
              <a:rPr lang="en-US">
                <a:solidFill>
                  <a:schemeClr val="tx1"/>
                </a:solidFill>
              </a:rPr>
              <a:t>Second alternative is postponing the choice of data representation</a:t>
            </a:r>
          </a:p>
        </p:txBody>
      </p:sp>
    </p:spTree>
    <p:extLst>
      <p:ext uri="{BB962C8B-B14F-4D97-AF65-F5344CB8AC3E}">
        <p14:creationId xmlns:p14="http://schemas.microsoft.com/office/powerpoint/2010/main" val="2216537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F3182-A050-4F67-94C2-C7459EBEC9BD}" type="datetime1">
              <a:rPr lang="en-US" smtClean="0"/>
              <a:t>8/27/2014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FSV/ Desain dan Analisis Algoritma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C9603-5838-49B8-B1AE-D7A7A85700A9}" type="slidenum">
              <a:rPr lang="en-US"/>
              <a:pPr/>
              <a:t>23</a:t>
            </a:fld>
            <a:endParaRPr lang="en-US"/>
          </a:p>
        </p:txBody>
      </p:sp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solidFill>
                  <a:schemeClr val="tx1"/>
                </a:solidFill>
              </a:rPr>
              <a:t>Top-down (cont’d)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>
                <a:solidFill>
                  <a:schemeClr val="tx1"/>
                </a:solidFill>
              </a:rPr>
              <a:t>It’s the second idea</a:t>
            </a:r>
          </a:p>
        </p:txBody>
      </p:sp>
      <p:pic>
        <p:nvPicPr>
          <p:cNvPr id="117764" name="Picture 4" descr="prog 5_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9" t="5588" b="5006"/>
          <a:stretch>
            <a:fillRect/>
          </a:stretch>
        </p:blipFill>
        <p:spPr bwMode="auto">
          <a:xfrm>
            <a:off x="838200" y="2514600"/>
            <a:ext cx="7713683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0664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C6AD0-E6CE-437A-8995-7DDAD89E764C}" type="datetime1">
              <a:rPr lang="en-US" smtClean="0"/>
              <a:t>8/27/2014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FSV/ Desain dan Analisis Algoritma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A231A-B126-48F7-AD32-E1CAEA03D770}" type="slidenum">
              <a:rPr lang="en-US"/>
              <a:pPr/>
              <a:t>24</a:t>
            </a:fld>
            <a:endParaRPr lang="en-US"/>
          </a:p>
        </p:txBody>
      </p:sp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solidFill>
                  <a:schemeClr val="tx1"/>
                </a:solidFill>
              </a:rPr>
              <a:t>Top-down (cont’d)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19812" name="Picture 4" descr="prog 5_7 5_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8" t="2649" r="4688" b="57628"/>
          <a:stretch>
            <a:fillRect/>
          </a:stretch>
        </p:blipFill>
        <p:spPr bwMode="auto">
          <a:xfrm>
            <a:off x="670249" y="1905000"/>
            <a:ext cx="7787951" cy="432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218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73715-257A-4E9C-BED7-96BDDAF8CF7A}" type="datetime1">
              <a:rPr lang="en-US" smtClean="0"/>
              <a:t>8/27/2014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FSV/ Desain dan Analisis Algoritma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D178B-4411-4960-947A-19F72C469E2A}" type="slidenum">
              <a:rPr lang="en-US"/>
              <a:pPr/>
              <a:t>25</a:t>
            </a:fld>
            <a:endParaRPr lang="en-US"/>
          </a:p>
        </p:txBody>
      </p:sp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solidFill>
                  <a:schemeClr val="tx1"/>
                </a:solidFill>
              </a:rPr>
              <a:t>Top-down (cont’d)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120836" name="Picture 4" descr="prog 5_7 5_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48689" r="4688" b="4965"/>
          <a:stretch>
            <a:fillRect/>
          </a:stretch>
        </p:blipFill>
        <p:spPr bwMode="auto">
          <a:xfrm>
            <a:off x="1295400" y="1905000"/>
            <a:ext cx="6444285" cy="4256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5699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AAF13-B73F-4672-9675-854DCE019384}" type="datetime1">
              <a:rPr lang="en-US" smtClean="0"/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FSV/ Desain dan Analisis Algoritma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388D9-1AE4-4125-9F2F-81054424C4F4}" type="slidenum">
              <a:rPr lang="en-US"/>
              <a:pPr/>
              <a:t>26</a:t>
            </a:fld>
            <a:endParaRPr lang="en-US"/>
          </a:p>
        </p:txBody>
      </p:sp>
      <p:sp>
        <p:nvSpPr>
          <p:cNvPr id="12288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solidFill>
                  <a:schemeClr val="tx1"/>
                </a:solidFill>
              </a:rPr>
              <a:t>Top-down (cont’d)</a:t>
            </a:r>
          </a:p>
        </p:txBody>
      </p:sp>
      <p:sp>
        <p:nvSpPr>
          <p:cNvPr id="12288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en-US">
                <a:solidFill>
                  <a:schemeClr val="tx1"/>
                </a:solidFill>
              </a:rPr>
              <a:t>	</a:t>
            </a:r>
          </a:p>
          <a:p>
            <a:pPr algn="ctr">
              <a:buFontTx/>
              <a:buNone/>
            </a:pPr>
            <a:endParaRPr lang="en-US">
              <a:solidFill>
                <a:schemeClr val="tx1"/>
              </a:solidFill>
            </a:endParaRPr>
          </a:p>
          <a:p>
            <a:pPr algn="ctr">
              <a:buFontTx/>
              <a:buNone/>
            </a:pPr>
            <a:r>
              <a:rPr lang="en-US">
                <a:solidFill>
                  <a:schemeClr val="tx1"/>
                </a:solidFill>
              </a:rPr>
              <a:t>The activity of creating program at the top level leads to the creation of function calls, whose lower-level function definitions have not yet been written.</a:t>
            </a:r>
          </a:p>
        </p:txBody>
      </p:sp>
    </p:spTree>
    <p:extLst>
      <p:ext uri="{BB962C8B-B14F-4D97-AF65-F5344CB8AC3E}">
        <p14:creationId xmlns:p14="http://schemas.microsoft.com/office/powerpoint/2010/main" val="1056142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97DF2-6B38-481C-B833-AA6FB815E6E4}" type="datetime1">
              <a:rPr lang="en-US" smtClean="0"/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FSV/ Desain dan Analisis Algoritma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34473-E5C6-4853-9B8A-67CCCF143E96}" type="slidenum">
              <a:rPr lang="en-US"/>
              <a:pPr/>
              <a:t>27</a:t>
            </a:fld>
            <a:endParaRPr lang="en-US"/>
          </a:p>
        </p:txBody>
      </p:sp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solidFill>
                  <a:schemeClr val="tx1"/>
                </a:solidFill>
              </a:rPr>
              <a:t>Bottom-up programming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en-US">
                <a:solidFill>
                  <a:schemeClr val="tx1"/>
                </a:solidFill>
              </a:rPr>
              <a:t>	</a:t>
            </a:r>
          </a:p>
          <a:p>
            <a:pPr algn="ctr">
              <a:buFontTx/>
              <a:buNone/>
            </a:pPr>
            <a:endParaRPr lang="en-US">
              <a:solidFill>
                <a:schemeClr val="tx1"/>
              </a:solidFill>
            </a:endParaRPr>
          </a:p>
          <a:p>
            <a:pPr algn="ctr">
              <a:buFontTx/>
              <a:buNone/>
            </a:pPr>
            <a:endParaRPr lang="en-US">
              <a:solidFill>
                <a:schemeClr val="tx1"/>
              </a:solidFill>
            </a:endParaRPr>
          </a:p>
          <a:p>
            <a:pPr algn="ctr">
              <a:buFontTx/>
              <a:buNone/>
            </a:pPr>
            <a:r>
              <a:rPr lang="en-US">
                <a:solidFill>
                  <a:schemeClr val="tx1"/>
                </a:solidFill>
              </a:rPr>
              <a:t>Write the definitions of functions first before using calls on them inside other higher-level functions</a:t>
            </a:r>
          </a:p>
        </p:txBody>
      </p:sp>
    </p:spTree>
    <p:extLst>
      <p:ext uri="{BB962C8B-B14F-4D97-AF65-F5344CB8AC3E}">
        <p14:creationId xmlns:p14="http://schemas.microsoft.com/office/powerpoint/2010/main" val="1284056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DE92B-B99B-496B-8966-2CA0205AE4C6}" type="datetime1">
              <a:rPr lang="en-US" smtClean="0"/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FSV/ Desain dan Analisis Algoritma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7341A-74D3-4313-95A2-2CCED94FF76B}" type="slidenum">
              <a:rPr lang="en-US"/>
              <a:pPr/>
              <a:t>28</a:t>
            </a:fld>
            <a:endParaRPr lang="en-US"/>
          </a:p>
        </p:txBody>
      </p:sp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solidFill>
                  <a:schemeClr val="tx1"/>
                </a:solidFill>
              </a:rPr>
              <a:t>Data structure for the table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 err="1" smtClean="0">
                <a:solidFill>
                  <a:schemeClr val="tx1"/>
                </a:solidFill>
              </a:rPr>
              <a:t>typedef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struct</a:t>
            </a:r>
            <a:r>
              <a:rPr lang="en-US" dirty="0">
                <a:solidFill>
                  <a:schemeClr val="tx1"/>
                </a:solidFill>
              </a:rPr>
              <a:t> {</a:t>
            </a:r>
          </a:p>
          <a:p>
            <a:pPr>
              <a:buFontTx/>
              <a:buNone/>
            </a:pPr>
            <a:r>
              <a:rPr lang="en-US" dirty="0">
                <a:solidFill>
                  <a:schemeClr val="tx1"/>
                </a:solidFill>
              </a:rPr>
              <a:t>		</a:t>
            </a:r>
            <a:r>
              <a:rPr lang="en-US" dirty="0" err="1">
                <a:solidFill>
                  <a:schemeClr val="tx1"/>
                </a:solidFill>
              </a:rPr>
              <a:t>int</a:t>
            </a:r>
            <a:r>
              <a:rPr lang="en-US" dirty="0">
                <a:solidFill>
                  <a:schemeClr val="tx1"/>
                </a:solidFill>
              </a:rPr>
              <a:t> Amount;</a:t>
            </a:r>
          </a:p>
          <a:p>
            <a:pPr>
              <a:buFontTx/>
              <a:buNone/>
            </a:pPr>
            <a:r>
              <a:rPr lang="en-US" dirty="0">
                <a:solidFill>
                  <a:schemeClr val="tx1"/>
                </a:solidFill>
              </a:rPr>
              <a:t>		</a:t>
            </a:r>
            <a:r>
              <a:rPr lang="en-US" dirty="0" err="1">
                <a:solidFill>
                  <a:schemeClr val="tx1"/>
                </a:solidFill>
              </a:rPr>
              <a:t>int</a:t>
            </a:r>
            <a:r>
              <a:rPr lang="en-US" dirty="0">
                <a:solidFill>
                  <a:schemeClr val="tx1"/>
                </a:solidFill>
              </a:rPr>
              <a:t> Repetitions;</a:t>
            </a:r>
          </a:p>
          <a:p>
            <a:pPr>
              <a:buFontTx/>
              <a:buNone/>
            </a:pPr>
            <a:r>
              <a:rPr lang="en-US" dirty="0">
                <a:solidFill>
                  <a:schemeClr val="tx1"/>
                </a:solidFill>
              </a:rPr>
              <a:t>} </a:t>
            </a:r>
            <a:r>
              <a:rPr lang="en-US" dirty="0" err="1">
                <a:solidFill>
                  <a:schemeClr val="tx1"/>
                </a:solidFill>
              </a:rPr>
              <a:t>RowStruct</a:t>
            </a:r>
            <a:r>
              <a:rPr lang="en-US" dirty="0">
                <a:solidFill>
                  <a:schemeClr val="tx1"/>
                </a:solidFill>
              </a:rPr>
              <a:t>;</a:t>
            </a:r>
          </a:p>
          <a:p>
            <a:pPr>
              <a:buFontTx/>
              <a:buNone/>
            </a:pPr>
            <a:endParaRPr lang="en-US" dirty="0">
              <a:solidFill>
                <a:schemeClr val="tx1"/>
              </a:solidFill>
            </a:endParaRPr>
          </a:p>
          <a:p>
            <a:pPr>
              <a:buFontTx/>
              <a:buNone/>
            </a:pPr>
            <a:r>
              <a:rPr lang="en-US" dirty="0" err="1">
                <a:solidFill>
                  <a:schemeClr val="tx1"/>
                </a:solidFill>
              </a:rPr>
              <a:t>RowStruct</a:t>
            </a:r>
            <a:r>
              <a:rPr lang="en-US" dirty="0">
                <a:solidFill>
                  <a:schemeClr val="tx1"/>
                </a:solidFill>
              </a:rPr>
              <a:t> Table[6];</a:t>
            </a:r>
          </a:p>
        </p:txBody>
      </p:sp>
    </p:spTree>
    <p:extLst>
      <p:ext uri="{BB962C8B-B14F-4D97-AF65-F5344CB8AC3E}">
        <p14:creationId xmlns:p14="http://schemas.microsoft.com/office/powerpoint/2010/main" val="3384170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E1584-9EA2-4790-BF22-D1B563EAA352}" type="datetime1">
              <a:rPr lang="en-US" smtClean="0"/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FSV/ Desain dan Analisis Algoritma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40A2F-8A7C-46B8-B3CA-C82D2146370B}" type="slidenum">
              <a:rPr lang="en-US"/>
              <a:pPr/>
              <a:t>29</a:t>
            </a:fld>
            <a:endParaRPr lang="en-US"/>
          </a:p>
        </p:txBody>
      </p:sp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solidFill>
                  <a:schemeClr val="tx1"/>
                </a:solidFill>
              </a:rPr>
              <a:t>Final program</a:t>
            </a:r>
          </a:p>
        </p:txBody>
      </p:sp>
      <p:pic>
        <p:nvPicPr>
          <p:cNvPr id="124932" name="Picture 4" descr="prog 5_9 5_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2083" r="4688" b="70833"/>
          <a:stretch>
            <a:fillRect/>
          </a:stretch>
        </p:blipFill>
        <p:spPr bwMode="auto">
          <a:xfrm>
            <a:off x="609600" y="2057400"/>
            <a:ext cx="7922448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0726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DATA DOSEN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124" y="1977656"/>
            <a:ext cx="8550275" cy="4054844"/>
          </a:xfrm>
        </p:spPr>
        <p:txBody>
          <a:bodyPr/>
          <a:lstStyle/>
          <a:p>
            <a:r>
              <a:rPr lang="id-ID" sz="2000" dirty="0" smtClean="0"/>
              <a:t>Nama/Kode: Febryanti Sthevanie St., MT/FSV</a:t>
            </a:r>
          </a:p>
          <a:p>
            <a:r>
              <a:rPr lang="id-ID" sz="2000" dirty="0" smtClean="0"/>
              <a:t>Kelompok Keahlian : ICM</a:t>
            </a:r>
          </a:p>
          <a:p>
            <a:r>
              <a:rPr lang="id-ID" sz="2000" dirty="0" smtClean="0"/>
              <a:t>Spesialisasi : Multimedia bidang Image Processing, Video Processing, Computer Vision</a:t>
            </a:r>
          </a:p>
          <a:p>
            <a:r>
              <a:rPr lang="id-ID" sz="2000" dirty="0" smtClean="0"/>
              <a:t>Pengalaman Mengajar : Daspro, Alstrukdat, PBO, Pengolahan Citra</a:t>
            </a:r>
          </a:p>
          <a:p>
            <a:r>
              <a:rPr lang="id-ID" sz="2000" dirty="0" smtClean="0"/>
              <a:t>No Hp/Email : </a:t>
            </a:r>
            <a:r>
              <a:rPr lang="id-ID" sz="2000" dirty="0" smtClean="0">
                <a:hlinkClick r:id="rId2"/>
              </a:rPr>
              <a:t>085284710177/ febryantisthevanie@gmail.com</a:t>
            </a:r>
            <a:endParaRPr lang="id-ID" sz="2000" dirty="0" smtClean="0"/>
          </a:p>
          <a:p>
            <a:r>
              <a:rPr lang="id-ID" sz="2000" dirty="0" smtClean="0"/>
              <a:t>Ruangan : Gedung E. Lantai 1. Ruang Dosen </a:t>
            </a:r>
            <a:r>
              <a:rPr lang="id-ID" sz="2000" dirty="0" smtClean="0"/>
              <a:t>109</a:t>
            </a:r>
          </a:p>
          <a:p>
            <a:pPr marL="411162" lvl="1" indent="0">
              <a:buNone/>
            </a:pPr>
            <a:r>
              <a:rPr lang="id-ID" sz="1800" smtClean="0"/>
              <a:t>No HP Ketua Kelas IF 01 : Keri : 085647900295</a:t>
            </a:r>
            <a:endParaRPr lang="id-ID" sz="1800" dirty="0" smtClean="0"/>
          </a:p>
          <a:p>
            <a:endParaRPr lang="id-ID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EFE23-529C-4085-8856-E3EB79E0A643}" type="datetime1">
              <a:rPr lang="en-US" smtClean="0"/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FSV/ Desain dan Analisis Algoritma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28132-AD6C-4B4F-87B9-0C4DC2FEA77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56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F9466-ABF7-40A4-86D6-08546077278D}" type="datetime1">
              <a:rPr lang="en-US" smtClean="0"/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FSV/ Desain dan Analisis Algoritma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C8D36-B435-42C1-87D7-3B7FC26A00A6}" type="slidenum">
              <a:rPr lang="en-US"/>
              <a:pPr/>
              <a:t>30</a:t>
            </a:fld>
            <a:endParaRPr lang="en-US"/>
          </a:p>
        </p:txBody>
      </p:sp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d-ID">
              <a:solidFill>
                <a:schemeClr val="tx1"/>
              </a:solidFill>
            </a:endParaRPr>
          </a:p>
        </p:txBody>
      </p:sp>
      <p:pic>
        <p:nvPicPr>
          <p:cNvPr id="147460" name="Picture 4" descr="prog 5_9 5_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35417" r="4688" b="6250"/>
          <a:stretch>
            <a:fillRect/>
          </a:stretch>
        </p:blipFill>
        <p:spPr bwMode="auto">
          <a:xfrm>
            <a:off x="1838325" y="762000"/>
            <a:ext cx="5553075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4852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F61E6-CDD1-4863-B162-FF5687E6D2FF}" type="datetime1">
              <a:rPr lang="en-US" smtClean="0"/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FSV/ Desain dan Analisis Algoritma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12DEC-EBAF-44D8-87AD-19686DC80032}" type="slidenum">
              <a:rPr lang="en-US"/>
              <a:pPr/>
              <a:t>31</a:t>
            </a:fld>
            <a:endParaRPr lang="en-US"/>
          </a:p>
        </p:txBody>
      </p:sp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d-ID">
              <a:solidFill>
                <a:schemeClr val="tx1"/>
              </a:solidFill>
            </a:endParaRPr>
          </a:p>
        </p:txBody>
      </p:sp>
      <p:pic>
        <p:nvPicPr>
          <p:cNvPr id="148484" name="Picture 4" descr="prog 5_11 5_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21" t="1628" r="3479" b="36520"/>
          <a:stretch>
            <a:fillRect/>
          </a:stretch>
        </p:blipFill>
        <p:spPr bwMode="auto">
          <a:xfrm>
            <a:off x="1295400" y="990600"/>
            <a:ext cx="7119457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8493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A706D-2188-45F0-80E8-830F29A9461A}" type="datetime1">
              <a:rPr lang="en-US" smtClean="0"/>
              <a:t>8/27/2014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FSV/ Desain dan Analisis Algoritma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48FE1-B130-465F-8214-7E4EB460A454}" type="slidenum">
              <a:rPr lang="en-US"/>
              <a:pPr/>
              <a:t>32</a:t>
            </a:fld>
            <a:endParaRPr lang="en-US"/>
          </a:p>
        </p:txBody>
      </p:sp>
      <p:sp>
        <p:nvSpPr>
          <p:cNvPr id="14950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d-ID">
              <a:solidFill>
                <a:schemeClr val="tx1"/>
              </a:solidFill>
            </a:endParaRPr>
          </a:p>
        </p:txBody>
      </p:sp>
      <p:pic>
        <p:nvPicPr>
          <p:cNvPr id="149508" name="Picture 1028" descr="prog 5_11 5_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78" t="72804" r="4022" b="9291"/>
          <a:stretch>
            <a:fillRect/>
          </a:stretch>
        </p:blipFill>
        <p:spPr bwMode="auto">
          <a:xfrm>
            <a:off x="1867593" y="730135"/>
            <a:ext cx="5562600" cy="1154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9509" name="Picture 1029" descr="prog 5_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8" t="3906" r="4688" b="8218"/>
          <a:stretch>
            <a:fillRect/>
          </a:stretch>
        </p:blipFill>
        <p:spPr bwMode="auto">
          <a:xfrm>
            <a:off x="1905000" y="1884248"/>
            <a:ext cx="5562600" cy="463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1522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B30C3-CE72-4CEC-871D-AC8D60EA2DB2}" type="datetime1">
              <a:rPr lang="en-US" smtClean="0"/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FSV/ Desain dan Analisis Algoritma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121-A87B-4FA3-8F20-9EFD202F3168}" type="slidenum">
              <a:rPr lang="en-US"/>
              <a:pPr/>
              <a:t>33</a:t>
            </a:fld>
            <a:endParaRPr lang="en-US"/>
          </a:p>
        </p:txBody>
      </p:sp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solidFill>
                  <a:schemeClr val="tx1"/>
                </a:solidFill>
              </a:rPr>
              <a:t>Review questions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>
              <a:buFontTx/>
              <a:buAutoNum type="arabicPeriod"/>
            </a:pPr>
            <a:r>
              <a:rPr lang="en-US">
                <a:solidFill>
                  <a:schemeClr val="tx1"/>
                </a:solidFill>
              </a:rPr>
              <a:t>What is the difference between top-down and bottom-up programming ?</a:t>
            </a:r>
          </a:p>
          <a:p>
            <a:pPr marL="533400" indent="-533400">
              <a:buFontTx/>
              <a:buAutoNum type="arabicPeriod"/>
            </a:pPr>
            <a:endParaRPr lang="en-US">
              <a:solidFill>
                <a:schemeClr val="tx1"/>
              </a:solidFill>
            </a:endParaRPr>
          </a:p>
          <a:p>
            <a:pPr marL="533400" indent="-533400">
              <a:buFontTx/>
              <a:buAutoNum type="arabicPeriod"/>
            </a:pPr>
            <a:r>
              <a:rPr lang="en-US">
                <a:solidFill>
                  <a:schemeClr val="tx1"/>
                </a:solidFill>
              </a:rPr>
              <a:t>What does it mean to postpone the choice of data representations and algorithms ?</a:t>
            </a:r>
          </a:p>
        </p:txBody>
      </p:sp>
    </p:spTree>
    <p:extLst>
      <p:ext uri="{BB962C8B-B14F-4D97-AF65-F5344CB8AC3E}">
        <p14:creationId xmlns:p14="http://schemas.microsoft.com/office/powerpoint/2010/main" val="1468607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Next Topic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id-ID" sz="4400" b="1" u="sng" dirty="0" smtClean="0"/>
              <a:t>CORRECTNESS</a:t>
            </a:r>
          </a:p>
          <a:p>
            <a:pPr marL="0" indent="0" algn="ctr">
              <a:buNone/>
            </a:pPr>
            <a:r>
              <a:rPr lang="id-ID" b="1" dirty="0" smtClean="0"/>
              <a:t>Tugas:</a:t>
            </a:r>
            <a:endParaRPr lang="id-ID" b="1" dirty="0"/>
          </a:p>
          <a:p>
            <a:pPr marL="0" indent="0" algn="ctr">
              <a:buNone/>
            </a:pPr>
            <a:r>
              <a:rPr lang="id-ID" sz="3600" b="1" dirty="0" smtClean="0"/>
              <a:t>Pelajari Algoritma :</a:t>
            </a:r>
          </a:p>
          <a:p>
            <a:pPr marL="742950" indent="-742950" algn="ctr">
              <a:buAutoNum type="arabicPeriod"/>
            </a:pPr>
            <a:r>
              <a:rPr lang="id-ID" sz="2800" b="1" dirty="0" smtClean="0"/>
              <a:t>Selection Sort</a:t>
            </a:r>
          </a:p>
          <a:p>
            <a:pPr marL="742950" indent="-742950" algn="ctr">
              <a:buAutoNum type="arabicPeriod"/>
            </a:pPr>
            <a:r>
              <a:rPr lang="id-ID" sz="2800" b="1" smtClean="0"/>
              <a:t>Finding Max Value</a:t>
            </a:r>
            <a:endParaRPr lang="id-ID" sz="2800" b="1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5B516-F940-4295-8EB4-58E5DD884B8B}" type="datetime1">
              <a:rPr lang="en-US" smtClean="0"/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FSV/ Desain dan Analisis Algoritma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28132-AD6C-4B4F-87B9-0C4DC2FEA77B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0385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28132-AD6C-4B4F-87B9-0C4DC2FEA77B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4997661B-1021-4E64-A8BE-08748C54E88C}" type="datetime1">
              <a:rPr lang="en-US" smtClean="0"/>
              <a:t>8/27/2014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200400"/>
            <a:ext cx="8326438" cy="641239"/>
          </a:xfrm>
        </p:spPr>
        <p:txBody>
          <a:bodyPr/>
          <a:lstStyle/>
          <a:p>
            <a:pPr algn="ctr"/>
            <a:r>
              <a:rPr lang="id-ID" sz="4400" dirty="0" smtClean="0"/>
              <a:t>CORRECTNESS</a:t>
            </a:r>
            <a:endParaRPr lang="id-ID" sz="44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0" y="6248400"/>
            <a:ext cx="6400800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FSV/ Desain dan Analisis Algoritma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235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41043-DD68-48E8-85A6-AA37E099ECC8}" type="datetime1">
              <a:rPr lang="en-US" smtClean="0"/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FSV/ Desain dan Analisis Algoritma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AD8B8-C3B3-4516-B328-A2D2021AF64A}" type="slidenum">
              <a:rPr lang="en-US"/>
              <a:pPr/>
              <a:t>36</a:t>
            </a:fld>
            <a:endParaRPr lang="en-US"/>
          </a:p>
        </p:txBody>
      </p:sp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Proving Programs Correct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en-US" dirty="0">
                <a:solidFill>
                  <a:schemeClr val="tx1"/>
                </a:solidFill>
              </a:rPr>
              <a:t>	How to prove that a program does what it is intended to do</a:t>
            </a:r>
          </a:p>
          <a:p>
            <a:pPr algn="ctr">
              <a:buFontTx/>
              <a:buNone/>
            </a:pP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Providing assertions: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Precondition </a:t>
            </a:r>
            <a:r>
              <a:rPr lang="en-US" dirty="0">
                <a:solidFill>
                  <a:schemeClr val="tx1"/>
                </a:solidFill>
                <a:sym typeface="Wingdings" pitchFamily="2" charset="2"/>
              </a:rPr>
              <a:t> Initial state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 err="1">
                <a:solidFill>
                  <a:schemeClr val="tx1"/>
                </a:solidFill>
              </a:rPr>
              <a:t>Postcondition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  <a:sym typeface="Wingdings" pitchFamily="2" charset="2"/>
              </a:rPr>
              <a:t> Final state</a:t>
            </a:r>
          </a:p>
          <a:p>
            <a:pPr lvl="1"/>
            <a:endParaRPr lang="en-US" dirty="0">
              <a:solidFill>
                <a:schemeClr val="tx1"/>
              </a:solidFill>
              <a:sym typeface="Wingdings" pitchFamily="2" charset="2"/>
            </a:endParaRPr>
          </a:p>
          <a:p>
            <a:pPr lvl="1">
              <a:buFontTx/>
              <a:buNone/>
            </a:pPr>
            <a:r>
              <a:rPr lang="en-US" dirty="0">
                <a:solidFill>
                  <a:schemeClr val="tx1"/>
                </a:solidFill>
                <a:sym typeface="Wingdings" pitchFamily="2" charset="2"/>
              </a:rPr>
              <a:t>{precondition} </a:t>
            </a:r>
          </a:p>
          <a:p>
            <a:pPr lvl="1">
              <a:buFontTx/>
              <a:buNone/>
            </a:pPr>
            <a:r>
              <a:rPr lang="en-US" dirty="0">
                <a:solidFill>
                  <a:schemeClr val="tx1"/>
                </a:solidFill>
                <a:sym typeface="Wingdings" pitchFamily="2" charset="2"/>
              </a:rPr>
              <a:t>P</a:t>
            </a:r>
          </a:p>
          <a:p>
            <a:pPr lvl="1">
              <a:buFontTx/>
              <a:buNone/>
            </a:pPr>
            <a:r>
              <a:rPr lang="en-US" dirty="0">
                <a:solidFill>
                  <a:schemeClr val="tx1"/>
                </a:solidFill>
                <a:sym typeface="Wingdings" pitchFamily="2" charset="2"/>
              </a:rPr>
              <a:t>{</a:t>
            </a:r>
            <a:r>
              <a:rPr lang="en-US" dirty="0" err="1">
                <a:solidFill>
                  <a:schemeClr val="tx1"/>
                </a:solidFill>
                <a:sym typeface="Wingdings" pitchFamily="2" charset="2"/>
              </a:rPr>
              <a:t>postcondition</a:t>
            </a:r>
            <a:r>
              <a:rPr lang="en-US" dirty="0">
                <a:solidFill>
                  <a:schemeClr val="tx1"/>
                </a:solidFill>
                <a:sym typeface="Wingdings" pitchFamily="2" charset="2"/>
              </a:rPr>
              <a:t>}</a:t>
            </a:r>
          </a:p>
          <a:p>
            <a:pPr lvl="1"/>
            <a:endParaRPr lang="en-US" dirty="0">
              <a:solidFill>
                <a:schemeClr val="tx1"/>
              </a:solidFill>
              <a:sym typeface="Wingdings" pitchFamily="2" charset="2"/>
            </a:endParaRP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663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6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6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26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BC0A8-6182-46C2-A4BB-3E51D3B61215}" type="datetime1">
              <a:rPr lang="en-US" smtClean="0"/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FSV/ Desain dan Analisis Algoritma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D5226-8D8E-4783-8021-855BFD8A5093}" type="slidenum">
              <a:rPr lang="en-US"/>
              <a:pPr/>
              <a:t>37</a:t>
            </a:fld>
            <a:endParaRPr lang="en-US"/>
          </a:p>
        </p:txBody>
      </p:sp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Example: </a:t>
            </a:r>
            <a:r>
              <a:rPr lang="en-US" dirty="0" err="1">
                <a:solidFill>
                  <a:schemeClr val="tx1"/>
                </a:solidFill>
              </a:rPr>
              <a:t>SelectionSort</a:t>
            </a:r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en-US" dirty="0" err="1">
                <a:solidFill>
                  <a:schemeClr val="tx1"/>
                </a:solidFill>
              </a:rPr>
              <a:t>A,m,n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id-ID" sz="4000" dirty="0" smtClean="0">
                <a:solidFill>
                  <a:srgbClr val="FF0000"/>
                </a:solidFill>
              </a:rPr>
              <a:t>Still Remember?</a:t>
            </a:r>
          </a:p>
          <a:p>
            <a:pPr>
              <a:buFontTx/>
              <a:buNone/>
            </a:pPr>
            <a:endParaRPr lang="id-ID" dirty="0" smtClean="0">
              <a:solidFill>
                <a:schemeClr val="tx1"/>
              </a:solidFill>
            </a:endParaRPr>
          </a:p>
          <a:p>
            <a:pPr>
              <a:buFontTx/>
              <a:buNone/>
            </a:pPr>
            <a:r>
              <a:rPr lang="en-US" dirty="0" smtClean="0">
                <a:solidFill>
                  <a:schemeClr val="tx1"/>
                </a:solidFill>
              </a:rPr>
              <a:t>By </a:t>
            </a:r>
            <a:r>
              <a:rPr lang="en-US" dirty="0">
                <a:solidFill>
                  <a:schemeClr val="tx1"/>
                </a:solidFill>
              </a:rPr>
              <a:t>applying the pattern in the case of </a:t>
            </a:r>
            <a:r>
              <a:rPr lang="en-US" dirty="0" err="1">
                <a:solidFill>
                  <a:schemeClr val="tx1"/>
                </a:solidFill>
              </a:rPr>
              <a:t>SelectionSort</a:t>
            </a:r>
            <a:r>
              <a:rPr lang="en-US" dirty="0">
                <a:solidFill>
                  <a:schemeClr val="tx1"/>
                </a:solidFill>
              </a:rPr>
              <a:t>:</a:t>
            </a:r>
          </a:p>
          <a:p>
            <a:pPr>
              <a:buFontTx/>
              <a:buNone/>
            </a:pPr>
            <a:endParaRPr lang="en-US" dirty="0">
              <a:solidFill>
                <a:schemeClr val="tx1"/>
              </a:solidFill>
            </a:endParaRPr>
          </a:p>
          <a:p>
            <a:pPr>
              <a:buFontTx/>
              <a:buNone/>
            </a:pPr>
            <a:r>
              <a:rPr lang="en-US" dirty="0">
                <a:solidFill>
                  <a:schemeClr val="tx1"/>
                </a:solidFill>
              </a:rPr>
              <a:t>{m </a:t>
            </a:r>
            <a:r>
              <a:rPr lang="en-US" dirty="0">
                <a:solidFill>
                  <a:schemeClr val="tx1"/>
                </a:solidFill>
                <a:sym typeface="Symbol" pitchFamily="18" charset="2"/>
              </a:rPr>
              <a:t> n</a:t>
            </a:r>
            <a:r>
              <a:rPr lang="en-US" dirty="0">
                <a:solidFill>
                  <a:schemeClr val="tx1"/>
                </a:solidFill>
              </a:rPr>
              <a:t>}</a:t>
            </a:r>
          </a:p>
          <a:p>
            <a:pPr>
              <a:buFontTx/>
              <a:buNone/>
            </a:pPr>
            <a:r>
              <a:rPr lang="en-US" dirty="0" err="1">
                <a:solidFill>
                  <a:schemeClr val="tx1"/>
                </a:solidFill>
              </a:rPr>
              <a:t>SelectionSort</a:t>
            </a:r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en-US" dirty="0" err="1">
                <a:solidFill>
                  <a:schemeClr val="tx1"/>
                </a:solidFill>
              </a:rPr>
              <a:t>A,m,n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  <a:p>
            <a:pPr>
              <a:buFontTx/>
              <a:buNone/>
            </a:pPr>
            <a:r>
              <a:rPr lang="en-US" dirty="0">
                <a:solidFill>
                  <a:schemeClr val="tx1"/>
                </a:solidFill>
              </a:rPr>
              <a:t>{A[m]</a:t>
            </a:r>
            <a:r>
              <a:rPr lang="en-US" dirty="0">
                <a:solidFill>
                  <a:schemeClr val="tx1"/>
                </a:solidFill>
                <a:sym typeface="Symbol" pitchFamily="18" charset="2"/>
              </a:rPr>
              <a:t>A[m+1] … A[n]</a:t>
            </a:r>
            <a:r>
              <a:rPr lang="en-US" dirty="0">
                <a:solidFill>
                  <a:schemeClr val="tx1"/>
                </a:solidFill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941365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Contoh pada Java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971E3-D601-4C4B-BA0C-1BBE991EA4C1}" type="datetime1">
              <a:rPr lang="en-US" smtClean="0"/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FSV/ Desain dan Analisis Algoritma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28132-AD6C-4B4F-87B9-0C4DC2FEA77B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16428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3A704-CAD2-4511-B82A-547856193D63}" type="datetime1">
              <a:rPr lang="en-US" smtClean="0"/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FSV/ Desain dan Analisis Algoritma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3B52D-B179-4D85-A719-031CA8AF6B02}" type="slidenum">
              <a:rPr lang="en-US"/>
              <a:pPr/>
              <a:t>39</a:t>
            </a:fld>
            <a:endParaRPr lang="en-US"/>
          </a:p>
        </p:txBody>
      </p:sp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chemeClr val="tx1"/>
                </a:solidFill>
              </a:rPr>
              <a:t>Proving correctness of </a:t>
            </a:r>
            <a:r>
              <a:rPr lang="en-US" sz="3200" dirty="0" err="1">
                <a:solidFill>
                  <a:schemeClr val="tx1"/>
                </a:solidFill>
              </a:rPr>
              <a:t>SelectionSort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125" y="2438400"/>
            <a:ext cx="8326438" cy="3594100"/>
          </a:xfrm>
        </p:spPr>
        <p:txBody>
          <a:bodyPr/>
          <a:lstStyle/>
          <a:p>
            <a:pPr marL="533400" indent="-533400">
              <a:buFontTx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Place additional assertions inside the text of the </a:t>
            </a:r>
            <a:r>
              <a:rPr lang="en-US" dirty="0" err="1">
                <a:solidFill>
                  <a:schemeClr val="tx1"/>
                </a:solidFill>
              </a:rPr>
              <a:t>SelectionSort</a:t>
            </a:r>
            <a:r>
              <a:rPr lang="en-US" dirty="0">
                <a:solidFill>
                  <a:schemeClr val="tx1"/>
                </a:solidFill>
              </a:rPr>
              <a:t> program</a:t>
            </a:r>
          </a:p>
          <a:p>
            <a:pPr marL="533400" indent="-533400">
              <a:buFontTx/>
              <a:buAutoNum type="arabicPeriod"/>
            </a:pPr>
            <a:endParaRPr lang="en-US" dirty="0">
              <a:solidFill>
                <a:schemeClr val="tx1"/>
              </a:solidFill>
            </a:endParaRPr>
          </a:p>
          <a:p>
            <a:pPr marL="533400" indent="-533400">
              <a:buFontTx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Construct proofs of correctness of the subroutines used by </a:t>
            </a:r>
            <a:r>
              <a:rPr lang="en-US" dirty="0" err="1">
                <a:solidFill>
                  <a:schemeClr val="tx1"/>
                </a:solidFill>
              </a:rPr>
              <a:t>SelectionSort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818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id-ID" sz="2000" b="1" dirty="0" smtClean="0"/>
              <a:t>TITIP </a:t>
            </a:r>
            <a:r>
              <a:rPr lang="id-ID" sz="2000" b="1" dirty="0"/>
              <a:t>ABSEN, PLAGIARISME/MENCONTEK/KECURANGAN = </a:t>
            </a:r>
            <a:r>
              <a:rPr lang="id-ID" sz="2000" b="1" dirty="0" smtClean="0"/>
              <a:t>E</a:t>
            </a:r>
          </a:p>
          <a:p>
            <a:r>
              <a:rPr lang="id-ID" sz="2000" dirty="0" smtClean="0"/>
              <a:t>NO LAPTOP IN MY CLASS (kecuali diminta)</a:t>
            </a:r>
          </a:p>
          <a:p>
            <a:r>
              <a:rPr lang="id-ID" sz="2000" dirty="0" smtClean="0"/>
              <a:t>Tidak menggunakan seragam sesuai aturan = TIDAK BOLEH MASUK KELAS</a:t>
            </a:r>
          </a:p>
          <a:p>
            <a:r>
              <a:rPr lang="id-ID" sz="2000" dirty="0" smtClean="0"/>
              <a:t>TUGAS dan KUIS SUSULAN hanya berlaku bagi yang :</a:t>
            </a:r>
          </a:p>
          <a:p>
            <a:pPr lvl="1"/>
            <a:r>
              <a:rPr lang="id-ID" sz="1800" dirty="0" smtClean="0"/>
              <a:t>SAKIT : bukti surat dokter </a:t>
            </a:r>
          </a:p>
          <a:p>
            <a:pPr lvl="1"/>
            <a:r>
              <a:rPr lang="id-ID" sz="1800" dirty="0" smtClean="0"/>
              <a:t>KEPERLUAN PENTING KELUARGA : bukti Surat Keterangan dari Ortu</a:t>
            </a:r>
          </a:p>
          <a:p>
            <a:pPr lvl="1"/>
            <a:r>
              <a:rPr lang="id-ID" sz="1800" dirty="0" smtClean="0"/>
              <a:t>Penugasan dari Kampus : bukti surat tugas dari kampus</a:t>
            </a:r>
          </a:p>
          <a:p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A5A7FDFF-64AA-4F15-B871-82BEC925F0E7}" type="datetime1">
              <a:rPr lang="en-US" smtClean="0"/>
              <a:t>8/27/2014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75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8A829-B202-44FA-8DC9-4FFC3A923458}" type="datetime1">
              <a:rPr lang="en-US" smtClean="0"/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FSV/ Desain dan Analisis Algoritma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8FB16-0ADF-4440-AB92-9B7DFE981A48}" type="slidenum">
              <a:rPr lang="en-US"/>
              <a:pPr/>
              <a:t>40</a:t>
            </a:fld>
            <a:endParaRPr lang="en-US"/>
          </a:p>
        </p:txBody>
      </p:sp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First, Proving FindMax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>
                <a:solidFill>
                  <a:schemeClr val="tx1"/>
                </a:solidFill>
              </a:rPr>
              <a:t>The pre and postcondition are:</a:t>
            </a:r>
          </a:p>
          <a:p>
            <a:pPr>
              <a:buFontTx/>
              <a:buNone/>
            </a:pPr>
            <a:endParaRPr lang="en-US">
              <a:solidFill>
                <a:schemeClr val="tx1"/>
              </a:solidFill>
            </a:endParaRPr>
          </a:p>
          <a:p>
            <a:pPr>
              <a:buFontTx/>
              <a:buNone/>
            </a:pPr>
            <a:r>
              <a:rPr lang="en-US" sz="2400">
                <a:solidFill>
                  <a:schemeClr val="tx1"/>
                </a:solidFill>
              </a:rPr>
              <a:t>	{m</a:t>
            </a:r>
            <a:r>
              <a:rPr lang="en-US" sz="2400">
                <a:solidFill>
                  <a:schemeClr val="tx1"/>
                </a:solidFill>
                <a:sym typeface="Symbol" pitchFamily="18" charset="2"/>
              </a:rPr>
              <a:t></a:t>
            </a:r>
            <a:r>
              <a:rPr lang="en-US" sz="2400">
                <a:solidFill>
                  <a:schemeClr val="tx1"/>
                </a:solidFill>
              </a:rPr>
              <a:t>n}	/*precondition*/</a:t>
            </a:r>
          </a:p>
          <a:p>
            <a:pPr>
              <a:buFontTx/>
              <a:buNone/>
            </a:pPr>
            <a:r>
              <a:rPr lang="en-US" sz="2400">
                <a:solidFill>
                  <a:schemeClr val="tx1"/>
                </a:solidFill>
              </a:rPr>
              <a:t>	</a:t>
            </a:r>
          </a:p>
          <a:p>
            <a:pPr>
              <a:buFontTx/>
              <a:buNone/>
            </a:pPr>
            <a:r>
              <a:rPr lang="en-US" sz="2400">
                <a:solidFill>
                  <a:schemeClr val="tx1"/>
                </a:solidFill>
              </a:rPr>
              <a:t>	j=FindMax(A,m,n);</a:t>
            </a:r>
          </a:p>
          <a:p>
            <a:pPr>
              <a:buFontTx/>
              <a:buNone/>
            </a:pPr>
            <a:r>
              <a:rPr lang="en-US" sz="2400">
                <a:solidFill>
                  <a:schemeClr val="tx1"/>
                </a:solidFill>
              </a:rPr>
              <a:t>	</a:t>
            </a:r>
          </a:p>
          <a:p>
            <a:pPr>
              <a:buFontTx/>
              <a:buNone/>
            </a:pPr>
            <a:r>
              <a:rPr lang="en-US" sz="2400">
                <a:solidFill>
                  <a:schemeClr val="tx1"/>
                </a:solidFill>
              </a:rPr>
              <a:t>	{A[j]</a:t>
            </a:r>
            <a:r>
              <a:rPr lang="en-US" sz="2400">
                <a:solidFill>
                  <a:schemeClr val="tx1"/>
                </a:solidFill>
                <a:sym typeface="Symbol" pitchFamily="18" charset="2"/>
              </a:rPr>
              <a:t>A[m:n]</a:t>
            </a:r>
            <a:r>
              <a:rPr lang="en-US" sz="2400">
                <a:solidFill>
                  <a:schemeClr val="tx1"/>
                </a:solidFill>
              </a:rPr>
              <a:t>} /*postcondition*/</a:t>
            </a:r>
          </a:p>
        </p:txBody>
      </p:sp>
    </p:spTree>
    <p:extLst>
      <p:ext uri="{BB962C8B-B14F-4D97-AF65-F5344CB8AC3E}">
        <p14:creationId xmlns:p14="http://schemas.microsoft.com/office/powerpoint/2010/main" val="2638196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98E9F-97B4-4EF7-8313-E7A976D5B637}" type="datetime1">
              <a:rPr lang="en-US" smtClean="0"/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FSV/ Desain dan Analisis Algoritma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BE3C5-B281-4BBE-AF0C-4872E83EDB12}" type="slidenum">
              <a:rPr lang="en-US"/>
              <a:pPr/>
              <a:t>41</a:t>
            </a:fld>
            <a:endParaRPr lang="en-US"/>
          </a:p>
        </p:txBody>
      </p:sp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>
                <a:solidFill>
                  <a:schemeClr val="tx1"/>
                </a:solidFill>
              </a:rPr>
              <a:t>Finding the position of the largest item</a:t>
            </a:r>
          </a:p>
        </p:txBody>
      </p:sp>
      <p:pic>
        <p:nvPicPr>
          <p:cNvPr id="131076" name="Picture 4" descr="prog 5_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9375" b="9160"/>
          <a:stretch>
            <a:fillRect/>
          </a:stretch>
        </p:blipFill>
        <p:spPr bwMode="auto">
          <a:xfrm>
            <a:off x="1981200" y="1890560"/>
            <a:ext cx="5105400" cy="490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0301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20330-C4C3-4259-A951-67FADDAA9A61}" type="datetime1">
              <a:rPr lang="en-US" smtClean="0"/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FSV/ Desain dan Analisis Algoritma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4DC79-7F38-41C6-84E7-33C4CD9A4342}" type="slidenum">
              <a:rPr lang="en-US"/>
              <a:pPr/>
              <a:t>42</a:t>
            </a:fld>
            <a:endParaRPr lang="en-US"/>
          </a:p>
        </p:txBody>
      </p:sp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Mathematical Induction 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>
                <a:solidFill>
                  <a:schemeClr val="tx1"/>
                </a:solidFill>
              </a:rPr>
              <a:t>i</a:t>
            </a:r>
            <a:r>
              <a:rPr lang="en-US" b="0" baseline="30000">
                <a:solidFill>
                  <a:schemeClr val="tx1"/>
                </a:solidFill>
              </a:rPr>
              <a:t>th</a:t>
            </a:r>
            <a:r>
              <a:rPr lang="en-US" b="0">
                <a:solidFill>
                  <a:schemeClr val="tx1"/>
                </a:solidFill>
              </a:rPr>
              <a:t> trip</a:t>
            </a:r>
          </a:p>
          <a:p>
            <a:pPr lvl="1"/>
            <a:r>
              <a:rPr lang="en-US" b="0">
                <a:solidFill>
                  <a:schemeClr val="tx1"/>
                </a:solidFill>
              </a:rPr>
              <a:t>Statement </a:t>
            </a:r>
            <a:r>
              <a:rPr lang="en-US">
                <a:solidFill>
                  <a:schemeClr val="tx1"/>
                </a:solidFill>
                <a:latin typeface="Courier New" pitchFamily="49" charset="0"/>
              </a:rPr>
              <a:t>i++</a:t>
            </a:r>
          </a:p>
          <a:p>
            <a:pPr lvl="2">
              <a:buFontTx/>
              <a:buNone/>
            </a:pPr>
            <a:r>
              <a:rPr lang="en-US">
                <a:solidFill>
                  <a:schemeClr val="tx1"/>
                </a:solidFill>
                <a:latin typeface="Courier New" pitchFamily="49" charset="0"/>
              </a:rPr>
              <a:t>i=m+1</a:t>
            </a:r>
          </a:p>
          <a:p>
            <a:pPr lvl="2">
              <a:buFontTx/>
              <a:buNone/>
            </a:pPr>
            <a:r>
              <a:rPr lang="en-US">
                <a:solidFill>
                  <a:schemeClr val="tx1"/>
                </a:solidFill>
                <a:latin typeface="Courier New" pitchFamily="49" charset="0"/>
              </a:rPr>
              <a:t>j=m</a:t>
            </a:r>
          </a:p>
          <a:p>
            <a:pPr lvl="1"/>
            <a:r>
              <a:rPr lang="en-US" b="0">
                <a:solidFill>
                  <a:schemeClr val="tx1"/>
                </a:solidFill>
              </a:rPr>
              <a:t>Statement </a:t>
            </a:r>
            <a:r>
              <a:rPr lang="en-US">
                <a:solidFill>
                  <a:schemeClr val="tx1"/>
                </a:solidFill>
                <a:latin typeface="Courier New" pitchFamily="49" charset="0"/>
              </a:rPr>
              <a:t>if (A[i]&gt;A[j]) j=i</a:t>
            </a:r>
          </a:p>
          <a:p>
            <a:pPr lvl="2">
              <a:buFontTx/>
              <a:buNone/>
            </a:pPr>
            <a:r>
              <a:rPr lang="en-US">
                <a:solidFill>
                  <a:schemeClr val="tx1"/>
                </a:solidFill>
                <a:latin typeface="Courier New" pitchFamily="49" charset="0"/>
              </a:rPr>
              <a:t>A[j]</a:t>
            </a:r>
            <a:r>
              <a:rPr lang="en-US">
                <a:solidFill>
                  <a:schemeClr val="tx1"/>
                </a:solidFill>
                <a:latin typeface="Courier New" pitchFamily="49" charset="0"/>
                <a:cs typeface="Tahoma" pitchFamily="34" charset="0"/>
              </a:rPr>
              <a:t>≥A[m:m+1]</a:t>
            </a:r>
            <a:r>
              <a:rPr lang="en-US">
                <a:solidFill>
                  <a:schemeClr val="tx1"/>
                </a:solidFill>
                <a:cs typeface="Tahoma" pitchFamily="34" charset="0"/>
              </a:rPr>
              <a:t> </a:t>
            </a:r>
            <a:r>
              <a:rPr lang="en-US">
                <a:solidFill>
                  <a:schemeClr val="tx1"/>
                </a:solidFill>
                <a:cs typeface="Tahoma" pitchFamily="34" charset="0"/>
                <a:sym typeface="Wingdings" pitchFamily="2" charset="2"/>
              </a:rPr>
              <a:t> </a:t>
            </a:r>
            <a:r>
              <a:rPr lang="en-US">
                <a:solidFill>
                  <a:schemeClr val="tx1"/>
                </a:solidFill>
                <a:latin typeface="Courier New" pitchFamily="49" charset="0"/>
                <a:cs typeface="Tahoma" pitchFamily="34" charset="0"/>
                <a:sym typeface="Wingdings" pitchFamily="2" charset="2"/>
              </a:rPr>
              <a:t>A[j] </a:t>
            </a:r>
            <a:r>
              <a:rPr lang="en-US">
                <a:solidFill>
                  <a:schemeClr val="tx1"/>
                </a:solidFill>
                <a:latin typeface="Courier New" pitchFamily="49" charset="0"/>
                <a:cs typeface="Tahoma" pitchFamily="34" charset="0"/>
              </a:rPr>
              <a:t>≥A[m:i]</a:t>
            </a:r>
            <a:r>
              <a:rPr lang="en-US">
                <a:solidFill>
                  <a:schemeClr val="tx1"/>
                </a:solidFill>
                <a:cs typeface="Tahoma" pitchFamily="34" charset="0"/>
              </a:rPr>
              <a:t> </a:t>
            </a:r>
          </a:p>
          <a:p>
            <a:pPr lvl="1"/>
            <a:r>
              <a:rPr lang="en-US" b="0">
                <a:solidFill>
                  <a:schemeClr val="tx1"/>
                </a:solidFill>
                <a:cs typeface="Tahoma" pitchFamily="34" charset="0"/>
              </a:rPr>
              <a:t>If (</a:t>
            </a:r>
            <a:r>
              <a:rPr lang="en-US">
                <a:solidFill>
                  <a:schemeClr val="tx1"/>
                </a:solidFill>
                <a:latin typeface="Courier New" pitchFamily="49" charset="0"/>
                <a:cs typeface="Tahoma" pitchFamily="34" charset="0"/>
              </a:rPr>
              <a:t>m&lt;n)</a:t>
            </a:r>
            <a:r>
              <a:rPr lang="en-US" b="0">
                <a:solidFill>
                  <a:schemeClr val="tx1"/>
                </a:solidFill>
                <a:cs typeface="Tahoma" pitchFamily="34" charset="0"/>
              </a:rPr>
              <a:t> and (</a:t>
            </a:r>
            <a:r>
              <a:rPr lang="en-US">
                <a:solidFill>
                  <a:schemeClr val="tx1"/>
                </a:solidFill>
                <a:latin typeface="Courier New" pitchFamily="49" charset="0"/>
                <a:cs typeface="Tahoma" pitchFamily="34" charset="0"/>
              </a:rPr>
              <a:t>i=m+1)</a:t>
            </a:r>
            <a:r>
              <a:rPr lang="en-US" b="0">
                <a:solidFill>
                  <a:schemeClr val="tx1"/>
                </a:solidFill>
                <a:cs typeface="Tahoma" pitchFamily="34" charset="0"/>
              </a:rPr>
              <a:t>, then (</a:t>
            </a:r>
            <a:r>
              <a:rPr lang="en-US">
                <a:solidFill>
                  <a:schemeClr val="tx1"/>
                </a:solidFill>
                <a:latin typeface="Courier New" pitchFamily="49" charset="0"/>
                <a:cs typeface="Tahoma" pitchFamily="34" charset="0"/>
              </a:rPr>
              <a:t>i≤n)</a:t>
            </a:r>
          </a:p>
          <a:p>
            <a:pPr lvl="1">
              <a:buFontTx/>
              <a:buNone/>
            </a:pPr>
            <a:r>
              <a:rPr lang="en-US" b="0">
                <a:solidFill>
                  <a:schemeClr val="tx1"/>
                </a:solidFill>
                <a:cs typeface="Tahoma" pitchFamily="34" charset="0"/>
                <a:sym typeface="Symbol" pitchFamily="18" charset="2"/>
              </a:rPr>
              <a:t> Loop invariant </a:t>
            </a:r>
            <a:r>
              <a:rPr lang="en-US">
                <a:solidFill>
                  <a:schemeClr val="tx1"/>
                </a:solidFill>
                <a:latin typeface="Courier New" pitchFamily="49" charset="0"/>
                <a:cs typeface="Tahoma" pitchFamily="34" charset="0"/>
                <a:sym typeface="Symbol" pitchFamily="18" charset="2"/>
              </a:rPr>
              <a:t>A[j]≥A[m:i] </a:t>
            </a:r>
            <a:r>
              <a:rPr lang="el-GR">
                <a:solidFill>
                  <a:schemeClr val="tx1"/>
                </a:solidFill>
                <a:latin typeface="Courier New" pitchFamily="49" charset="0"/>
                <a:cs typeface="Tahoma" pitchFamily="34" charset="0"/>
                <a:sym typeface="Symbol" pitchFamily="18" charset="2"/>
              </a:rPr>
              <a:t>Λ</a:t>
            </a:r>
            <a:r>
              <a:rPr lang="en-US">
                <a:solidFill>
                  <a:schemeClr val="tx1"/>
                </a:solidFill>
                <a:latin typeface="Courier New" pitchFamily="49" charset="0"/>
                <a:cs typeface="Tahoma" pitchFamily="34" charset="0"/>
                <a:sym typeface="Symbol" pitchFamily="18" charset="2"/>
              </a:rPr>
              <a:t> (i≤n)</a:t>
            </a:r>
            <a:r>
              <a:rPr lang="en-US" b="0">
                <a:solidFill>
                  <a:schemeClr val="tx1"/>
                </a:solidFill>
                <a:cs typeface="Tahoma" pitchFamily="34" charset="0"/>
                <a:sym typeface="Symbol" pitchFamily="18" charset="2"/>
              </a:rPr>
              <a:t> </a:t>
            </a:r>
            <a:r>
              <a:rPr lang="en-US" b="0">
                <a:solidFill>
                  <a:schemeClr val="tx1"/>
                </a:solidFill>
                <a:cs typeface="Tahoma" pitchFamily="34" charset="0"/>
                <a:sym typeface="Wingdings" pitchFamily="2" charset="2"/>
              </a:rPr>
              <a:t> true</a:t>
            </a:r>
            <a:endParaRPr lang="el-GR" b="0">
              <a:solidFill>
                <a:schemeClr val="tx1"/>
              </a:solidFill>
              <a:cs typeface="Tahoma" pitchFamily="34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055450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D379F-8E35-4E96-BD68-C72801C7EE9A}" type="datetime1">
              <a:rPr lang="en-US" smtClean="0"/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FSV/ Desain dan Analisis Algoritma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E9CB1-96E7-494B-9129-02F790261FAA}" type="slidenum">
              <a:rPr lang="en-US"/>
              <a:pPr/>
              <a:t>43</a:t>
            </a:fld>
            <a:endParaRPr lang="en-US"/>
          </a:p>
        </p:txBody>
      </p:sp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d-ID">
              <a:solidFill>
                <a:schemeClr val="tx1"/>
              </a:solidFill>
            </a:endParaRP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0"/>
            <a:ext cx="8382000" cy="5105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0" dirty="0">
                <a:solidFill>
                  <a:schemeClr val="tx1"/>
                </a:solidFill>
              </a:rPr>
              <a:t>(i+1)</a:t>
            </a:r>
            <a:r>
              <a:rPr lang="en-US" b="0" baseline="30000" dirty="0" err="1">
                <a:solidFill>
                  <a:schemeClr val="tx1"/>
                </a:solidFill>
              </a:rPr>
              <a:t>st</a:t>
            </a:r>
            <a:r>
              <a:rPr lang="en-US" b="0" dirty="0">
                <a:solidFill>
                  <a:schemeClr val="tx1"/>
                </a:solidFill>
              </a:rPr>
              <a:t> trip</a:t>
            </a:r>
          </a:p>
          <a:p>
            <a:pPr lvl="1">
              <a:lnSpc>
                <a:spcPct val="90000"/>
              </a:lnSpc>
            </a:pPr>
            <a:r>
              <a:rPr lang="en-US" b="0" dirty="0">
                <a:solidFill>
                  <a:schemeClr val="tx1"/>
                </a:solidFill>
              </a:rPr>
              <a:t>Test the while-condition </a:t>
            </a:r>
            <a:r>
              <a:rPr lang="en-US" dirty="0">
                <a:solidFill>
                  <a:schemeClr val="tx1"/>
                </a:solidFill>
                <a:latin typeface="Courier New" pitchFamily="49" charset="0"/>
              </a:rPr>
              <a:t>(i!=n)</a:t>
            </a:r>
            <a:r>
              <a:rPr lang="en-US" b="0" dirty="0">
                <a:solidFill>
                  <a:schemeClr val="tx1"/>
                </a:solidFill>
              </a:rPr>
              <a:t>, suppose it is still true, so we have two facts:</a:t>
            </a:r>
          </a:p>
          <a:p>
            <a:pPr lvl="2">
              <a:lnSpc>
                <a:spcPct val="90000"/>
              </a:lnSpc>
            </a:pPr>
            <a:r>
              <a:rPr lang="en-US" b="0" dirty="0">
                <a:solidFill>
                  <a:schemeClr val="tx1"/>
                </a:solidFill>
                <a:latin typeface="Courier New" pitchFamily="49" charset="0"/>
              </a:rPr>
              <a:t>(</a:t>
            </a:r>
            <a:r>
              <a:rPr lang="en-US" dirty="0">
                <a:solidFill>
                  <a:schemeClr val="tx1"/>
                </a:solidFill>
                <a:latin typeface="Courier New" pitchFamily="49" charset="0"/>
              </a:rPr>
              <a:t>i </a:t>
            </a:r>
            <a:r>
              <a:rPr lang="en-US" dirty="0">
                <a:solidFill>
                  <a:schemeClr val="tx1"/>
                </a:solidFill>
                <a:latin typeface="Courier New" pitchFamily="49" charset="0"/>
                <a:cs typeface="Tahoma" pitchFamily="34" charset="0"/>
              </a:rPr>
              <a:t>≠ n)</a:t>
            </a:r>
          </a:p>
          <a:p>
            <a:pPr lvl="2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  <a:latin typeface="Courier New" pitchFamily="49" charset="0"/>
                <a:cs typeface="Tahoma" pitchFamily="34" charset="0"/>
              </a:rPr>
              <a:t>A[j]≥A[</a:t>
            </a:r>
            <a:r>
              <a:rPr lang="en-US" dirty="0" err="1">
                <a:solidFill>
                  <a:schemeClr val="tx1"/>
                </a:solidFill>
                <a:latin typeface="Courier New" pitchFamily="49" charset="0"/>
                <a:cs typeface="Tahoma" pitchFamily="34" charset="0"/>
              </a:rPr>
              <a:t>m:i</a:t>
            </a:r>
            <a:r>
              <a:rPr lang="en-US" dirty="0">
                <a:solidFill>
                  <a:schemeClr val="tx1"/>
                </a:solidFill>
                <a:latin typeface="Courier New" pitchFamily="49" charset="0"/>
                <a:cs typeface="Tahoma" pitchFamily="34" charset="0"/>
              </a:rPr>
              <a:t>] </a:t>
            </a:r>
            <a:r>
              <a:rPr lang="el-GR" dirty="0">
                <a:solidFill>
                  <a:schemeClr val="tx1"/>
                </a:solidFill>
                <a:latin typeface="Courier New" pitchFamily="49" charset="0"/>
                <a:cs typeface="Tahoma" pitchFamily="34" charset="0"/>
              </a:rPr>
              <a:t>Λ</a:t>
            </a:r>
            <a:r>
              <a:rPr lang="en-US" dirty="0">
                <a:solidFill>
                  <a:schemeClr val="tx1"/>
                </a:solidFill>
                <a:latin typeface="Courier New" pitchFamily="49" charset="0"/>
                <a:cs typeface="Tahoma" pitchFamily="34" charset="0"/>
              </a:rPr>
              <a:t> (</a:t>
            </a:r>
            <a:r>
              <a:rPr lang="en-US" dirty="0" err="1">
                <a:solidFill>
                  <a:schemeClr val="tx1"/>
                </a:solidFill>
                <a:latin typeface="Courier New" pitchFamily="49" charset="0"/>
                <a:cs typeface="Tahoma" pitchFamily="34" charset="0"/>
              </a:rPr>
              <a:t>i≤n</a:t>
            </a:r>
            <a:r>
              <a:rPr lang="en-US" dirty="0">
                <a:solidFill>
                  <a:schemeClr val="tx1"/>
                </a:solidFill>
                <a:latin typeface="Courier New" pitchFamily="49" charset="0"/>
                <a:cs typeface="Tahoma" pitchFamily="34" charset="0"/>
              </a:rPr>
              <a:t>)</a:t>
            </a:r>
            <a:r>
              <a:rPr lang="en-US" b="0" dirty="0">
                <a:solidFill>
                  <a:schemeClr val="tx1"/>
                </a:solidFill>
                <a:cs typeface="Tahoma" pitchFamily="34" charset="0"/>
              </a:rPr>
              <a:t> </a:t>
            </a:r>
          </a:p>
          <a:p>
            <a:pPr lvl="2">
              <a:lnSpc>
                <a:spcPct val="90000"/>
              </a:lnSpc>
              <a:buFontTx/>
              <a:buNone/>
            </a:pPr>
            <a:r>
              <a:rPr lang="en-US" b="0" dirty="0">
                <a:solidFill>
                  <a:schemeClr val="tx1"/>
                </a:solidFill>
                <a:latin typeface="Times New Roman" charset="0"/>
                <a:cs typeface="Tahoma" pitchFamily="34" charset="0"/>
              </a:rPr>
              <a:t>→ </a:t>
            </a:r>
            <a:r>
              <a:rPr lang="en-US" b="0" dirty="0">
                <a:solidFill>
                  <a:schemeClr val="tx1"/>
                </a:solidFill>
                <a:cs typeface="Tahoma" pitchFamily="34" charset="0"/>
              </a:rPr>
              <a:t>by combining those two facts, the loop invariant assertion will yield: </a:t>
            </a:r>
            <a:r>
              <a:rPr lang="en-US" dirty="0">
                <a:solidFill>
                  <a:schemeClr val="tx1"/>
                </a:solidFill>
                <a:latin typeface="Courier New" pitchFamily="49" charset="0"/>
                <a:cs typeface="Tahoma" pitchFamily="34" charset="0"/>
              </a:rPr>
              <a:t>A[j]≥A[</a:t>
            </a:r>
            <a:r>
              <a:rPr lang="en-US" dirty="0" err="1">
                <a:solidFill>
                  <a:schemeClr val="tx1"/>
                </a:solidFill>
                <a:latin typeface="Courier New" pitchFamily="49" charset="0"/>
                <a:cs typeface="Tahoma" pitchFamily="34" charset="0"/>
              </a:rPr>
              <a:t>m:i</a:t>
            </a:r>
            <a:r>
              <a:rPr lang="en-US" dirty="0">
                <a:solidFill>
                  <a:schemeClr val="tx1"/>
                </a:solidFill>
                <a:latin typeface="Courier New" pitchFamily="49" charset="0"/>
                <a:cs typeface="Tahoma" pitchFamily="34" charset="0"/>
              </a:rPr>
              <a:t>] </a:t>
            </a:r>
            <a:r>
              <a:rPr lang="el-GR" dirty="0">
                <a:solidFill>
                  <a:schemeClr val="tx1"/>
                </a:solidFill>
                <a:latin typeface="Courier New" pitchFamily="49" charset="0"/>
                <a:cs typeface="Tahoma" pitchFamily="34" charset="0"/>
              </a:rPr>
              <a:t>Λ</a:t>
            </a:r>
            <a:r>
              <a:rPr lang="en-US" dirty="0">
                <a:solidFill>
                  <a:schemeClr val="tx1"/>
                </a:solidFill>
                <a:latin typeface="Courier New" pitchFamily="49" charset="0"/>
                <a:cs typeface="Tahoma" pitchFamily="34" charset="0"/>
              </a:rPr>
              <a:t> (i&lt;n)</a:t>
            </a:r>
            <a:r>
              <a:rPr lang="en-US" dirty="0">
                <a:solidFill>
                  <a:schemeClr val="tx1"/>
                </a:solidFill>
                <a:cs typeface="Tahoma" pitchFamily="34" charset="0"/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en-US" b="0" dirty="0">
                <a:solidFill>
                  <a:schemeClr val="tx1"/>
                </a:solidFill>
                <a:cs typeface="Tahoma" pitchFamily="34" charset="0"/>
              </a:rPr>
              <a:t>after </a:t>
            </a:r>
            <a:r>
              <a:rPr lang="en-US" dirty="0">
                <a:solidFill>
                  <a:schemeClr val="tx1"/>
                </a:solidFill>
                <a:latin typeface="Courier New" pitchFamily="49" charset="0"/>
                <a:cs typeface="Tahoma" pitchFamily="34" charset="0"/>
              </a:rPr>
              <a:t>i++ </a:t>
            </a:r>
            <a:r>
              <a:rPr lang="en-US" b="0" dirty="0">
                <a:solidFill>
                  <a:schemeClr val="tx1"/>
                </a:solidFill>
                <a:cs typeface="Tahoma" pitchFamily="34" charset="0"/>
              </a:rPr>
              <a:t>is executed, another assertion: </a:t>
            </a:r>
            <a:r>
              <a:rPr lang="en-US" dirty="0">
                <a:solidFill>
                  <a:schemeClr val="tx1"/>
                </a:solidFill>
                <a:latin typeface="Courier New" pitchFamily="49" charset="0"/>
                <a:cs typeface="Tahoma" pitchFamily="34" charset="0"/>
              </a:rPr>
              <a:t>A[j]≥A[m:i-1] </a:t>
            </a:r>
            <a:r>
              <a:rPr lang="el-GR" dirty="0">
                <a:solidFill>
                  <a:schemeClr val="tx1"/>
                </a:solidFill>
                <a:latin typeface="Courier New" pitchFamily="49" charset="0"/>
                <a:cs typeface="Tahoma" pitchFamily="34" charset="0"/>
              </a:rPr>
              <a:t>Λ</a:t>
            </a:r>
            <a:r>
              <a:rPr lang="en-US" dirty="0">
                <a:solidFill>
                  <a:schemeClr val="tx1"/>
                </a:solidFill>
                <a:latin typeface="Courier New" pitchFamily="49" charset="0"/>
                <a:cs typeface="Tahoma" pitchFamily="34" charset="0"/>
              </a:rPr>
              <a:t> (</a:t>
            </a:r>
            <a:r>
              <a:rPr lang="en-US" dirty="0" err="1">
                <a:solidFill>
                  <a:schemeClr val="tx1"/>
                </a:solidFill>
                <a:latin typeface="Courier New" pitchFamily="49" charset="0"/>
                <a:cs typeface="Tahoma" pitchFamily="34" charset="0"/>
              </a:rPr>
              <a:t>i≤n</a:t>
            </a:r>
            <a:r>
              <a:rPr lang="en-US" dirty="0">
                <a:solidFill>
                  <a:schemeClr val="tx1"/>
                </a:solidFill>
                <a:latin typeface="Courier New" pitchFamily="49" charset="0"/>
                <a:cs typeface="Tahoma" pitchFamily="34" charset="0"/>
              </a:rPr>
              <a:t>)</a:t>
            </a:r>
            <a:r>
              <a:rPr lang="en-US" b="0" dirty="0">
                <a:solidFill>
                  <a:schemeClr val="tx1"/>
                </a:solidFill>
                <a:cs typeface="Tahoma" pitchFamily="34" charset="0"/>
              </a:rPr>
              <a:t> must hold.</a:t>
            </a:r>
          </a:p>
          <a:p>
            <a:pPr lvl="1">
              <a:lnSpc>
                <a:spcPct val="90000"/>
              </a:lnSpc>
            </a:pPr>
            <a:r>
              <a:rPr lang="en-US" b="0" dirty="0">
                <a:solidFill>
                  <a:schemeClr val="tx1"/>
                </a:solidFill>
                <a:cs typeface="Tahoma" pitchFamily="34" charset="0"/>
              </a:rPr>
              <a:t>The statement </a:t>
            </a:r>
            <a:r>
              <a:rPr lang="en-US" dirty="0">
                <a:solidFill>
                  <a:schemeClr val="tx1"/>
                </a:solidFill>
                <a:latin typeface="Courier New" pitchFamily="49" charset="0"/>
                <a:cs typeface="Tahoma" pitchFamily="34" charset="0"/>
              </a:rPr>
              <a:t>if (A[i]&gt;A[j]) j=i;</a:t>
            </a:r>
            <a:r>
              <a:rPr lang="en-US" dirty="0">
                <a:solidFill>
                  <a:schemeClr val="tx1"/>
                </a:solidFill>
                <a:cs typeface="Tahoma" pitchFamily="34" charset="0"/>
              </a:rPr>
              <a:t> </a:t>
            </a:r>
            <a:r>
              <a:rPr lang="en-US" b="0" dirty="0">
                <a:solidFill>
                  <a:schemeClr val="tx1"/>
                </a:solidFill>
                <a:cs typeface="Tahoma" pitchFamily="34" charset="0"/>
              </a:rPr>
              <a:t>is executed, the loop invariant assertion: </a:t>
            </a:r>
            <a:r>
              <a:rPr lang="en-US" dirty="0">
                <a:solidFill>
                  <a:schemeClr val="tx1"/>
                </a:solidFill>
                <a:latin typeface="Courier New" pitchFamily="49" charset="0"/>
                <a:cs typeface="Tahoma" pitchFamily="34" charset="0"/>
              </a:rPr>
              <a:t>A[j]≥A[</a:t>
            </a:r>
            <a:r>
              <a:rPr lang="en-US" dirty="0" err="1">
                <a:solidFill>
                  <a:schemeClr val="tx1"/>
                </a:solidFill>
                <a:latin typeface="Courier New" pitchFamily="49" charset="0"/>
                <a:cs typeface="Tahoma" pitchFamily="34" charset="0"/>
              </a:rPr>
              <a:t>m:i</a:t>
            </a:r>
            <a:r>
              <a:rPr lang="en-US" dirty="0">
                <a:solidFill>
                  <a:schemeClr val="tx1"/>
                </a:solidFill>
                <a:latin typeface="Courier New" pitchFamily="49" charset="0"/>
                <a:cs typeface="Tahoma" pitchFamily="34" charset="0"/>
              </a:rPr>
              <a:t>] </a:t>
            </a:r>
            <a:r>
              <a:rPr lang="el-GR" dirty="0">
                <a:solidFill>
                  <a:schemeClr val="tx1"/>
                </a:solidFill>
                <a:latin typeface="Courier New" pitchFamily="49" charset="0"/>
                <a:cs typeface="Tahoma" pitchFamily="34" charset="0"/>
              </a:rPr>
              <a:t>Λ</a:t>
            </a:r>
            <a:r>
              <a:rPr lang="en-US" dirty="0">
                <a:solidFill>
                  <a:schemeClr val="tx1"/>
                </a:solidFill>
                <a:latin typeface="Courier New" pitchFamily="49" charset="0"/>
                <a:cs typeface="Tahoma" pitchFamily="34" charset="0"/>
              </a:rPr>
              <a:t> (</a:t>
            </a:r>
            <a:r>
              <a:rPr lang="en-US" dirty="0" err="1">
                <a:solidFill>
                  <a:schemeClr val="tx1"/>
                </a:solidFill>
                <a:latin typeface="Courier New" pitchFamily="49" charset="0"/>
                <a:cs typeface="Tahoma" pitchFamily="34" charset="0"/>
              </a:rPr>
              <a:t>i≤n</a:t>
            </a:r>
            <a:r>
              <a:rPr lang="en-US" dirty="0">
                <a:solidFill>
                  <a:schemeClr val="tx1"/>
                </a:solidFill>
                <a:latin typeface="Courier New" pitchFamily="49" charset="0"/>
                <a:cs typeface="Tahoma" pitchFamily="34" charset="0"/>
              </a:rPr>
              <a:t>)</a:t>
            </a:r>
            <a:r>
              <a:rPr lang="en-US" b="0" dirty="0">
                <a:solidFill>
                  <a:schemeClr val="tx1"/>
                </a:solidFill>
                <a:cs typeface="Tahoma" pitchFamily="34" charset="0"/>
              </a:rPr>
              <a:t> still holds true</a:t>
            </a:r>
          </a:p>
        </p:txBody>
      </p:sp>
    </p:spTree>
    <p:extLst>
      <p:ext uri="{BB962C8B-B14F-4D97-AF65-F5344CB8AC3E}">
        <p14:creationId xmlns:p14="http://schemas.microsoft.com/office/powerpoint/2010/main" val="3147140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B5B41-112C-46BC-868D-95B12294D618}" type="datetime1">
              <a:rPr lang="en-US" smtClean="0"/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FSV/ Desain dan Analisis Algoritma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D099-5A62-467C-9938-26FF95C169D9}" type="slidenum">
              <a:rPr lang="en-US"/>
              <a:pPr/>
              <a:t>44</a:t>
            </a:fld>
            <a:endParaRPr lang="en-US"/>
          </a:p>
        </p:txBody>
      </p:sp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d-ID">
              <a:solidFill>
                <a:schemeClr val="tx1"/>
              </a:solidFill>
            </a:endParaRP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en-US">
                <a:solidFill>
                  <a:schemeClr val="tx1"/>
                </a:solidFill>
              </a:rPr>
              <a:t>The principle of proving correctness program using induction:</a:t>
            </a:r>
          </a:p>
          <a:p>
            <a:pPr algn="ctr">
              <a:buFontTx/>
              <a:buNone/>
            </a:pPr>
            <a:endParaRPr lang="en-US">
              <a:solidFill>
                <a:schemeClr val="tx1"/>
              </a:solidFill>
            </a:endParaRPr>
          </a:p>
          <a:p>
            <a:pPr algn="ctr">
              <a:buFontTx/>
              <a:buNone/>
            </a:pPr>
            <a:r>
              <a:rPr lang="en-US">
                <a:solidFill>
                  <a:schemeClr val="tx1"/>
                </a:solidFill>
              </a:rPr>
              <a:t>If it’s true on any given trip, it will remain true on the next trip. </a:t>
            </a:r>
          </a:p>
          <a:p>
            <a:pPr algn="ctr">
              <a:buFontTx/>
              <a:buNone/>
            </a:pPr>
            <a:endParaRPr lang="en-US">
              <a:solidFill>
                <a:schemeClr val="tx1"/>
              </a:solidFill>
            </a:endParaRPr>
          </a:p>
          <a:p>
            <a:pPr>
              <a:buFontTx/>
              <a:buNone/>
            </a:pPr>
            <a:r>
              <a:rPr lang="en-US">
                <a:solidFill>
                  <a:schemeClr val="tx1"/>
                </a:solidFill>
              </a:rPr>
              <a:t>Consequently,</a:t>
            </a:r>
          </a:p>
          <a:p>
            <a:pPr algn="ctr">
              <a:buFontTx/>
              <a:buNone/>
            </a:pPr>
            <a:r>
              <a:rPr lang="en-US">
                <a:solidFill>
                  <a:schemeClr val="tx1"/>
                </a:solidFill>
              </a:rPr>
              <a:t>It’s true on every trip through the loop</a:t>
            </a:r>
          </a:p>
        </p:txBody>
      </p:sp>
    </p:spTree>
    <p:extLst>
      <p:ext uri="{BB962C8B-B14F-4D97-AF65-F5344CB8AC3E}">
        <p14:creationId xmlns:p14="http://schemas.microsoft.com/office/powerpoint/2010/main" val="2440431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0636C-2642-4B53-8AF9-6935A0B9605D}" type="datetime1">
              <a:rPr lang="en-US" smtClean="0"/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FSV/ Desain dan Analisis Algoritma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B32DA-31FA-47E1-8CCD-E13CD628AC86}" type="slidenum">
              <a:rPr lang="en-US"/>
              <a:pPr/>
              <a:t>45</a:t>
            </a:fld>
            <a:endParaRPr lang="en-US"/>
          </a:p>
        </p:txBody>
      </p:sp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solidFill>
                  <a:schemeClr val="tx1"/>
                </a:solidFill>
              </a:rPr>
              <a:t>Finishing the proof</a:t>
            </a:r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077200" cy="35052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We are now ready to go back and prove that </a:t>
            </a:r>
            <a:r>
              <a:rPr lang="en-US" dirty="0" err="1">
                <a:solidFill>
                  <a:schemeClr val="tx1"/>
                </a:solidFill>
              </a:rPr>
              <a:t>SelectionSort</a:t>
            </a:r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en-US" dirty="0" err="1">
                <a:solidFill>
                  <a:schemeClr val="tx1"/>
                </a:solidFill>
              </a:rPr>
              <a:t>A,m,n</a:t>
            </a:r>
            <a:r>
              <a:rPr lang="en-US" dirty="0">
                <a:solidFill>
                  <a:schemeClr val="tx1"/>
                </a:solidFill>
              </a:rPr>
              <a:t>) sorts A[</a:t>
            </a:r>
            <a:r>
              <a:rPr lang="en-US" dirty="0" err="1">
                <a:solidFill>
                  <a:schemeClr val="tx1"/>
                </a:solidFill>
              </a:rPr>
              <a:t>m:n</a:t>
            </a:r>
            <a:r>
              <a:rPr lang="en-US" dirty="0">
                <a:solidFill>
                  <a:schemeClr val="tx1"/>
                </a:solidFill>
              </a:rPr>
              <a:t>], using the fact we just establish that j=</a:t>
            </a:r>
            <a:r>
              <a:rPr lang="en-US" dirty="0" err="1">
                <a:solidFill>
                  <a:schemeClr val="tx1"/>
                </a:solidFill>
              </a:rPr>
              <a:t>FindMax</a:t>
            </a:r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en-US" dirty="0" err="1">
                <a:solidFill>
                  <a:schemeClr val="tx1"/>
                </a:solidFill>
              </a:rPr>
              <a:t>A,m,n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We can add assertions in </a:t>
            </a:r>
            <a:r>
              <a:rPr lang="en-US" dirty="0" err="1">
                <a:solidFill>
                  <a:schemeClr val="tx1"/>
                </a:solidFill>
              </a:rPr>
              <a:t>SelectionSort</a:t>
            </a:r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en-US" dirty="0" err="1">
                <a:solidFill>
                  <a:schemeClr val="tx1"/>
                </a:solidFill>
              </a:rPr>
              <a:t>A,m,n</a:t>
            </a:r>
            <a:r>
              <a:rPr lang="en-US" dirty="0">
                <a:solidFill>
                  <a:schemeClr val="tx1"/>
                </a:solidFill>
              </a:rPr>
              <a:t>) as follows :</a:t>
            </a:r>
          </a:p>
        </p:txBody>
      </p:sp>
    </p:spTree>
    <p:extLst>
      <p:ext uri="{BB962C8B-B14F-4D97-AF65-F5344CB8AC3E}">
        <p14:creationId xmlns:p14="http://schemas.microsoft.com/office/powerpoint/2010/main" val="2780704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75BCF-AB1D-40A1-B163-F1C4DDFA363A}" type="datetime1">
              <a:rPr lang="en-US" smtClean="0"/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FSV/ Desain dan Analisis Algoritma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005A2-87A1-4595-AD39-53A766E628A4}" type="slidenum">
              <a:rPr lang="en-US"/>
              <a:pPr/>
              <a:t>46</a:t>
            </a:fld>
            <a:endParaRPr lang="en-US"/>
          </a:p>
        </p:txBody>
      </p:sp>
      <p:sp>
        <p:nvSpPr>
          <p:cNvPr id="15462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038600" y="228600"/>
            <a:ext cx="8326438" cy="641239"/>
          </a:xfrm>
        </p:spPr>
        <p:txBody>
          <a:bodyPr/>
          <a:lstStyle/>
          <a:p>
            <a:r>
              <a:rPr lang="en-US" sz="3600" dirty="0">
                <a:solidFill>
                  <a:schemeClr val="bg1"/>
                </a:solidFill>
              </a:rPr>
              <a:t>Finishing the proof</a:t>
            </a:r>
          </a:p>
        </p:txBody>
      </p:sp>
      <p:pic>
        <p:nvPicPr>
          <p:cNvPr id="154627" name="Picture 1027" descr="prog 5_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58" t="1495" r="3947" b="10280"/>
          <a:stretch>
            <a:fillRect/>
          </a:stretch>
        </p:blipFill>
        <p:spPr bwMode="auto">
          <a:xfrm>
            <a:off x="1752600" y="990600"/>
            <a:ext cx="5867400" cy="549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3590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ABD15-17B2-4085-BE88-1CCF45B9493C}" type="datetime1">
              <a:rPr lang="en-US" smtClean="0"/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FSV/ Desain dan Analisis Algoritma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42164-E485-41B8-B6E4-2DB2D6F5689D}" type="slidenum">
              <a:rPr lang="en-US"/>
              <a:pPr/>
              <a:t>47</a:t>
            </a:fld>
            <a:endParaRPr lang="en-US"/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>
                <a:solidFill>
                  <a:schemeClr val="tx1"/>
                </a:solidFill>
              </a:rPr>
              <a:t>Assume condition (m&lt;n) is true</a:t>
            </a:r>
          </a:p>
          <a:p>
            <a:pPr lvl="1"/>
            <a:r>
              <a:rPr lang="en-US" sz="2000">
                <a:solidFill>
                  <a:schemeClr val="tx1"/>
                </a:solidFill>
              </a:rPr>
              <a:t>Function FinMax(A,m,n) is called, so we have assertion A[MaxPosition] </a:t>
            </a:r>
            <a:r>
              <a:rPr lang="en-US" sz="2000">
                <a:solidFill>
                  <a:schemeClr val="tx1"/>
                </a:solidFill>
                <a:cs typeface="Tahoma" pitchFamily="34" charset="0"/>
              </a:rPr>
              <a:t>≥</a:t>
            </a:r>
            <a:r>
              <a:rPr lang="en-US" sz="2000">
                <a:solidFill>
                  <a:schemeClr val="tx1"/>
                </a:solidFill>
              </a:rPr>
              <a:t> A[m:n] (line 14)</a:t>
            </a:r>
          </a:p>
          <a:p>
            <a:pPr lvl="2"/>
            <a:r>
              <a:rPr lang="en-US" sz="1800">
                <a:solidFill>
                  <a:schemeClr val="tx1"/>
                </a:solidFill>
              </a:rPr>
              <a:t>Meaning A[MaxPosition] is the largest item in the subarray A[m:n]</a:t>
            </a:r>
          </a:p>
          <a:p>
            <a:r>
              <a:rPr lang="en-US" sz="2400">
                <a:solidFill>
                  <a:schemeClr val="tx1"/>
                </a:solidFill>
              </a:rPr>
              <a:t>Statement exchange A[m] – A[maxPosition]</a:t>
            </a:r>
          </a:p>
          <a:p>
            <a:pPr lvl="1"/>
            <a:r>
              <a:rPr lang="en-US" sz="2000">
                <a:solidFill>
                  <a:schemeClr val="tx1"/>
                </a:solidFill>
              </a:rPr>
              <a:t>A[m] = subarray’s first item</a:t>
            </a:r>
          </a:p>
          <a:p>
            <a:pPr lvl="1"/>
            <a:r>
              <a:rPr lang="en-US" sz="2000">
                <a:solidFill>
                  <a:schemeClr val="tx1"/>
                </a:solidFill>
              </a:rPr>
              <a:t>A[MaxPosition] = subarray’s largest item</a:t>
            </a:r>
          </a:p>
          <a:p>
            <a:pPr lvl="1"/>
            <a:r>
              <a:rPr lang="en-US" sz="2000">
                <a:solidFill>
                  <a:schemeClr val="tx1"/>
                </a:solidFill>
              </a:rPr>
              <a:t>After axchange, A[m] is the largest item in A[m:n]</a:t>
            </a:r>
          </a:p>
          <a:p>
            <a:pPr lvl="1">
              <a:buFontTx/>
              <a:buNone/>
            </a:pPr>
            <a:r>
              <a:rPr lang="en-US" sz="2000">
                <a:solidFill>
                  <a:schemeClr val="tx1"/>
                </a:solidFill>
                <a:latin typeface="Times New Roman" charset="0"/>
                <a:cs typeface="Times New Roman" charset="0"/>
              </a:rPr>
              <a:t>→ so we have assertion A[m] ≥ A[m:n] (line 19)</a:t>
            </a:r>
          </a:p>
          <a:p>
            <a:pPr lvl="1">
              <a:buFontTx/>
              <a:buNone/>
            </a:pPr>
            <a:endParaRPr lang="en-US" sz="2000">
              <a:solidFill>
                <a:schemeClr val="tx1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155652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Outer Subproblem</a:t>
            </a:r>
          </a:p>
        </p:txBody>
      </p:sp>
    </p:spTree>
    <p:extLst>
      <p:ext uri="{BB962C8B-B14F-4D97-AF65-F5344CB8AC3E}">
        <p14:creationId xmlns:p14="http://schemas.microsoft.com/office/powerpoint/2010/main" val="2923367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CA132-3690-4335-85EB-4954C328CFE6}" type="datetime1">
              <a:rPr lang="en-US" smtClean="0"/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FSV/ Desain dan Analisis Algoritma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C5E11-1952-4B76-81DF-D21A83156BD1}" type="slidenum">
              <a:rPr lang="en-US"/>
              <a:pPr/>
              <a:t>48</a:t>
            </a:fld>
            <a:endParaRPr lang="en-US"/>
          </a:p>
        </p:txBody>
      </p:sp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solidFill>
                  <a:schemeClr val="tx1"/>
                </a:solidFill>
              </a:rPr>
              <a:t>Smaller subproblems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125" y="1828800"/>
            <a:ext cx="8326438" cy="4054844"/>
          </a:xfrm>
        </p:spPr>
        <p:txBody>
          <a:bodyPr/>
          <a:lstStyle/>
          <a:p>
            <a:r>
              <a:rPr lang="en-US" sz="2400" dirty="0">
                <a:solidFill>
                  <a:schemeClr val="tx1"/>
                </a:solidFill>
              </a:rPr>
              <a:t>Recursive call </a:t>
            </a:r>
            <a:r>
              <a:rPr lang="en-US" sz="2400" dirty="0" err="1">
                <a:solidFill>
                  <a:schemeClr val="tx1"/>
                </a:solidFill>
              </a:rPr>
              <a:t>SelectionSort</a:t>
            </a:r>
            <a:r>
              <a:rPr lang="en-US" sz="2400" dirty="0">
                <a:solidFill>
                  <a:schemeClr val="tx1"/>
                </a:solidFill>
              </a:rPr>
              <a:t>(A,m+1,n)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Effect : rearranging the items in A[m+1:n] into decreasing order so we have assertion </a:t>
            </a:r>
          </a:p>
          <a:p>
            <a:pPr lvl="1">
              <a:buFontTx/>
              <a:buNone/>
            </a:pPr>
            <a:r>
              <a:rPr lang="en-US" sz="2000" dirty="0">
                <a:solidFill>
                  <a:schemeClr val="tx1"/>
                </a:solidFill>
              </a:rPr>
              <a:t>   A[m+1]</a:t>
            </a:r>
            <a:r>
              <a:rPr lang="en-US" sz="2000" dirty="0">
                <a:solidFill>
                  <a:schemeClr val="tx1"/>
                </a:solidFill>
                <a:cs typeface="Tahoma" pitchFamily="34" charset="0"/>
              </a:rPr>
              <a:t>≥ </a:t>
            </a:r>
            <a:r>
              <a:rPr lang="en-US" sz="2000" dirty="0">
                <a:solidFill>
                  <a:schemeClr val="tx1"/>
                </a:solidFill>
              </a:rPr>
              <a:t>A[m+2]</a:t>
            </a:r>
            <a:r>
              <a:rPr lang="en-US" sz="2000" dirty="0">
                <a:solidFill>
                  <a:schemeClr val="tx1"/>
                </a:solidFill>
                <a:cs typeface="Tahoma" pitchFamily="34" charset="0"/>
              </a:rPr>
              <a:t>≥… ≥A[n] (line 21)</a:t>
            </a:r>
          </a:p>
          <a:p>
            <a:pPr lvl="1"/>
            <a:r>
              <a:rPr lang="en-US" sz="2000" dirty="0">
                <a:solidFill>
                  <a:schemeClr val="tx1"/>
                </a:solidFill>
                <a:cs typeface="Tahoma" pitchFamily="34" charset="0"/>
              </a:rPr>
              <a:t>So we have 2 facts :</a:t>
            </a:r>
          </a:p>
          <a:p>
            <a:pPr lvl="2"/>
            <a:r>
              <a:rPr lang="en-US" sz="1800" dirty="0">
                <a:solidFill>
                  <a:schemeClr val="tx1"/>
                </a:solidFill>
                <a:cs typeface="Tahoma" pitchFamily="34" charset="0"/>
              </a:rPr>
              <a:t>A[m] ≥ </a:t>
            </a:r>
            <a:r>
              <a:rPr lang="en-US" sz="1800" dirty="0">
                <a:solidFill>
                  <a:schemeClr val="tx1"/>
                </a:solidFill>
              </a:rPr>
              <a:t>A[m+1]</a:t>
            </a:r>
            <a:r>
              <a:rPr lang="en-US" sz="1800" dirty="0">
                <a:solidFill>
                  <a:schemeClr val="tx1"/>
                </a:solidFill>
                <a:cs typeface="Tahoma" pitchFamily="34" charset="0"/>
              </a:rPr>
              <a:t> </a:t>
            </a:r>
          </a:p>
          <a:p>
            <a:pPr lvl="2"/>
            <a:r>
              <a:rPr lang="en-US" sz="1800" dirty="0">
                <a:solidFill>
                  <a:schemeClr val="tx1"/>
                </a:solidFill>
              </a:rPr>
              <a:t>A[m+1]</a:t>
            </a:r>
            <a:r>
              <a:rPr lang="en-US" sz="1800" dirty="0">
                <a:solidFill>
                  <a:schemeClr val="tx1"/>
                </a:solidFill>
                <a:cs typeface="Tahoma" pitchFamily="34" charset="0"/>
              </a:rPr>
              <a:t>≥ </a:t>
            </a:r>
            <a:r>
              <a:rPr lang="en-US" sz="1800" dirty="0">
                <a:solidFill>
                  <a:schemeClr val="tx1"/>
                </a:solidFill>
              </a:rPr>
              <a:t>A[m+2]</a:t>
            </a:r>
            <a:r>
              <a:rPr lang="en-US" sz="1800" dirty="0">
                <a:solidFill>
                  <a:schemeClr val="tx1"/>
                </a:solidFill>
                <a:cs typeface="Tahoma" pitchFamily="34" charset="0"/>
              </a:rPr>
              <a:t>≥… ≥A[n]</a:t>
            </a:r>
          </a:p>
          <a:p>
            <a:pPr lvl="2">
              <a:buFontTx/>
              <a:buNone/>
            </a:pPr>
            <a:r>
              <a:rPr lang="en-US" sz="1800" dirty="0">
                <a:solidFill>
                  <a:schemeClr val="tx1"/>
                </a:solidFill>
                <a:latin typeface="Times New Roman" charset="0"/>
                <a:cs typeface="Tahoma" pitchFamily="34" charset="0"/>
              </a:rPr>
              <a:t>→ yields : </a:t>
            </a:r>
            <a:r>
              <a:rPr lang="en-US" sz="1800" dirty="0">
                <a:solidFill>
                  <a:schemeClr val="tx1"/>
                </a:solidFill>
              </a:rPr>
              <a:t>A[m] </a:t>
            </a:r>
            <a:r>
              <a:rPr lang="en-US" sz="1800" dirty="0">
                <a:solidFill>
                  <a:schemeClr val="tx1"/>
                </a:solidFill>
                <a:cs typeface="Tahoma" pitchFamily="34" charset="0"/>
              </a:rPr>
              <a:t>≥</a:t>
            </a:r>
            <a:r>
              <a:rPr lang="en-US" sz="1800" dirty="0">
                <a:solidFill>
                  <a:schemeClr val="tx1"/>
                </a:solidFill>
              </a:rPr>
              <a:t> A[m+1]</a:t>
            </a:r>
            <a:r>
              <a:rPr lang="en-US" sz="1800" dirty="0">
                <a:solidFill>
                  <a:schemeClr val="tx1"/>
                </a:solidFill>
                <a:cs typeface="Tahoma" pitchFamily="34" charset="0"/>
              </a:rPr>
              <a:t>≥ </a:t>
            </a:r>
            <a:r>
              <a:rPr lang="en-US" sz="1800" dirty="0">
                <a:solidFill>
                  <a:schemeClr val="tx1"/>
                </a:solidFill>
              </a:rPr>
              <a:t>A[m+2]</a:t>
            </a:r>
            <a:r>
              <a:rPr lang="en-US" sz="1800" dirty="0">
                <a:solidFill>
                  <a:schemeClr val="tx1"/>
                </a:solidFill>
                <a:cs typeface="Tahoma" pitchFamily="34" charset="0"/>
              </a:rPr>
              <a:t>≥… ≥A[n] (line 27)</a:t>
            </a:r>
          </a:p>
          <a:p>
            <a:pPr lvl="1"/>
            <a:r>
              <a:rPr lang="en-US" sz="2000" dirty="0">
                <a:solidFill>
                  <a:schemeClr val="tx1"/>
                </a:solidFill>
                <a:cs typeface="Tahoma" pitchFamily="34" charset="0"/>
              </a:rPr>
              <a:t> if condition (</a:t>
            </a:r>
            <a:r>
              <a:rPr lang="en-US" sz="2000" dirty="0" err="1">
                <a:solidFill>
                  <a:schemeClr val="tx1"/>
                </a:solidFill>
                <a:cs typeface="Tahoma" pitchFamily="34" charset="0"/>
              </a:rPr>
              <a:t>m,n</a:t>
            </a:r>
            <a:r>
              <a:rPr lang="en-US" sz="2000" dirty="0">
                <a:solidFill>
                  <a:schemeClr val="tx1"/>
                </a:solidFill>
                <a:cs typeface="Tahoma" pitchFamily="34" charset="0"/>
              </a:rPr>
              <a:t>) on line 10 was false, combining the falsehood (m&lt;n) with precondition (</a:t>
            </a:r>
            <a:r>
              <a:rPr lang="en-US" sz="2000" dirty="0" err="1">
                <a:solidFill>
                  <a:schemeClr val="tx1"/>
                </a:solidFill>
                <a:cs typeface="Tahoma" pitchFamily="34" charset="0"/>
              </a:rPr>
              <a:t>m≤n</a:t>
            </a:r>
            <a:r>
              <a:rPr lang="en-US" sz="2000" dirty="0">
                <a:solidFill>
                  <a:schemeClr val="tx1"/>
                </a:solidFill>
                <a:cs typeface="Tahoma" pitchFamily="34" charset="0"/>
              </a:rPr>
              <a:t>) on line 4, implies (m=n) must have been true.</a:t>
            </a:r>
          </a:p>
          <a:p>
            <a:pPr lvl="1">
              <a:buFontTx/>
              <a:buNone/>
            </a:pPr>
            <a:r>
              <a:rPr lang="en-US" sz="2000" dirty="0">
                <a:solidFill>
                  <a:schemeClr val="tx1"/>
                </a:solidFill>
                <a:cs typeface="Tahoma" pitchFamily="34" charset="0"/>
              </a:rPr>
              <a:t>   A[</a:t>
            </a:r>
            <a:r>
              <a:rPr lang="en-US" sz="2000" dirty="0" err="1">
                <a:solidFill>
                  <a:schemeClr val="tx1"/>
                </a:solidFill>
                <a:cs typeface="Tahoma" pitchFamily="34" charset="0"/>
              </a:rPr>
              <a:t>m:m</a:t>
            </a:r>
            <a:r>
              <a:rPr lang="en-US" sz="2000" dirty="0">
                <a:solidFill>
                  <a:schemeClr val="tx1"/>
                </a:solidFill>
                <a:cs typeface="Tahoma" pitchFamily="34" charset="0"/>
              </a:rPr>
              <a:t>] only have 1 item, so there are no items to sort. </a:t>
            </a:r>
          </a:p>
        </p:txBody>
      </p:sp>
    </p:spTree>
    <p:extLst>
      <p:ext uri="{BB962C8B-B14F-4D97-AF65-F5344CB8AC3E}">
        <p14:creationId xmlns:p14="http://schemas.microsoft.com/office/powerpoint/2010/main" val="513329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4BBCA-FD59-4DC9-AEC5-65B305543E5C}" type="datetime1">
              <a:rPr lang="en-US" smtClean="0"/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FSV/ Desain dan Analisis Algoritma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4F4BF-D069-40AE-8EB7-AC83EF883F2E}" type="slidenum">
              <a:rPr lang="en-US"/>
              <a:pPr/>
              <a:t>49</a:t>
            </a:fld>
            <a:endParaRPr lang="en-US"/>
          </a:p>
        </p:txBody>
      </p:sp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solidFill>
                  <a:schemeClr val="tx1"/>
                </a:solidFill>
              </a:rPr>
              <a:t>Recursion Induction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We used a second form of induction in constructing the proof of SelectionSort. This sometimes called RECURSION INDUCTION</a:t>
            </a:r>
          </a:p>
          <a:p>
            <a:r>
              <a:rPr lang="en-US">
                <a:solidFill>
                  <a:schemeClr val="tx1"/>
                </a:solidFill>
              </a:rPr>
              <a:t>This Method is applied by assuming that recursive calls on smaller-sized subproblem within the text of the main outer recursive function, correctly solve the smaller subproblem</a:t>
            </a:r>
          </a:p>
        </p:txBody>
      </p:sp>
    </p:spTree>
    <p:extLst>
      <p:ext uri="{BB962C8B-B14F-4D97-AF65-F5344CB8AC3E}">
        <p14:creationId xmlns:p14="http://schemas.microsoft.com/office/powerpoint/2010/main" val="167479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About DAA This Semester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Tiga  </a:t>
            </a:r>
            <a:r>
              <a:rPr lang="id-ID" dirty="0"/>
              <a:t>(3) sks, yaitu 3 </a:t>
            </a:r>
            <a:r>
              <a:rPr lang="id-ID" dirty="0" smtClean="0"/>
              <a:t>jam </a:t>
            </a:r>
            <a:r>
              <a:rPr lang="id-ID" dirty="0"/>
              <a:t>teori + 1 jam </a:t>
            </a:r>
            <a:r>
              <a:rPr lang="id-ID" dirty="0" smtClean="0"/>
              <a:t>responsi</a:t>
            </a:r>
          </a:p>
          <a:p>
            <a:r>
              <a:rPr lang="id-ID" dirty="0" smtClean="0"/>
              <a:t>Dosen : RMB, FSV, KNR, GIA, RSM, SRV, MUB</a:t>
            </a:r>
          </a:p>
          <a:p>
            <a:r>
              <a:rPr lang="id-ID" dirty="0" smtClean="0"/>
              <a:t>Sistem Penilaian</a:t>
            </a:r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3F402-300A-49BA-9A3F-B092E6804ACF}" type="datetime1">
              <a:rPr lang="en-US" smtClean="0"/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FSV/ Desain dan Analisis Algoritma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28132-AD6C-4B4F-87B9-0C4DC2FEA77B}" type="slidenum">
              <a:rPr lang="en-US" smtClean="0"/>
              <a:pPr/>
              <a:t>5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7578375"/>
              </p:ext>
            </p:extLst>
          </p:nvPr>
        </p:nvGraphicFramePr>
        <p:xfrm>
          <a:off x="2438400" y="3733800"/>
          <a:ext cx="4571524" cy="2506663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944841"/>
                <a:gridCol w="1626683"/>
              </a:tblGrid>
              <a:tr h="8289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Item-item</a:t>
                      </a:r>
                      <a:endParaRPr lang="id-ID" sz="2400" b="1" i="1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bobot</a:t>
                      </a:r>
                      <a:endParaRPr lang="id-ID" sz="1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194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Quiz</a:t>
                      </a:r>
                      <a:endParaRPr lang="id-ID" sz="1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10%</a:t>
                      </a:r>
                      <a:endParaRPr lang="id-ID" sz="1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194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Tugas besar</a:t>
                      </a:r>
                      <a:endParaRPr lang="id-ID" sz="1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effectLst/>
                        </a:rPr>
                        <a:t>20</a:t>
                      </a:r>
                      <a:r>
                        <a:rPr lang="en-US" sz="1800">
                          <a:effectLst/>
                        </a:rPr>
                        <a:t>%</a:t>
                      </a:r>
                      <a:endParaRPr lang="id-ID" sz="1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194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UTS</a:t>
                      </a:r>
                      <a:endParaRPr lang="id-ID" sz="1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30%</a:t>
                      </a:r>
                      <a:endParaRPr lang="id-ID" sz="1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194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UAS</a:t>
                      </a:r>
                      <a:endParaRPr lang="id-ID" sz="1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 dirty="0">
                          <a:effectLst/>
                        </a:rPr>
                        <a:t>40</a:t>
                      </a:r>
                      <a:r>
                        <a:rPr lang="en-US" sz="1800" dirty="0">
                          <a:effectLst/>
                        </a:rPr>
                        <a:t>%</a:t>
                      </a:r>
                      <a:endParaRPr lang="id-ID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06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62186-EADF-4B84-8522-077200E60699}" type="datetime1">
              <a:rPr lang="en-US" smtClean="0"/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FSV/ Desain dan Analisis Algoritma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812D7-4269-46CE-BCF7-7313D5365080}" type="slidenum">
              <a:rPr lang="en-US"/>
              <a:pPr/>
              <a:t>50</a:t>
            </a:fld>
            <a:endParaRPr lang="en-US"/>
          </a:p>
        </p:txBody>
      </p:sp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d-ID">
              <a:solidFill>
                <a:schemeClr val="tx1"/>
              </a:solidFill>
            </a:endParaRPr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sz="4400">
              <a:solidFill>
                <a:schemeClr val="tx1"/>
              </a:solidFill>
            </a:endParaRPr>
          </a:p>
          <a:p>
            <a:pPr>
              <a:buFontTx/>
              <a:buNone/>
            </a:pPr>
            <a:endParaRPr lang="en-US" sz="4400">
              <a:solidFill>
                <a:schemeClr val="tx1"/>
              </a:solidFill>
            </a:endParaRPr>
          </a:p>
          <a:p>
            <a:pPr>
              <a:buFontTx/>
              <a:buNone/>
            </a:pPr>
            <a:endParaRPr lang="en-US" sz="4400">
              <a:solidFill>
                <a:schemeClr val="tx1"/>
              </a:solidFill>
            </a:endParaRPr>
          </a:p>
          <a:p>
            <a:pPr algn="ctr">
              <a:buFontTx/>
              <a:buNone/>
            </a:pPr>
            <a:r>
              <a:rPr lang="en-US" sz="4400">
                <a:solidFill>
                  <a:schemeClr val="tx1"/>
                </a:solidFill>
              </a:rPr>
              <a:t>Summary </a:t>
            </a:r>
          </a:p>
        </p:txBody>
      </p:sp>
    </p:spTree>
    <p:extLst>
      <p:ext uri="{BB962C8B-B14F-4D97-AF65-F5344CB8AC3E}">
        <p14:creationId xmlns:p14="http://schemas.microsoft.com/office/powerpoint/2010/main" val="2539358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00ACE-0110-4793-A557-6F80C62F1666}" type="datetime1">
              <a:rPr lang="en-US" smtClean="0"/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FSV/ Desain dan Analisis Algoritma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45F29-4CC8-4ED2-B9FF-BDB78BC9D3EA}" type="slidenum">
              <a:rPr lang="en-US"/>
              <a:pPr/>
              <a:t>51</a:t>
            </a:fld>
            <a:endParaRPr lang="en-US"/>
          </a:p>
        </p:txBody>
      </p:sp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Correctness of Nonrecursive 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133600"/>
            <a:ext cx="8326438" cy="838200"/>
          </a:xfrm>
        </p:spPr>
        <p:txBody>
          <a:bodyPr/>
          <a:lstStyle/>
          <a:p>
            <a:pPr marL="533400" indent="-533400">
              <a:buFontTx/>
              <a:buNone/>
            </a:pPr>
            <a:r>
              <a:rPr lang="en-US" dirty="0" smtClean="0">
                <a:solidFill>
                  <a:schemeClr val="tx1"/>
                </a:solidFill>
              </a:rPr>
              <a:t>To </a:t>
            </a:r>
            <a:r>
              <a:rPr lang="en-US" dirty="0">
                <a:solidFill>
                  <a:schemeClr val="tx1"/>
                </a:solidFill>
              </a:rPr>
              <a:t>prove </a:t>
            </a:r>
            <a:r>
              <a:rPr lang="en-US" i="1" dirty="0">
                <a:solidFill>
                  <a:schemeClr val="tx1"/>
                </a:solidFill>
              </a:rPr>
              <a:t>P(n) </a:t>
            </a:r>
            <a:r>
              <a:rPr lang="en-US" dirty="0">
                <a:solidFill>
                  <a:schemeClr val="tx1"/>
                </a:solidFill>
              </a:rPr>
              <a:t>is true for all </a:t>
            </a:r>
            <a:r>
              <a:rPr lang="en-US" i="1" dirty="0">
                <a:solidFill>
                  <a:schemeClr val="tx1"/>
                </a:solidFill>
              </a:rPr>
              <a:t>n</a:t>
            </a:r>
            <a:r>
              <a:rPr lang="en-US" i="1" dirty="0">
                <a:solidFill>
                  <a:schemeClr val="tx1"/>
                </a:solidFill>
                <a:sym typeface="Symbol" pitchFamily="18" charset="2"/>
              </a:rPr>
              <a:t>0</a:t>
            </a:r>
            <a:r>
              <a:rPr lang="en-US" dirty="0">
                <a:solidFill>
                  <a:schemeClr val="tx1"/>
                </a:solidFill>
                <a:sym typeface="Symbol" pitchFamily="18" charset="2"/>
              </a:rPr>
              <a:t>:</a:t>
            </a:r>
          </a:p>
          <a:p>
            <a:pPr marL="533400" indent="-533400">
              <a:buFontTx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First, prove </a:t>
            </a:r>
            <a:r>
              <a:rPr lang="en-US" i="1" dirty="0">
                <a:solidFill>
                  <a:schemeClr val="tx1"/>
                </a:solidFill>
              </a:rPr>
              <a:t>P(0)</a:t>
            </a:r>
          </a:p>
          <a:p>
            <a:pPr marL="533400" indent="-533400">
              <a:buFontTx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Then, assuming that </a:t>
            </a:r>
            <a:r>
              <a:rPr lang="en-US" i="1" dirty="0">
                <a:solidFill>
                  <a:schemeClr val="tx1"/>
                </a:solidFill>
              </a:rPr>
              <a:t>P(n)</a:t>
            </a:r>
            <a:r>
              <a:rPr lang="en-US" dirty="0">
                <a:solidFill>
                  <a:schemeClr val="tx1"/>
                </a:solidFill>
              </a:rPr>
              <a:t> is true for </a:t>
            </a:r>
            <a:r>
              <a:rPr lang="en-US" i="1" dirty="0">
                <a:solidFill>
                  <a:schemeClr val="tx1"/>
                </a:solidFill>
              </a:rPr>
              <a:t>n</a:t>
            </a:r>
            <a:r>
              <a:rPr lang="en-US" dirty="0">
                <a:solidFill>
                  <a:schemeClr val="tx1"/>
                </a:solidFill>
              </a:rPr>
              <a:t>, prove </a:t>
            </a:r>
            <a:r>
              <a:rPr lang="en-US" i="1" dirty="0">
                <a:solidFill>
                  <a:schemeClr val="tx1"/>
                </a:solidFill>
              </a:rPr>
              <a:t>P(n+1)</a:t>
            </a:r>
            <a:r>
              <a:rPr lang="en-US" dirty="0">
                <a:solidFill>
                  <a:schemeClr val="tx1"/>
                </a:solidFill>
              </a:rPr>
              <a:t> is true</a:t>
            </a:r>
          </a:p>
        </p:txBody>
      </p:sp>
    </p:spTree>
    <p:extLst>
      <p:ext uri="{BB962C8B-B14F-4D97-AF65-F5344CB8AC3E}">
        <p14:creationId xmlns:p14="http://schemas.microsoft.com/office/powerpoint/2010/main" val="3274692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1CEC6-3A2D-4AC5-A8FE-5A93FF926213}" type="datetime1">
              <a:rPr lang="en-US" smtClean="0"/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FSV/ Desain dan Analisis Algoritma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C9B42-7756-4494-969A-A48AB36EC857}" type="slidenum">
              <a:rPr lang="en-US"/>
              <a:pPr/>
              <a:t>52</a:t>
            </a:fld>
            <a:endParaRPr lang="en-US"/>
          </a:p>
        </p:txBody>
      </p:sp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Correctness of Nonrecursive</a:t>
            </a:r>
          </a:p>
        </p:txBody>
      </p:sp>
      <p:pic>
        <p:nvPicPr>
          <p:cNvPr id="164868" name="Picture 4" descr="D:\Rimba\STT\DAA\0607\NONRECU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34" b="39268"/>
          <a:stretch>
            <a:fillRect/>
          </a:stretch>
        </p:blipFill>
        <p:spPr bwMode="auto">
          <a:xfrm>
            <a:off x="1524000" y="1996440"/>
            <a:ext cx="58674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0613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20E3A-DEC9-4E94-BC51-E8C2E378D866}" type="datetime1">
              <a:rPr lang="en-US" smtClean="0"/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FSV/ Desain dan Analisis Algoritma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86728-9E1F-40DC-8848-D0A8DCA739C9}" type="slidenum">
              <a:rPr lang="en-US"/>
              <a:pPr/>
              <a:t>53</a:t>
            </a:fld>
            <a:endParaRPr lang="en-US"/>
          </a:p>
        </p:txBody>
      </p:sp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Correctness of Recursive</a:t>
            </a:r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>
              <a:buFontTx/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533400" indent="-533400">
              <a:buFontTx/>
              <a:buNone/>
            </a:pPr>
            <a:r>
              <a:rPr lang="en-US" dirty="0">
                <a:solidFill>
                  <a:schemeClr val="tx1"/>
                </a:solidFill>
              </a:rPr>
              <a:t>To prove </a:t>
            </a:r>
            <a:r>
              <a:rPr lang="en-US" i="1" dirty="0">
                <a:solidFill>
                  <a:schemeClr val="tx1"/>
                </a:solidFill>
              </a:rPr>
              <a:t>P(n) </a:t>
            </a:r>
            <a:r>
              <a:rPr lang="en-US" dirty="0">
                <a:solidFill>
                  <a:schemeClr val="tx1"/>
                </a:solidFill>
              </a:rPr>
              <a:t>is true for all </a:t>
            </a:r>
            <a:r>
              <a:rPr lang="en-US" i="1" dirty="0">
                <a:solidFill>
                  <a:schemeClr val="tx1"/>
                </a:solidFill>
              </a:rPr>
              <a:t>n</a:t>
            </a:r>
            <a:r>
              <a:rPr lang="en-US" i="1" dirty="0">
                <a:solidFill>
                  <a:schemeClr val="tx1"/>
                </a:solidFill>
                <a:sym typeface="Symbol" pitchFamily="18" charset="2"/>
              </a:rPr>
              <a:t>0</a:t>
            </a:r>
            <a:r>
              <a:rPr lang="en-US" dirty="0">
                <a:solidFill>
                  <a:schemeClr val="tx1"/>
                </a:solidFill>
                <a:sym typeface="Symbol" pitchFamily="18" charset="2"/>
              </a:rPr>
              <a:t>:</a:t>
            </a:r>
          </a:p>
          <a:p>
            <a:pPr marL="533400" indent="-533400">
              <a:buFontTx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Prove </a:t>
            </a:r>
            <a:r>
              <a:rPr lang="en-US" i="1" dirty="0">
                <a:solidFill>
                  <a:schemeClr val="tx1"/>
                </a:solidFill>
              </a:rPr>
              <a:t>P(0)</a:t>
            </a:r>
          </a:p>
          <a:p>
            <a:pPr marL="533400" indent="-533400">
              <a:buFontTx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Assuming </a:t>
            </a:r>
            <a:r>
              <a:rPr lang="en-US" i="1" dirty="0">
                <a:solidFill>
                  <a:schemeClr val="tx1"/>
                </a:solidFill>
              </a:rPr>
              <a:t>P(k) </a:t>
            </a:r>
            <a:r>
              <a:rPr lang="en-US" dirty="0">
                <a:solidFill>
                  <a:schemeClr val="tx1"/>
                </a:solidFill>
              </a:rPr>
              <a:t>is true for all </a:t>
            </a:r>
            <a:r>
              <a:rPr lang="en-US" i="1" dirty="0">
                <a:solidFill>
                  <a:schemeClr val="tx1"/>
                </a:solidFill>
              </a:rPr>
              <a:t>0</a:t>
            </a:r>
            <a:r>
              <a:rPr lang="en-US" i="1" dirty="0">
                <a:solidFill>
                  <a:schemeClr val="tx1"/>
                </a:solidFill>
                <a:sym typeface="Symbol" pitchFamily="18" charset="2"/>
              </a:rPr>
              <a:t>kn</a:t>
            </a:r>
            <a:r>
              <a:rPr lang="en-US" dirty="0">
                <a:solidFill>
                  <a:schemeClr val="tx1"/>
                </a:solidFill>
              </a:rPr>
              <a:t>, prove </a:t>
            </a:r>
            <a:r>
              <a:rPr lang="en-US" i="1" dirty="0">
                <a:solidFill>
                  <a:schemeClr val="tx1"/>
                </a:solidFill>
              </a:rPr>
              <a:t>P(n)</a:t>
            </a:r>
            <a:r>
              <a:rPr lang="en-US" dirty="0">
                <a:solidFill>
                  <a:schemeClr val="tx1"/>
                </a:solidFill>
              </a:rPr>
              <a:t> is true</a:t>
            </a:r>
          </a:p>
        </p:txBody>
      </p:sp>
    </p:spTree>
    <p:extLst>
      <p:ext uri="{BB962C8B-B14F-4D97-AF65-F5344CB8AC3E}">
        <p14:creationId xmlns:p14="http://schemas.microsoft.com/office/powerpoint/2010/main" val="377899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61D74-D188-4C61-8F36-80030FCF496A}" type="datetime1">
              <a:rPr lang="en-US" smtClean="0"/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FSV/ Desain dan Analisis Algoritma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7E8A2-3CDC-47E9-8A95-253E4E1E0CD4}" type="slidenum">
              <a:rPr lang="en-US"/>
              <a:pPr/>
              <a:t>54</a:t>
            </a:fld>
            <a:endParaRPr lang="en-US"/>
          </a:p>
        </p:txBody>
      </p:sp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Correctness of Recursive</a:t>
            </a:r>
          </a:p>
        </p:txBody>
      </p:sp>
      <p:pic>
        <p:nvPicPr>
          <p:cNvPr id="165892" name="Picture 4" descr="D:\Rimba\STT\DAA\0607\recurs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" t="8536" b="62555"/>
          <a:stretch>
            <a:fillRect/>
          </a:stretch>
        </p:blipFill>
        <p:spPr bwMode="auto">
          <a:xfrm>
            <a:off x="1447800" y="2133600"/>
            <a:ext cx="5867400" cy="3741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9986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AEA48-EBF2-44F4-889D-C1C1C0E962D3}" type="datetime1">
              <a:rPr lang="en-US" smtClean="0"/>
              <a:t>8/27/2014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FSV/ Desain dan Analisis Algoritma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3A6E5-DCAD-40C5-BD22-44214A64171E}" type="slidenum">
              <a:rPr lang="en-US"/>
              <a:pPr/>
              <a:t>55</a:t>
            </a:fld>
            <a:endParaRPr lang="en-US"/>
          </a:p>
        </p:txBody>
      </p:sp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solidFill>
                  <a:schemeClr val="tx1"/>
                </a:solidFill>
              </a:rPr>
              <a:t>A subtle bug</a:t>
            </a:r>
          </a:p>
        </p:txBody>
      </p:sp>
      <p:pic>
        <p:nvPicPr>
          <p:cNvPr id="158723" name="Picture 3" descr="prog 5_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90" t="4987" r="5194" b="17714"/>
          <a:stretch>
            <a:fillRect/>
          </a:stretch>
        </p:blipFill>
        <p:spPr bwMode="auto">
          <a:xfrm>
            <a:off x="1524000" y="2590800"/>
            <a:ext cx="5867400" cy="2798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8724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>
                <a:solidFill>
                  <a:schemeClr val="tx1"/>
                </a:solidFill>
              </a:rPr>
              <a:t>Incomplete assertions !</a:t>
            </a:r>
          </a:p>
        </p:txBody>
      </p:sp>
    </p:spTree>
    <p:extLst>
      <p:ext uri="{BB962C8B-B14F-4D97-AF65-F5344CB8AC3E}">
        <p14:creationId xmlns:p14="http://schemas.microsoft.com/office/powerpoint/2010/main" val="3761837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DE479-8350-42CC-BC7E-EB901E104684}" type="datetime1">
              <a:rPr lang="en-US" smtClean="0"/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FSV/ Desain dan Analisis Algoritma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59A26-99B9-4614-9799-2BBF62BC2850}" type="slidenum">
              <a:rPr lang="en-US"/>
              <a:pPr/>
              <a:t>56</a:t>
            </a:fld>
            <a:endParaRPr lang="en-US"/>
          </a:p>
        </p:txBody>
      </p:sp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Review questions</a:t>
            </a:r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>
              <a:buFontTx/>
              <a:buAutoNum type="arabicPeriod"/>
            </a:pPr>
            <a:r>
              <a:rPr lang="en-US">
                <a:solidFill>
                  <a:schemeClr val="tx1"/>
                </a:solidFill>
              </a:rPr>
              <a:t>What is an assertion inside a program ?</a:t>
            </a:r>
          </a:p>
          <a:p>
            <a:pPr marL="533400" indent="-533400">
              <a:buFontTx/>
              <a:buAutoNum type="arabicPeriod"/>
            </a:pPr>
            <a:r>
              <a:rPr lang="en-US">
                <a:solidFill>
                  <a:schemeClr val="tx1"/>
                </a:solidFill>
              </a:rPr>
              <a:t>What is a precondition ?</a:t>
            </a:r>
          </a:p>
          <a:p>
            <a:pPr marL="533400" indent="-533400">
              <a:buFontTx/>
              <a:buAutoNum type="arabicPeriod"/>
            </a:pPr>
            <a:r>
              <a:rPr lang="en-US">
                <a:solidFill>
                  <a:schemeClr val="tx1"/>
                </a:solidFill>
              </a:rPr>
              <a:t>What is a postcondition ?</a:t>
            </a:r>
          </a:p>
          <a:p>
            <a:pPr marL="533400" indent="-533400">
              <a:buFontTx/>
              <a:buAutoNum type="arabicPeriod"/>
            </a:pPr>
            <a:r>
              <a:rPr lang="en-US">
                <a:solidFill>
                  <a:schemeClr val="tx1"/>
                </a:solidFill>
              </a:rPr>
              <a:t>What is a correctness proof for a program ?</a:t>
            </a:r>
          </a:p>
        </p:txBody>
      </p:sp>
    </p:spTree>
    <p:extLst>
      <p:ext uri="{BB962C8B-B14F-4D97-AF65-F5344CB8AC3E}">
        <p14:creationId xmlns:p14="http://schemas.microsoft.com/office/powerpoint/2010/main" val="4266003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F9A21-2B2F-4A72-B971-ADA941E19D99}" type="datetime1">
              <a:rPr lang="en-US" smtClean="0"/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FSV/ Desain dan Analisis Algoritma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F3EFE-8D6B-4B8C-88A2-1D1C6C0CF587}" type="slidenum">
              <a:rPr lang="en-US"/>
              <a:pPr/>
              <a:t>57</a:t>
            </a:fld>
            <a:endParaRPr lang="en-US"/>
          </a:p>
        </p:txBody>
      </p:sp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65125" y="1066800"/>
            <a:ext cx="8326438" cy="641239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Exercise </a:t>
            </a:r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125" y="1600200"/>
            <a:ext cx="8326438" cy="4575544"/>
          </a:xfrm>
          <a:noFill/>
        </p:spPr>
        <p:txBody>
          <a:bodyPr/>
          <a:lstStyle/>
          <a:p>
            <a:r>
              <a:rPr lang="en-US" sz="1800" dirty="0">
                <a:solidFill>
                  <a:schemeClr val="tx1"/>
                </a:solidFill>
              </a:rPr>
              <a:t>What is the loop invariant inside the while-loop in the following program ? Prove it that it correctly computes the sum of the integers in the array A[1:n] !</a:t>
            </a:r>
          </a:p>
          <a:p>
            <a:pPr>
              <a:buFontTx/>
              <a:buNone/>
            </a:pPr>
            <a:r>
              <a:rPr lang="en-US" sz="2000" dirty="0" err="1" smtClean="0">
                <a:solidFill>
                  <a:schemeClr val="tx1"/>
                </a:solidFill>
                <a:latin typeface="Courier New" pitchFamily="49" charset="0"/>
              </a:rPr>
              <a:t>int</a:t>
            </a:r>
            <a:r>
              <a:rPr lang="en-US" sz="2000" dirty="0" smtClean="0">
                <a:solidFill>
                  <a:schemeClr val="tx1"/>
                </a:solidFill>
                <a:latin typeface="Courier New" pitchFamily="49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Courier New" pitchFamily="49" charset="0"/>
              </a:rPr>
              <a:t>sum(Array A, </a:t>
            </a:r>
            <a:r>
              <a:rPr lang="en-US" sz="2000" dirty="0" err="1">
                <a:solidFill>
                  <a:schemeClr val="tx1"/>
                </a:solidFill>
                <a:latin typeface="Courier New" pitchFamily="49" charset="0"/>
              </a:rPr>
              <a:t>int</a:t>
            </a:r>
            <a:r>
              <a:rPr lang="en-US" sz="2000" dirty="0">
                <a:solidFill>
                  <a:schemeClr val="tx1"/>
                </a:solidFill>
                <a:latin typeface="Courier New" pitchFamily="49" charset="0"/>
              </a:rPr>
              <a:t> n) /* ass n&gt;=0*/</a:t>
            </a:r>
          </a:p>
          <a:p>
            <a:pPr>
              <a:buFontTx/>
              <a:buNone/>
            </a:pPr>
            <a:r>
              <a:rPr lang="en-US" sz="2000" dirty="0">
                <a:solidFill>
                  <a:schemeClr val="tx1"/>
                </a:solidFill>
                <a:latin typeface="Courier New" pitchFamily="49" charset="0"/>
              </a:rPr>
              <a:t>{</a:t>
            </a:r>
          </a:p>
          <a:p>
            <a:pPr lvl="1">
              <a:buFontTx/>
              <a:buNone/>
            </a:pPr>
            <a:r>
              <a:rPr lang="en-US" sz="2000" dirty="0" err="1">
                <a:solidFill>
                  <a:schemeClr val="tx1"/>
                </a:solidFill>
                <a:latin typeface="Courier New" pitchFamily="49" charset="0"/>
              </a:rPr>
              <a:t>int</a:t>
            </a:r>
            <a:r>
              <a:rPr lang="en-US" sz="2000" dirty="0">
                <a:solidFill>
                  <a:schemeClr val="tx1"/>
                </a:solidFill>
                <a:latin typeface="Courier New" pitchFamily="49" charset="0"/>
              </a:rPr>
              <a:t> i=1, S=0;</a:t>
            </a:r>
          </a:p>
          <a:p>
            <a:pPr lvl="1">
              <a:buFontTx/>
              <a:buNone/>
            </a:pPr>
            <a:r>
              <a:rPr lang="en-US" sz="2000" dirty="0">
                <a:solidFill>
                  <a:schemeClr val="tx1"/>
                </a:solidFill>
                <a:latin typeface="Courier New" pitchFamily="49" charset="0"/>
              </a:rPr>
              <a:t>while (i&lt;=n){</a:t>
            </a:r>
          </a:p>
          <a:p>
            <a:pPr lvl="2">
              <a:buFontTx/>
              <a:buNone/>
            </a:pPr>
            <a:r>
              <a:rPr lang="en-US" dirty="0">
                <a:solidFill>
                  <a:schemeClr val="tx1"/>
                </a:solidFill>
                <a:latin typeface="Courier New" pitchFamily="49" charset="0"/>
              </a:rPr>
              <a:t>S+=A[i];</a:t>
            </a:r>
          </a:p>
          <a:p>
            <a:pPr lvl="2">
              <a:buFontTx/>
              <a:buNone/>
            </a:pPr>
            <a:r>
              <a:rPr lang="en-US" dirty="0">
                <a:solidFill>
                  <a:schemeClr val="tx1"/>
                </a:solidFill>
                <a:latin typeface="Courier New" pitchFamily="49" charset="0"/>
              </a:rPr>
              <a:t>i++;</a:t>
            </a:r>
          </a:p>
          <a:p>
            <a:pPr lvl="1">
              <a:buFontTx/>
              <a:buNone/>
            </a:pPr>
            <a:r>
              <a:rPr lang="en-US" sz="2000" dirty="0">
                <a:solidFill>
                  <a:schemeClr val="tx1"/>
                </a:solidFill>
                <a:latin typeface="Courier New" pitchFamily="49" charset="0"/>
              </a:rPr>
              <a:t>}</a:t>
            </a:r>
          </a:p>
          <a:p>
            <a:pPr lvl="1">
              <a:buFontTx/>
              <a:buNone/>
            </a:pPr>
            <a:r>
              <a:rPr lang="en-US" sz="2000" dirty="0">
                <a:solidFill>
                  <a:schemeClr val="tx1"/>
                </a:solidFill>
                <a:latin typeface="Courier New" pitchFamily="49" charset="0"/>
              </a:rPr>
              <a:t>return S</a:t>
            </a:r>
            <a:r>
              <a:rPr lang="en-US" sz="2000" dirty="0" smtClean="0">
                <a:solidFill>
                  <a:schemeClr val="tx1"/>
                </a:solidFill>
                <a:latin typeface="Courier New" pitchFamily="49" charset="0"/>
              </a:rPr>
              <a:t>;</a:t>
            </a:r>
            <a:endParaRPr lang="id-ID" sz="2000" dirty="0" smtClean="0">
              <a:solidFill>
                <a:schemeClr val="tx1"/>
              </a:solidFill>
              <a:latin typeface="Courier New" pitchFamily="49" charset="0"/>
            </a:endParaRPr>
          </a:p>
          <a:p>
            <a:pPr marL="182563" lvl="1">
              <a:buFontTx/>
              <a:buNone/>
            </a:pPr>
            <a:r>
              <a:rPr lang="en-US" sz="2000" dirty="0" smtClean="0">
                <a:solidFill>
                  <a:schemeClr val="tx1"/>
                </a:solidFill>
                <a:latin typeface="Courier New" pitchFamily="49" charset="0"/>
              </a:rPr>
              <a:t>}</a:t>
            </a:r>
            <a:endParaRPr lang="en-US" sz="2000" dirty="0">
              <a:solidFill>
                <a:schemeClr val="tx1"/>
              </a:solidFill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951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6AC24-7875-40D6-9F16-641D9AF56898}" type="datetime1">
              <a:rPr lang="en-US" smtClean="0"/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FSV/ Desain dan Analisis Algoritma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26DBA-E8DC-4B15-8B50-A99AADE0864F}" type="slidenum">
              <a:rPr lang="en-US"/>
              <a:pPr/>
              <a:t>58</a:t>
            </a:fld>
            <a:endParaRPr lang="en-US"/>
          </a:p>
        </p:txBody>
      </p:sp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Exercise </a:t>
            </a:r>
          </a:p>
        </p:txBody>
      </p:sp>
      <p:pic>
        <p:nvPicPr>
          <p:cNvPr id="160774" name="Picture 6" descr="D:\Rimba\STT\DAA\0607\Untitled-1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19" r="51320" b="72638"/>
          <a:stretch>
            <a:fillRect/>
          </a:stretch>
        </p:blipFill>
        <p:spPr bwMode="auto">
          <a:xfrm>
            <a:off x="1524000" y="2209800"/>
            <a:ext cx="5867400" cy="3538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184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27055-E511-48C3-8A1D-D73B98B53637}" type="datetime1">
              <a:rPr lang="en-US" smtClean="0"/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FSV/ Desain dan Analisis Algoritma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FF487-131A-4BC5-A8BF-CBD36BA2DC2D}" type="slidenum">
              <a:rPr lang="en-US"/>
              <a:pPr/>
              <a:t>59</a:t>
            </a:fld>
            <a:endParaRPr lang="en-US"/>
          </a:p>
        </p:txBody>
      </p:sp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Exercise</a:t>
            </a:r>
          </a:p>
        </p:txBody>
      </p:sp>
      <p:pic>
        <p:nvPicPr>
          <p:cNvPr id="163844" name="Picture 4" descr="D:\Rimba\STT\DAA\0607\recurs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58" b="36162"/>
          <a:stretch>
            <a:fillRect/>
          </a:stretch>
        </p:blipFill>
        <p:spPr bwMode="auto">
          <a:xfrm>
            <a:off x="1219200" y="2209800"/>
            <a:ext cx="5943600" cy="305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4065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fld id="{8E2D848A-40BC-4561-A765-35FA80B819F4}" type="datetime1">
              <a:rPr lang="en-US" smtClean="0"/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r>
              <a:rPr lang="en-US" smtClean="0"/>
              <a:t>FSV/ Desain dan Analisis Algoritma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F6C225EC-81B0-4F25-9501-B1A2CC19EADA}" type="slidenum">
              <a:rPr lang="en-US" sz="1000"/>
              <a:pPr eaLnBrk="1" hangingPunct="1"/>
              <a:t>6</a:t>
            </a:fld>
            <a:endParaRPr lang="en-US" sz="1000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Tujuan Instruksional Umum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buFont typeface="Wingdings" charset="0"/>
              <a:buNone/>
              <a:defRPr/>
            </a:pPr>
            <a:r>
              <a:rPr lang="en-US" dirty="0" smtClean="0">
                <a:cs typeface="+mn-cs"/>
              </a:rPr>
              <a:t>	</a:t>
            </a:r>
            <a:r>
              <a:rPr lang="en-US" dirty="0" err="1" smtClean="0">
                <a:cs typeface="+mn-cs"/>
              </a:rPr>
              <a:t>Setelah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mengikuti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kuliah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ini</a:t>
            </a:r>
            <a:r>
              <a:rPr lang="en-US" dirty="0" smtClean="0">
                <a:cs typeface="+mn-cs"/>
              </a:rPr>
              <a:t>, </a:t>
            </a:r>
            <a:r>
              <a:rPr lang="en-US" dirty="0" err="1" smtClean="0">
                <a:cs typeface="+mn-cs"/>
              </a:rPr>
              <a:t>mahasiswa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diharapkan</a:t>
            </a:r>
            <a:r>
              <a:rPr lang="en-US" dirty="0" smtClean="0">
                <a:cs typeface="+mn-cs"/>
              </a:rPr>
              <a:t> </a:t>
            </a:r>
            <a:r>
              <a:rPr lang="en-GB" dirty="0" err="1" smtClean="0">
                <a:cs typeface="Times New Roman" charset="0"/>
              </a:rPr>
              <a:t>memahami</a:t>
            </a:r>
            <a:r>
              <a:rPr lang="en-GB" dirty="0" smtClean="0">
                <a:cs typeface="Times New Roman" charset="0"/>
              </a:rPr>
              <a:t> </a:t>
            </a:r>
            <a:r>
              <a:rPr lang="en-GB" b="1" dirty="0" err="1" smtClean="0">
                <a:cs typeface="Times New Roman" charset="0"/>
              </a:rPr>
              <a:t>teknik</a:t>
            </a:r>
            <a:r>
              <a:rPr lang="en-GB" b="1" dirty="0" smtClean="0">
                <a:cs typeface="Times New Roman" charset="0"/>
              </a:rPr>
              <a:t> </a:t>
            </a:r>
            <a:r>
              <a:rPr lang="en-GB" b="1" dirty="0" err="1" smtClean="0">
                <a:cs typeface="Times New Roman" charset="0"/>
              </a:rPr>
              <a:t>untuk</a:t>
            </a:r>
            <a:r>
              <a:rPr lang="en-GB" b="1" dirty="0" smtClean="0">
                <a:cs typeface="Times New Roman" charset="0"/>
              </a:rPr>
              <a:t> </a:t>
            </a:r>
            <a:r>
              <a:rPr lang="en-GB" b="1" u="sng" dirty="0" err="1" smtClean="0">
                <a:cs typeface="Times New Roman" charset="0"/>
              </a:rPr>
              <a:t>menganalisis</a:t>
            </a:r>
            <a:r>
              <a:rPr lang="en-GB" b="1" u="sng" dirty="0" smtClean="0">
                <a:cs typeface="Times New Roman" charset="0"/>
              </a:rPr>
              <a:t> </a:t>
            </a:r>
            <a:r>
              <a:rPr lang="en-GB" b="1" dirty="0" err="1" smtClean="0">
                <a:cs typeface="Times New Roman" charset="0"/>
              </a:rPr>
              <a:t>algoritma</a:t>
            </a:r>
            <a:r>
              <a:rPr lang="en-GB" b="1" dirty="0" smtClean="0">
                <a:cs typeface="Times New Roman" charset="0"/>
              </a:rPr>
              <a:t> </a:t>
            </a:r>
            <a:r>
              <a:rPr lang="en-GB" dirty="0" err="1" smtClean="0">
                <a:cs typeface="Times New Roman" charset="0"/>
              </a:rPr>
              <a:t>dan</a:t>
            </a:r>
            <a:r>
              <a:rPr lang="en-GB" dirty="0" smtClean="0">
                <a:cs typeface="Times New Roman" charset="0"/>
              </a:rPr>
              <a:t> </a:t>
            </a:r>
            <a:r>
              <a:rPr lang="en-GB" b="1" dirty="0" err="1" smtClean="0">
                <a:cs typeface="Times New Roman" charset="0"/>
              </a:rPr>
              <a:t>teknik</a:t>
            </a:r>
            <a:r>
              <a:rPr lang="en-GB" b="1" dirty="0" smtClean="0">
                <a:cs typeface="Times New Roman" charset="0"/>
              </a:rPr>
              <a:t> </a:t>
            </a:r>
            <a:r>
              <a:rPr lang="en-GB" b="1" dirty="0" err="1" smtClean="0">
                <a:cs typeface="Times New Roman" charset="0"/>
              </a:rPr>
              <a:t>untuk</a:t>
            </a:r>
            <a:r>
              <a:rPr lang="en-GB" b="1" dirty="0" smtClean="0">
                <a:cs typeface="Times New Roman" charset="0"/>
              </a:rPr>
              <a:t> </a:t>
            </a:r>
            <a:r>
              <a:rPr lang="en-GB" b="1" u="sng" dirty="0" err="1" smtClean="0">
                <a:cs typeface="Times New Roman" charset="0"/>
              </a:rPr>
              <a:t>memecahkan</a:t>
            </a:r>
            <a:r>
              <a:rPr lang="en-GB" b="1" dirty="0" smtClean="0">
                <a:cs typeface="Times New Roman" charset="0"/>
              </a:rPr>
              <a:t> </a:t>
            </a:r>
            <a:r>
              <a:rPr lang="en-GB" b="1" dirty="0" err="1" smtClean="0">
                <a:cs typeface="Times New Roman" charset="0"/>
              </a:rPr>
              <a:t>masalah</a:t>
            </a:r>
            <a:r>
              <a:rPr lang="en-GB" b="1" dirty="0" smtClean="0">
                <a:cs typeface="Times New Roman" charset="0"/>
              </a:rPr>
              <a:t> </a:t>
            </a:r>
            <a:r>
              <a:rPr lang="en-GB" b="1" dirty="0" err="1" smtClean="0">
                <a:cs typeface="Times New Roman" charset="0"/>
              </a:rPr>
              <a:t>secara</a:t>
            </a:r>
            <a:r>
              <a:rPr lang="en-GB" b="1" dirty="0" smtClean="0">
                <a:cs typeface="Times New Roman" charset="0"/>
              </a:rPr>
              <a:t> </a:t>
            </a:r>
            <a:r>
              <a:rPr lang="en-GB" b="1" dirty="0" err="1" smtClean="0">
                <a:cs typeface="Times New Roman" charset="0"/>
              </a:rPr>
              <a:t>mangkus</a:t>
            </a:r>
            <a:r>
              <a:rPr lang="en-GB" b="1" dirty="0" smtClean="0">
                <a:cs typeface="Times New Roman" charset="0"/>
              </a:rPr>
              <a:t> (</a:t>
            </a:r>
            <a:r>
              <a:rPr lang="en-GB" b="1" dirty="0" err="1" smtClean="0">
                <a:cs typeface="Times New Roman" charset="0"/>
              </a:rPr>
              <a:t>efisien</a:t>
            </a:r>
            <a:r>
              <a:rPr lang="en-GB" dirty="0" smtClean="0">
                <a:cs typeface="Times New Roman" charset="0"/>
              </a:rPr>
              <a:t>) </a:t>
            </a:r>
            <a:r>
              <a:rPr lang="en-GB" dirty="0" err="1" smtClean="0">
                <a:cs typeface="Times New Roman" charset="0"/>
              </a:rPr>
              <a:t>sesuai</a:t>
            </a:r>
            <a:r>
              <a:rPr lang="en-GB" dirty="0" smtClean="0">
                <a:cs typeface="Times New Roman" charset="0"/>
              </a:rPr>
              <a:t> </a:t>
            </a:r>
            <a:r>
              <a:rPr lang="en-GB" dirty="0" err="1" smtClean="0">
                <a:cs typeface="Times New Roman" charset="0"/>
              </a:rPr>
              <a:t>dengan</a:t>
            </a:r>
            <a:r>
              <a:rPr lang="en-GB" dirty="0" smtClean="0">
                <a:cs typeface="Times New Roman" charset="0"/>
              </a:rPr>
              <a:t> </a:t>
            </a:r>
            <a:r>
              <a:rPr lang="en-GB" dirty="0" err="1" smtClean="0">
                <a:cs typeface="Times New Roman" charset="0"/>
              </a:rPr>
              <a:t>karakteristik</a:t>
            </a:r>
            <a:r>
              <a:rPr lang="en-GB" dirty="0" smtClean="0">
                <a:cs typeface="Times New Roman" charset="0"/>
              </a:rPr>
              <a:t> </a:t>
            </a:r>
            <a:r>
              <a:rPr lang="en-GB" dirty="0" err="1" smtClean="0">
                <a:cs typeface="Times New Roman" charset="0"/>
              </a:rPr>
              <a:t>masalah</a:t>
            </a:r>
            <a:r>
              <a:rPr lang="en-GB" dirty="0" smtClean="0">
                <a:cs typeface="Times New Roman" charset="0"/>
              </a:rPr>
              <a:t> </a:t>
            </a:r>
            <a:r>
              <a:rPr lang="en-GB" dirty="0" err="1" smtClean="0">
                <a:cs typeface="Times New Roman" charset="0"/>
              </a:rPr>
              <a:t>tersebut</a:t>
            </a:r>
            <a:r>
              <a:rPr lang="en-GB" dirty="0" smtClean="0">
                <a:cs typeface="Times New Roman" charset="0"/>
              </a:rPr>
              <a:t>.</a:t>
            </a:r>
            <a:endParaRPr lang="en-US" dirty="0" smtClean="0"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46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E0967-8756-4131-AA26-C7C54C99356B}" type="datetime1">
              <a:rPr lang="en-US" smtClean="0"/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FSV/ Desain dan Analisis Algoritma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E947B-1BD1-4D56-9ABA-C68863504D1F}" type="slidenum">
              <a:rPr lang="en-US"/>
              <a:pPr/>
              <a:t>60</a:t>
            </a:fld>
            <a:endParaRPr lang="en-US"/>
          </a:p>
        </p:txBody>
      </p:sp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solidFill>
                  <a:schemeClr val="tx1"/>
                </a:solidFill>
              </a:rPr>
              <a:t>Transforming &amp; Optimizing Programs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Recursion </a:t>
            </a:r>
            <a:r>
              <a:rPr lang="en-US" dirty="0">
                <a:solidFill>
                  <a:schemeClr val="tx1"/>
                </a:solidFill>
              </a:rPr>
              <a:t>elimination is converting a recursive program to an equivalent iterative program.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Transferring the parameters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Making call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Returning from the call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372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E07A1-46B0-42C2-BB2B-8CEFF5B8FB41}" type="datetime1">
              <a:rPr lang="en-US" smtClean="0"/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FSV/ Desain dan Analisis Algoritma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6954C-9BE3-4127-B618-66018F576AF4}" type="slidenum">
              <a:rPr lang="en-US"/>
              <a:pPr/>
              <a:t>61</a:t>
            </a:fld>
            <a:endParaRPr lang="en-US"/>
          </a:p>
        </p:txBody>
      </p:sp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d-ID">
              <a:solidFill>
                <a:schemeClr val="tx1"/>
              </a:solidFill>
            </a:endParaRP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Program Transformations </a:t>
            </a:r>
            <a:r>
              <a:rPr lang="en-US">
                <a:solidFill>
                  <a:schemeClr val="tx1"/>
                </a:solidFill>
                <a:sym typeface="Wingdings" pitchFamily="2" charset="2"/>
              </a:rPr>
              <a:t> exchange the laws that permit us to replace one form of a program with an equivalent form</a:t>
            </a:r>
          </a:p>
          <a:p>
            <a:endParaRPr lang="en-US">
              <a:solidFill>
                <a:schemeClr val="tx1"/>
              </a:solidFill>
              <a:sym typeface="Wingdings" pitchFamily="2" charset="2"/>
            </a:endParaRPr>
          </a:p>
          <a:p>
            <a:r>
              <a:rPr lang="en-US">
                <a:solidFill>
                  <a:schemeClr val="tx1"/>
                </a:solidFill>
                <a:sym typeface="Wingdings" pitchFamily="2" charset="2"/>
              </a:rPr>
              <a:t>Example:</a:t>
            </a:r>
          </a:p>
          <a:p>
            <a:pPr lvl="1"/>
            <a:r>
              <a:rPr lang="en-US">
                <a:solidFill>
                  <a:schemeClr val="tx1"/>
                </a:solidFill>
              </a:rPr>
              <a:t>If condition (</a:t>
            </a:r>
            <a:r>
              <a:rPr lang="en-US">
                <a:solidFill>
                  <a:schemeClr val="tx1"/>
                </a:solidFill>
                <a:latin typeface="Courier New" pitchFamily="49" charset="0"/>
              </a:rPr>
              <a:t>i&lt;n</a:t>
            </a:r>
            <a:r>
              <a:rPr lang="en-US">
                <a:solidFill>
                  <a:schemeClr val="tx1"/>
                </a:solidFill>
              </a:rPr>
              <a:t>) is simpler than (</a:t>
            </a:r>
            <a:r>
              <a:rPr lang="en-US">
                <a:solidFill>
                  <a:schemeClr val="tx1"/>
                </a:solidFill>
                <a:latin typeface="Courier New" pitchFamily="49" charset="0"/>
              </a:rPr>
              <a:t>i &lt;= n &amp;&amp; i != n</a:t>
            </a:r>
            <a:r>
              <a:rPr lang="en-US">
                <a:solidFill>
                  <a:schemeClr val="tx1"/>
                </a:solidFill>
              </a:rPr>
              <a:t>)</a:t>
            </a:r>
          </a:p>
          <a:p>
            <a:pPr lvl="1"/>
            <a:r>
              <a:rPr lang="en-US">
                <a:solidFill>
                  <a:schemeClr val="tx1"/>
                </a:solidFill>
              </a:rPr>
              <a:t>Polynomial </a:t>
            </a:r>
            <a:r>
              <a:rPr lang="en-US">
                <a:solidFill>
                  <a:schemeClr val="tx1"/>
                </a:solidFill>
                <a:latin typeface="Courier New" pitchFamily="49" charset="0"/>
              </a:rPr>
              <a:t>((x + 3)*x + 5)*x + 2</a:t>
            </a:r>
            <a:r>
              <a:rPr lang="en-US">
                <a:solidFill>
                  <a:schemeClr val="tx1"/>
                </a:solidFill>
              </a:rPr>
              <a:t> is simpler than </a:t>
            </a:r>
            <a:r>
              <a:rPr lang="en-US">
                <a:solidFill>
                  <a:schemeClr val="tx1"/>
                </a:solidFill>
                <a:latin typeface="Courier New" pitchFamily="49" charset="0"/>
              </a:rPr>
              <a:t>x*x*x + 3*x*x + 5*x + 2</a:t>
            </a:r>
          </a:p>
        </p:txBody>
      </p:sp>
    </p:spTree>
    <p:extLst>
      <p:ext uri="{BB962C8B-B14F-4D97-AF65-F5344CB8AC3E}">
        <p14:creationId xmlns:p14="http://schemas.microsoft.com/office/powerpoint/2010/main" val="3644764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97CB9-7680-4B06-AD40-94D5B319760E}" type="datetime1">
              <a:rPr lang="en-US" smtClean="0"/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FSV/ Desain dan Analisis Algoritma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AAD32-143C-4992-B51C-0A00D077F5F3}" type="slidenum">
              <a:rPr lang="en-US"/>
              <a:pPr/>
              <a:t>62</a:t>
            </a:fld>
            <a:endParaRPr lang="en-US"/>
          </a:p>
        </p:txBody>
      </p:sp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SelectionSort Elimination</a:t>
            </a:r>
          </a:p>
        </p:txBody>
      </p:sp>
      <p:pic>
        <p:nvPicPr>
          <p:cNvPr id="137220" name="Picture 4" descr="prog 5_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02" t="8653" r="6410" b="22116"/>
          <a:stretch>
            <a:fillRect/>
          </a:stretch>
        </p:blipFill>
        <p:spPr bwMode="auto">
          <a:xfrm>
            <a:off x="228600" y="1905000"/>
            <a:ext cx="5867400" cy="2271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6429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71270-337C-428C-8686-01D447CA4A73}" type="datetime1">
              <a:rPr lang="en-US" smtClean="0"/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FSV/ Desain dan Analisis Algoritma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3AAED-7F35-4DD3-BD1E-0806C9F2B107}" type="slidenum">
              <a:rPr lang="en-US"/>
              <a:pPr/>
              <a:t>63</a:t>
            </a:fld>
            <a:endParaRPr lang="en-US"/>
          </a:p>
        </p:txBody>
      </p:sp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Program transformation</a:t>
            </a:r>
          </a:p>
        </p:txBody>
      </p:sp>
      <p:pic>
        <p:nvPicPr>
          <p:cNvPr id="138244" name="Picture 4" descr="prog 5_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 t="5521" r="6250" b="14766"/>
          <a:stretch>
            <a:fillRect/>
          </a:stretch>
        </p:blipFill>
        <p:spPr bwMode="auto">
          <a:xfrm>
            <a:off x="1219200" y="2362200"/>
            <a:ext cx="5867400" cy="3240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6727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3D244-03CD-4966-A7EB-29FA157157D4}" type="datetime1">
              <a:rPr lang="en-US" smtClean="0"/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FSV/ Desain dan Analisis Algoritma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1B414-B3BE-4E80-B786-48FA57A665E9}" type="slidenum">
              <a:rPr lang="en-US"/>
              <a:pPr/>
              <a:t>64</a:t>
            </a:fld>
            <a:endParaRPr lang="en-US"/>
          </a:p>
        </p:txBody>
      </p:sp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d-ID">
              <a:solidFill>
                <a:schemeClr val="tx1"/>
              </a:solidFill>
            </a:endParaRPr>
          </a:p>
        </p:txBody>
      </p:sp>
      <p:pic>
        <p:nvPicPr>
          <p:cNvPr id="139268" name="Picture 4" descr="prog 5_31 5_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2" t="5176" r="4236" b="58870"/>
          <a:stretch>
            <a:fillRect/>
          </a:stretch>
        </p:blipFill>
        <p:spPr bwMode="auto">
          <a:xfrm>
            <a:off x="685800" y="2438400"/>
            <a:ext cx="7634596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4538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68790-482F-4E93-8344-4618371A6715}" type="datetime1">
              <a:rPr lang="en-US" smtClean="0"/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FSV/ Desain dan Analisis Algoritma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B993D-A086-48CE-BD28-F6DEA4E6D96A}" type="slidenum">
              <a:rPr lang="en-US"/>
              <a:pPr/>
              <a:t>65</a:t>
            </a:fld>
            <a:endParaRPr lang="en-US"/>
          </a:p>
        </p:txBody>
      </p:sp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d-ID">
              <a:solidFill>
                <a:schemeClr val="tx1"/>
              </a:solidFill>
            </a:endParaRPr>
          </a:p>
        </p:txBody>
      </p:sp>
      <p:pic>
        <p:nvPicPr>
          <p:cNvPr id="140292" name="Picture 4" descr="prog 5_31 5_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5" t="53116" r="3896" b="10805"/>
          <a:stretch>
            <a:fillRect/>
          </a:stretch>
        </p:blipFill>
        <p:spPr bwMode="auto">
          <a:xfrm>
            <a:off x="762000" y="2362200"/>
            <a:ext cx="8201025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705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F4E8F-D28F-4D1A-AB22-DF6FBFA01B5C}" type="datetime1">
              <a:rPr lang="en-US" smtClean="0"/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FSV/ Desain dan Analisis Algoritma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0AFF4-1EC9-47E3-8D1C-BD3D67ECF23C}" type="slidenum">
              <a:rPr lang="en-US"/>
              <a:pPr/>
              <a:t>66</a:t>
            </a:fld>
            <a:endParaRPr lang="en-US"/>
          </a:p>
        </p:txBody>
      </p:sp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solidFill>
                  <a:schemeClr val="tx1"/>
                </a:solidFill>
              </a:rPr>
              <a:t>Iterative vs Recursive running time</a:t>
            </a:r>
          </a:p>
        </p:txBody>
      </p:sp>
      <p:pic>
        <p:nvPicPr>
          <p:cNvPr id="144388" name="Picture 4" descr="table 5_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6" t="6448" r="3909"/>
          <a:stretch>
            <a:fillRect/>
          </a:stretch>
        </p:blipFill>
        <p:spPr bwMode="auto">
          <a:xfrm>
            <a:off x="1371600" y="2286000"/>
            <a:ext cx="5867400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9625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ADF46-3EFF-45EB-B8BA-BF8933F4D871}" type="datetime1">
              <a:rPr lang="en-US" smtClean="0"/>
              <a:t>8/27/2014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FSV/ Desain dan Analisis Algoritma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1EF9A-E0ED-41B9-B60A-A9F1143A6F4B}" type="slidenum">
              <a:rPr lang="en-US"/>
              <a:pPr/>
              <a:t>67</a:t>
            </a:fld>
            <a:endParaRPr lang="en-US"/>
          </a:p>
        </p:txBody>
      </p:sp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Exercises </a:t>
            </a:r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5412" name="Rectangle 4"/>
          <p:cNvSpPr>
            <a:spLocks noChangeArrowheads="1"/>
          </p:cNvSpPr>
          <p:nvPr/>
        </p:nvSpPr>
        <p:spPr bwMode="auto">
          <a:xfrm>
            <a:off x="228600" y="1981200"/>
            <a:ext cx="86106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533400" indent="-533400" algn="l" eaLnBrk="1" hangingPunct="1">
              <a:spcBef>
                <a:spcPct val="20000"/>
              </a:spcBef>
              <a:buFontTx/>
              <a:buAutoNum type="arabicPeriod"/>
            </a:pPr>
            <a:r>
              <a:rPr lang="en-US" sz="2800" b="1" dirty="0"/>
              <a:t>Eliminate the tail recursion </a:t>
            </a:r>
            <a:r>
              <a:rPr lang="en-US" sz="2800" b="1" dirty="0" smtClean="0"/>
              <a:t>from</a:t>
            </a:r>
            <a:r>
              <a:rPr lang="id-ID" sz="2800" b="1" dirty="0"/>
              <a:t> </a:t>
            </a:r>
            <a:r>
              <a:rPr lang="en-US" sz="2800" b="1" dirty="0" smtClean="0"/>
              <a:t>the </a:t>
            </a:r>
            <a:r>
              <a:rPr lang="en-US" sz="2800" b="1" dirty="0"/>
              <a:t>following program</a:t>
            </a:r>
          </a:p>
          <a:p>
            <a:pPr marL="533400" indent="-533400" algn="l" eaLnBrk="1" hangingPunct="1">
              <a:spcBef>
                <a:spcPct val="20000"/>
              </a:spcBef>
            </a:pPr>
            <a:r>
              <a:rPr lang="en-US" b="1" dirty="0" smtClean="0">
                <a:latin typeface="Courier New" pitchFamily="49" charset="0"/>
              </a:rPr>
              <a:t>void </a:t>
            </a:r>
            <a:r>
              <a:rPr lang="en-US" b="1" dirty="0" err="1">
                <a:latin typeface="Courier New" pitchFamily="49" charset="0"/>
              </a:rPr>
              <a:t>RevString</a:t>
            </a:r>
            <a:r>
              <a:rPr lang="en-US" b="1" dirty="0">
                <a:latin typeface="Courier New" pitchFamily="49" charset="0"/>
              </a:rPr>
              <a:t>(char *</a:t>
            </a:r>
            <a:r>
              <a:rPr lang="en-US" b="1" dirty="0" err="1">
                <a:latin typeface="Courier New" pitchFamily="49" charset="0"/>
              </a:rPr>
              <a:t>S,int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 err="1">
                <a:latin typeface="Courier New" pitchFamily="49" charset="0"/>
              </a:rPr>
              <a:t>m,int</a:t>
            </a:r>
            <a:r>
              <a:rPr lang="en-US" b="1" dirty="0">
                <a:latin typeface="Courier New" pitchFamily="49" charset="0"/>
              </a:rPr>
              <a:t> n)</a:t>
            </a:r>
          </a:p>
          <a:p>
            <a:pPr marL="533400" indent="-533400" algn="l" eaLnBrk="1" hangingPunct="1">
              <a:spcBef>
                <a:spcPct val="20000"/>
              </a:spcBef>
            </a:pPr>
            <a:r>
              <a:rPr lang="en-US" b="1" dirty="0">
                <a:latin typeface="Courier New" pitchFamily="49" charset="0"/>
              </a:rPr>
              <a:t>{</a:t>
            </a:r>
          </a:p>
          <a:p>
            <a:pPr marL="533400" indent="-533400" algn="l" eaLnBrk="1" hangingPunct="1">
              <a:spcBef>
                <a:spcPct val="20000"/>
              </a:spcBef>
            </a:pPr>
            <a:r>
              <a:rPr lang="en-US" b="1" dirty="0">
                <a:latin typeface="Courier New" pitchFamily="49" charset="0"/>
              </a:rPr>
              <a:t>	char c;</a:t>
            </a:r>
          </a:p>
          <a:p>
            <a:pPr marL="533400" indent="-533400" algn="l" eaLnBrk="1" hangingPunct="1">
              <a:spcBef>
                <a:spcPct val="20000"/>
              </a:spcBef>
            </a:pPr>
            <a:endParaRPr lang="en-US" b="1" dirty="0">
              <a:latin typeface="Courier New" pitchFamily="49" charset="0"/>
            </a:endParaRPr>
          </a:p>
          <a:p>
            <a:pPr marL="533400" indent="-533400" algn="l" eaLnBrk="1" hangingPunct="1">
              <a:spcBef>
                <a:spcPct val="20000"/>
              </a:spcBef>
            </a:pPr>
            <a:r>
              <a:rPr lang="en-US" b="1" dirty="0">
                <a:latin typeface="Courier New" pitchFamily="49" charset="0"/>
              </a:rPr>
              <a:t>	if (m&lt;n){</a:t>
            </a:r>
          </a:p>
          <a:p>
            <a:pPr marL="533400" indent="-533400" algn="l" eaLnBrk="1" hangingPunct="1">
              <a:spcBef>
                <a:spcPct val="20000"/>
              </a:spcBef>
            </a:pPr>
            <a:r>
              <a:rPr lang="en-US" b="1" dirty="0">
                <a:latin typeface="Courier New" pitchFamily="49" charset="0"/>
              </a:rPr>
              <a:t>		c=S[m];S[m]=S[n];S[n]=c;</a:t>
            </a:r>
          </a:p>
          <a:p>
            <a:pPr marL="533400" indent="-533400" algn="l" eaLnBrk="1" hangingPunct="1">
              <a:spcBef>
                <a:spcPct val="20000"/>
              </a:spcBef>
            </a:pPr>
            <a:r>
              <a:rPr lang="en-US" b="1" dirty="0">
                <a:latin typeface="Courier New" pitchFamily="49" charset="0"/>
              </a:rPr>
              <a:t>		</a:t>
            </a:r>
            <a:r>
              <a:rPr lang="en-US" b="1" dirty="0" err="1">
                <a:latin typeface="Courier New" pitchFamily="49" charset="0"/>
              </a:rPr>
              <a:t>RevString</a:t>
            </a:r>
            <a:r>
              <a:rPr lang="en-US" b="1" dirty="0">
                <a:latin typeface="Courier New" pitchFamily="49" charset="0"/>
              </a:rPr>
              <a:t>(S,m+1,n-1);</a:t>
            </a:r>
          </a:p>
          <a:p>
            <a:pPr marL="533400" indent="-533400" algn="l" eaLnBrk="1" hangingPunct="1">
              <a:spcBef>
                <a:spcPct val="20000"/>
              </a:spcBef>
            </a:pPr>
            <a:r>
              <a:rPr lang="en-US" b="1" dirty="0">
                <a:latin typeface="Courier New" pitchFamily="49" charset="0"/>
              </a:rPr>
              <a:t>	}</a:t>
            </a:r>
          </a:p>
          <a:p>
            <a:pPr marL="533400" indent="-533400" eaLnBrk="1" hangingPunct="1">
              <a:spcBef>
                <a:spcPct val="20000"/>
              </a:spcBef>
            </a:pPr>
            <a:r>
              <a:rPr lang="en-US" sz="2400" b="1" dirty="0">
                <a:latin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136852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13D05-20B8-4B1A-A8F8-5CC51D5784B9}" type="datetime1">
              <a:rPr lang="en-US" smtClean="0"/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FSV/ Desain dan Analisis Algoritma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7CA11-3A8D-4F2B-8F2C-C3C4DFB0CE4B}" type="slidenum">
              <a:rPr lang="en-US"/>
              <a:pPr/>
              <a:t>68</a:t>
            </a:fld>
            <a:endParaRPr lang="en-US"/>
          </a:p>
        </p:txBody>
      </p:sp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Reference 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>
                <a:solidFill>
                  <a:schemeClr val="tx1"/>
                </a:solidFill>
              </a:rPr>
              <a:t>Standish, Thomas A. Data structures, Algorithms, &amp; Software Principles in C. Addison wesley publishing company. 1995</a:t>
            </a:r>
            <a:r>
              <a:rPr lang="en-US" dirty="0">
                <a:solidFill>
                  <a:schemeClr val="tx1"/>
                </a:solidFill>
              </a:rPr>
              <a:t> </a:t>
            </a:r>
            <a:endParaRPr lang="id-ID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820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286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fld id="{34975B98-2A39-4569-B1AB-637B49F80B45}" type="datetime1">
              <a:rPr lang="en-US" smtClean="0"/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r>
              <a:rPr lang="en-US" smtClean="0"/>
              <a:t>FSV/ Desain dan Analisis Algoritma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BE1805A9-3B89-43FB-A519-C02DE94F9A1E}" type="slidenum">
              <a:rPr lang="en-US" sz="1000"/>
              <a:pPr eaLnBrk="1" hangingPunct="1"/>
              <a:t>7</a:t>
            </a:fld>
            <a:endParaRPr lang="en-US" sz="1000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Tujuan Instruksional Khusus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 eaLnBrk="1" hangingPunct="1">
              <a:buFont typeface="Wingdings" charset="0"/>
              <a:buNone/>
              <a:defRPr/>
            </a:pPr>
            <a:r>
              <a:rPr lang="en-US" dirty="0" err="1" smtClean="0">
                <a:cs typeface="+mn-cs"/>
              </a:rPr>
              <a:t>Mahasiswa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mampu</a:t>
            </a:r>
            <a:r>
              <a:rPr lang="en-US" dirty="0" smtClean="0">
                <a:cs typeface="+mn-cs"/>
              </a:rPr>
              <a:t>:</a:t>
            </a:r>
          </a:p>
          <a:p>
            <a:pPr marL="533400" indent="-533400" eaLnBrk="1" hangingPunct="1">
              <a:buFontTx/>
              <a:buAutoNum type="arabicPeriod"/>
              <a:defRPr/>
            </a:pPr>
            <a:r>
              <a:rPr lang="en-US" dirty="0" err="1" smtClean="0">
                <a:cs typeface="+mn-cs"/>
              </a:rPr>
              <a:t>Menggunakan</a:t>
            </a:r>
            <a:r>
              <a:rPr lang="en-US" dirty="0" smtClean="0">
                <a:cs typeface="+mn-cs"/>
              </a:rPr>
              <a:t> kakas </a:t>
            </a:r>
            <a:r>
              <a:rPr lang="en-US" dirty="0" err="1" smtClean="0">
                <a:cs typeface="+mn-cs"/>
              </a:rPr>
              <a:t>matematika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untuk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menganalisis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kemangkusan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algoritma</a:t>
            </a:r>
            <a:r>
              <a:rPr lang="en-US" dirty="0" smtClean="0">
                <a:cs typeface="+mn-cs"/>
              </a:rPr>
              <a:t>.</a:t>
            </a:r>
          </a:p>
          <a:p>
            <a:pPr marL="533400" indent="-533400" eaLnBrk="1" hangingPunct="1">
              <a:buFontTx/>
              <a:buAutoNum type="arabicPeriod"/>
              <a:defRPr/>
            </a:pPr>
            <a:r>
              <a:rPr lang="en-US" dirty="0" err="1" smtClean="0">
                <a:cs typeface="Times New Roman" charset="0"/>
              </a:rPr>
              <a:t>Memilih</a:t>
            </a:r>
            <a:r>
              <a:rPr lang="en-US" dirty="0" smtClean="0">
                <a:cs typeface="Times New Roman" charset="0"/>
              </a:rPr>
              <a:t> </a:t>
            </a:r>
            <a:r>
              <a:rPr lang="en-US" dirty="0" err="1" smtClean="0">
                <a:cs typeface="Times New Roman" charset="0"/>
              </a:rPr>
              <a:t>teknik</a:t>
            </a:r>
            <a:r>
              <a:rPr lang="en-US" dirty="0" smtClean="0">
                <a:cs typeface="Times New Roman" charset="0"/>
              </a:rPr>
              <a:t> yang </a:t>
            </a:r>
            <a:r>
              <a:rPr lang="en-US" dirty="0" err="1" smtClean="0">
                <a:cs typeface="Times New Roman" charset="0"/>
              </a:rPr>
              <a:t>tepat</a:t>
            </a:r>
            <a:r>
              <a:rPr lang="en-US" dirty="0" smtClean="0">
                <a:cs typeface="Times New Roman" charset="0"/>
              </a:rPr>
              <a:t> </a:t>
            </a:r>
            <a:r>
              <a:rPr lang="en-US" dirty="0" err="1" smtClean="0">
                <a:cs typeface="Times New Roman" charset="0"/>
              </a:rPr>
              <a:t>untuk</a:t>
            </a:r>
            <a:r>
              <a:rPr lang="en-US" dirty="0" smtClean="0">
                <a:cs typeface="Times New Roman" charset="0"/>
              </a:rPr>
              <a:t> </a:t>
            </a:r>
            <a:r>
              <a:rPr lang="en-US" dirty="0" err="1" smtClean="0">
                <a:cs typeface="Times New Roman" charset="0"/>
              </a:rPr>
              <a:t>menyelesaikan</a:t>
            </a:r>
            <a:r>
              <a:rPr lang="en-US" dirty="0" smtClean="0">
                <a:cs typeface="Times New Roman" charset="0"/>
              </a:rPr>
              <a:t> </a:t>
            </a:r>
            <a:r>
              <a:rPr lang="en-US" dirty="0" err="1" smtClean="0">
                <a:cs typeface="Times New Roman" charset="0"/>
              </a:rPr>
              <a:t>masalah</a:t>
            </a:r>
            <a:r>
              <a:rPr lang="en-US" dirty="0" smtClean="0">
                <a:cs typeface="Times New Roman" charset="0"/>
              </a:rPr>
              <a:t> </a:t>
            </a:r>
            <a:r>
              <a:rPr lang="en-US" dirty="0" err="1" smtClean="0">
                <a:cs typeface="Times New Roman" charset="0"/>
              </a:rPr>
              <a:t>sesuai</a:t>
            </a:r>
            <a:r>
              <a:rPr lang="en-US" dirty="0" smtClean="0">
                <a:cs typeface="Times New Roman" charset="0"/>
              </a:rPr>
              <a:t> </a:t>
            </a:r>
            <a:r>
              <a:rPr lang="en-US" dirty="0" err="1" smtClean="0">
                <a:cs typeface="Times New Roman" charset="0"/>
              </a:rPr>
              <a:t>dengan</a:t>
            </a:r>
            <a:r>
              <a:rPr lang="en-US" dirty="0" smtClean="0">
                <a:cs typeface="Times New Roman" charset="0"/>
              </a:rPr>
              <a:t> </a:t>
            </a:r>
            <a:r>
              <a:rPr lang="en-US" dirty="0" err="1" smtClean="0">
                <a:cs typeface="Times New Roman" charset="0"/>
              </a:rPr>
              <a:t>karakteristik</a:t>
            </a:r>
            <a:r>
              <a:rPr lang="en-US" dirty="0" smtClean="0">
                <a:cs typeface="Times New Roman" charset="0"/>
              </a:rPr>
              <a:t> </a:t>
            </a:r>
            <a:r>
              <a:rPr lang="en-US" dirty="0" err="1" smtClean="0">
                <a:cs typeface="Times New Roman" charset="0"/>
              </a:rPr>
              <a:t>masalah</a:t>
            </a:r>
            <a:r>
              <a:rPr lang="en-US" dirty="0" smtClean="0">
                <a:cs typeface="Times New Roman" charset="0"/>
              </a:rPr>
              <a:t> </a:t>
            </a:r>
            <a:r>
              <a:rPr lang="en-US" dirty="0" err="1" smtClean="0">
                <a:cs typeface="Times New Roman" charset="0"/>
              </a:rPr>
              <a:t>tersebut</a:t>
            </a:r>
            <a:endParaRPr lang="en-US" dirty="0" smtClean="0">
              <a:cs typeface="Times New Roman" charset="0"/>
            </a:endParaRPr>
          </a:p>
          <a:p>
            <a:pPr marL="533400" indent="-533400" eaLnBrk="1" hangingPunct="1">
              <a:buFontTx/>
              <a:buAutoNum type="arabicPeriod"/>
              <a:defRPr/>
            </a:pPr>
            <a:r>
              <a:rPr lang="en-US" dirty="0" err="1" smtClean="0">
                <a:cs typeface="Times New Roman" charset="0"/>
              </a:rPr>
              <a:t>Membuat</a:t>
            </a:r>
            <a:r>
              <a:rPr lang="en-US" dirty="0" smtClean="0">
                <a:cs typeface="Times New Roman" charset="0"/>
              </a:rPr>
              <a:t> program </a:t>
            </a:r>
            <a:r>
              <a:rPr lang="en-US" dirty="0" err="1" smtClean="0">
                <a:cs typeface="Times New Roman" charset="0"/>
              </a:rPr>
              <a:t>aplikasi</a:t>
            </a:r>
            <a:r>
              <a:rPr lang="en-US" dirty="0" smtClean="0">
                <a:cs typeface="Times New Roman" charset="0"/>
              </a:rPr>
              <a:t> </a:t>
            </a:r>
            <a:r>
              <a:rPr lang="en-US" dirty="0" err="1" smtClean="0">
                <a:cs typeface="Times New Roman" charset="0"/>
              </a:rPr>
              <a:t>untuk</a:t>
            </a:r>
            <a:r>
              <a:rPr lang="en-US" dirty="0" smtClean="0">
                <a:cs typeface="Times New Roman" charset="0"/>
              </a:rPr>
              <a:t> </a:t>
            </a:r>
            <a:r>
              <a:rPr lang="en-US" dirty="0" err="1" smtClean="0">
                <a:cs typeface="Times New Roman" charset="0"/>
              </a:rPr>
              <a:t>menyelesaikan</a:t>
            </a:r>
            <a:r>
              <a:rPr lang="en-US" dirty="0" smtClean="0">
                <a:cs typeface="Times New Roman" charset="0"/>
              </a:rPr>
              <a:t> </a:t>
            </a:r>
            <a:r>
              <a:rPr lang="en-US" dirty="0" err="1" smtClean="0">
                <a:cs typeface="Times New Roman" charset="0"/>
              </a:rPr>
              <a:t>masalah</a:t>
            </a:r>
            <a:r>
              <a:rPr lang="en-US" dirty="0" smtClean="0">
                <a:cs typeface="Times New Roman" charset="0"/>
              </a:rPr>
              <a:t> </a:t>
            </a:r>
            <a:r>
              <a:rPr lang="en-US" dirty="0" err="1" smtClean="0">
                <a:cs typeface="Times New Roman" charset="0"/>
              </a:rPr>
              <a:t>dengan</a:t>
            </a:r>
            <a:r>
              <a:rPr lang="en-US" dirty="0" smtClean="0">
                <a:cs typeface="Times New Roman" charset="0"/>
              </a:rPr>
              <a:t> </a:t>
            </a:r>
            <a:r>
              <a:rPr lang="en-US" dirty="0" err="1" smtClean="0">
                <a:cs typeface="Times New Roman" charset="0"/>
              </a:rPr>
              <a:t>strategi</a:t>
            </a:r>
            <a:r>
              <a:rPr lang="en-US" dirty="0" smtClean="0">
                <a:cs typeface="Times New Roman" charset="0"/>
              </a:rPr>
              <a:t> yang </a:t>
            </a:r>
            <a:r>
              <a:rPr lang="en-US" dirty="0" err="1" smtClean="0">
                <a:cs typeface="Times New Roman" charset="0"/>
              </a:rPr>
              <a:t>tepat</a:t>
            </a:r>
            <a:r>
              <a:rPr lang="en-US" dirty="0" smtClean="0">
                <a:cs typeface="Times New Roman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8442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err="1"/>
              <a:t>Daftar</a:t>
            </a:r>
            <a:r>
              <a:rPr lang="en-US" sz="2000" dirty="0"/>
              <a:t> </a:t>
            </a:r>
            <a:r>
              <a:rPr lang="en-US" sz="2000" dirty="0" err="1"/>
              <a:t>Pustaka</a:t>
            </a:r>
            <a:r>
              <a:rPr lang="id-ID" sz="2000" dirty="0"/>
              <a:t/>
            </a:r>
            <a:br>
              <a:rPr lang="id-ID" sz="2000" dirty="0"/>
            </a:br>
            <a:endParaRPr lang="id-ID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125" y="1676400"/>
            <a:ext cx="8326438" cy="4203700"/>
          </a:xfrm>
        </p:spPr>
        <p:txBody>
          <a:bodyPr/>
          <a:lstStyle/>
          <a:p>
            <a:pPr lvl="0"/>
            <a:r>
              <a:rPr lang="en-US" sz="1800" i="1" dirty="0" smtClean="0"/>
              <a:t>Introduction </a:t>
            </a:r>
            <a:r>
              <a:rPr lang="en-US" sz="1800" i="1" dirty="0"/>
              <a:t>to Algorithms, 2</a:t>
            </a:r>
            <a:r>
              <a:rPr lang="en-US" sz="1800" i="1" baseline="30000" dirty="0"/>
              <a:t>nd</a:t>
            </a:r>
            <a:r>
              <a:rPr lang="en-US" sz="1800" i="1" dirty="0"/>
              <a:t> edition </a:t>
            </a:r>
            <a:endParaRPr lang="id-ID" sz="1800" dirty="0"/>
          </a:p>
          <a:p>
            <a:pPr lvl="1"/>
            <a:r>
              <a:rPr lang="en-US" sz="1600" dirty="0"/>
              <a:t>T. H. </a:t>
            </a:r>
            <a:r>
              <a:rPr lang="en-US" sz="1600" dirty="0" err="1"/>
              <a:t>Cormen</a:t>
            </a:r>
            <a:r>
              <a:rPr lang="en-US" sz="1600" dirty="0"/>
              <a:t>, C. E. </a:t>
            </a:r>
            <a:r>
              <a:rPr lang="en-US" sz="1600" dirty="0" err="1"/>
              <a:t>Leiserson</a:t>
            </a:r>
            <a:r>
              <a:rPr lang="en-US" sz="1600" dirty="0"/>
              <a:t>, R. L. </a:t>
            </a:r>
            <a:r>
              <a:rPr lang="en-US" sz="1600" dirty="0" err="1"/>
              <a:t>Rivest</a:t>
            </a:r>
            <a:r>
              <a:rPr lang="en-US" sz="1600" dirty="0"/>
              <a:t>, and Clifford </a:t>
            </a:r>
            <a:r>
              <a:rPr lang="en-US" sz="1600" dirty="0" smtClean="0"/>
              <a:t>Stein</a:t>
            </a:r>
            <a:r>
              <a:rPr lang="id-ID" sz="1600" dirty="0" smtClean="0"/>
              <a:t>. </a:t>
            </a:r>
            <a:r>
              <a:rPr lang="en-US" sz="1600" dirty="0" smtClean="0"/>
              <a:t>Published </a:t>
            </a:r>
            <a:r>
              <a:rPr lang="en-US" sz="1600" dirty="0"/>
              <a:t>by: MIT Press or McGraw-Hill</a:t>
            </a:r>
            <a:r>
              <a:rPr lang="id-ID" sz="1600" dirty="0"/>
              <a:t> </a:t>
            </a:r>
          </a:p>
          <a:p>
            <a:pPr lvl="0"/>
            <a:r>
              <a:rPr lang="id-ID" sz="1800" i="1" dirty="0"/>
              <a:t>Introduction to the design and analysis of </a:t>
            </a:r>
            <a:r>
              <a:rPr lang="id-ID" sz="1800" i="1" dirty="0" smtClean="0"/>
              <a:t>algorithm</a:t>
            </a:r>
            <a:endParaRPr lang="id-ID" sz="1800" dirty="0"/>
          </a:p>
          <a:p>
            <a:pPr lvl="1"/>
            <a:r>
              <a:rPr lang="id-ID" sz="1600" dirty="0" smtClean="0"/>
              <a:t>Anany Levitin. Published </a:t>
            </a:r>
            <a:r>
              <a:rPr lang="id-ID" sz="1600" dirty="0"/>
              <a:t>by: Addison Wesley 2003</a:t>
            </a:r>
          </a:p>
          <a:p>
            <a:pPr lvl="0"/>
            <a:r>
              <a:rPr lang="id-ID" sz="1800" i="1" dirty="0"/>
              <a:t>Foundations of algorithms</a:t>
            </a:r>
            <a:endParaRPr lang="id-ID" sz="1800" dirty="0"/>
          </a:p>
          <a:p>
            <a:pPr lvl="1"/>
            <a:r>
              <a:rPr lang="id-ID" sz="1600" dirty="0"/>
              <a:t>Richard </a:t>
            </a:r>
            <a:r>
              <a:rPr lang="id-ID" sz="1600" dirty="0" smtClean="0"/>
              <a:t>Neapolitan. Kumarss Naimipour. Published </a:t>
            </a:r>
            <a:r>
              <a:rPr lang="id-ID" sz="1600" dirty="0"/>
              <a:t>by D.C Heath and Company 1996</a:t>
            </a:r>
          </a:p>
          <a:p>
            <a:pPr marL="0" indent="0">
              <a:buNone/>
            </a:pPr>
            <a:r>
              <a:rPr lang="en-US" sz="1800" b="1" dirty="0" err="1"/>
              <a:t>Referensi</a:t>
            </a:r>
            <a:endParaRPr lang="id-ID" sz="1800" b="1" dirty="0"/>
          </a:p>
          <a:p>
            <a:pPr lvl="0"/>
            <a:r>
              <a:rPr lang="en-US" sz="1800" i="1" dirty="0"/>
              <a:t>Diktat </a:t>
            </a:r>
            <a:r>
              <a:rPr lang="en-US" sz="1800" i="1" dirty="0" err="1"/>
              <a:t>Strategi</a:t>
            </a:r>
            <a:r>
              <a:rPr lang="en-US" sz="1800" i="1" dirty="0"/>
              <a:t> </a:t>
            </a:r>
            <a:r>
              <a:rPr lang="en-US" sz="1800" i="1" dirty="0" err="1"/>
              <a:t>Algoritmik</a:t>
            </a:r>
            <a:r>
              <a:rPr lang="en-US" sz="1800" i="1" dirty="0"/>
              <a:t> IF2251</a:t>
            </a:r>
            <a:endParaRPr lang="id-ID" sz="1800" dirty="0"/>
          </a:p>
          <a:p>
            <a:pPr lvl="1"/>
            <a:r>
              <a:rPr lang="en-US" sz="1600" dirty="0"/>
              <a:t>Ir. </a:t>
            </a:r>
            <a:r>
              <a:rPr lang="en-US" sz="1600" dirty="0" err="1"/>
              <a:t>Rinaldi</a:t>
            </a:r>
            <a:r>
              <a:rPr lang="en-US" sz="1600" dirty="0"/>
              <a:t> </a:t>
            </a:r>
            <a:r>
              <a:rPr lang="en-US" sz="1600" dirty="0" err="1"/>
              <a:t>Munir</a:t>
            </a:r>
            <a:r>
              <a:rPr lang="en-US" sz="1600" dirty="0"/>
              <a:t>, </a:t>
            </a:r>
            <a:r>
              <a:rPr lang="en-US" sz="1600" dirty="0" smtClean="0"/>
              <a:t>M.T</a:t>
            </a:r>
            <a:r>
              <a:rPr lang="id-ID" sz="1600" dirty="0" smtClean="0"/>
              <a:t>. Departemen </a:t>
            </a:r>
            <a:r>
              <a:rPr lang="id-ID" sz="1600" dirty="0"/>
              <a:t>Teknik Informatika, Institut Teknologi Bandung</a:t>
            </a:r>
          </a:p>
          <a:p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467E7-D97D-4524-91DA-EB35A682C259}" type="datetime1">
              <a:rPr lang="en-US" smtClean="0"/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FSV/ Desain dan Analisis Algoritma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28132-AD6C-4B4F-87B9-0C4DC2FEA77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38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fld id="{F42C4A70-F3FC-4AE8-A8F6-81BF08E6C352}" type="datetime1">
              <a:rPr lang="en-US" smtClean="0"/>
              <a:t>8/27/2014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r>
              <a:rPr lang="en-US" smtClean="0"/>
              <a:t>FSV/ Desain dan Analisis Algoritma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14A422F3-AFC0-4A93-9796-5EFD8BA0C9F8}" type="slidenum">
              <a:rPr lang="en-US" sz="1000"/>
              <a:pPr eaLnBrk="1" hangingPunct="1"/>
              <a:t>9</a:t>
            </a:fld>
            <a:endParaRPr lang="en-US" sz="1000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Prasyarat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 algn="ctr" eaLnBrk="1" hangingPunct="1">
              <a:buFont typeface="Wingdings" charset="0"/>
              <a:buNone/>
              <a:defRPr/>
            </a:pPr>
            <a:r>
              <a:rPr lang="id-ID" b="1" dirty="0" smtClean="0">
                <a:cs typeface="+mn-cs"/>
              </a:rPr>
              <a:t>UTAMA : TIDAK MUDAH MENYERAH</a:t>
            </a:r>
          </a:p>
          <a:p>
            <a:pPr marL="533400" indent="-533400" eaLnBrk="1" hangingPunct="1">
              <a:buFont typeface="Wingdings" charset="0"/>
              <a:buNone/>
              <a:defRPr/>
            </a:pPr>
            <a:r>
              <a:rPr lang="id-ID" dirty="0" smtClean="0">
                <a:cs typeface="+mn-cs"/>
              </a:rPr>
              <a:t>Dan...</a:t>
            </a:r>
            <a:r>
              <a:rPr lang="en-US" dirty="0" err="1" smtClean="0">
                <a:cs typeface="+mn-cs"/>
              </a:rPr>
              <a:t>Mahasiswa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sudah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mengambil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mata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kuliah</a:t>
            </a:r>
            <a:r>
              <a:rPr lang="en-US" dirty="0" smtClean="0">
                <a:cs typeface="+mn-cs"/>
              </a:rPr>
              <a:t>:</a:t>
            </a:r>
          </a:p>
          <a:p>
            <a:pPr marL="533400" indent="-533400" eaLnBrk="1" hangingPunct="1">
              <a:buFontTx/>
              <a:buAutoNum type="arabicPeriod"/>
              <a:defRPr/>
            </a:pPr>
            <a:r>
              <a:rPr lang="en-US" dirty="0" err="1" smtClean="0">
                <a:cs typeface="+mn-cs"/>
              </a:rPr>
              <a:t>Matematika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diskrit</a:t>
            </a:r>
            <a:r>
              <a:rPr lang="en-US" dirty="0" smtClean="0">
                <a:cs typeface="+mn-cs"/>
              </a:rPr>
              <a:t> (</a:t>
            </a:r>
            <a:r>
              <a:rPr lang="en-US" dirty="0" err="1" smtClean="0">
                <a:cs typeface="+mn-cs"/>
              </a:rPr>
              <a:t>Topik</a:t>
            </a:r>
            <a:r>
              <a:rPr lang="en-US" dirty="0" smtClean="0">
                <a:cs typeface="+mn-cs"/>
              </a:rPr>
              <a:t>: </a:t>
            </a:r>
            <a:r>
              <a:rPr lang="en-US" dirty="0" err="1" smtClean="0">
                <a:cs typeface="+mn-cs"/>
              </a:rPr>
              <a:t>himpunan</a:t>
            </a:r>
            <a:r>
              <a:rPr lang="en-US" dirty="0" smtClean="0">
                <a:cs typeface="+mn-cs"/>
              </a:rPr>
              <a:t>, </a:t>
            </a:r>
            <a:r>
              <a:rPr lang="en-US" dirty="0" err="1" smtClean="0">
                <a:cs typeface="+mn-cs"/>
              </a:rPr>
              <a:t>relasi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dan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fungsi</a:t>
            </a:r>
            <a:r>
              <a:rPr lang="en-US" dirty="0" smtClean="0">
                <a:cs typeface="+mn-cs"/>
              </a:rPr>
              <a:t>, </a:t>
            </a:r>
            <a:r>
              <a:rPr lang="en-US" dirty="0" err="1" smtClean="0">
                <a:cs typeface="+mn-cs"/>
              </a:rPr>
              <a:t>kombinatorial</a:t>
            </a:r>
            <a:r>
              <a:rPr lang="en-US" dirty="0" smtClean="0">
                <a:cs typeface="+mn-cs"/>
              </a:rPr>
              <a:t>, </a:t>
            </a:r>
            <a:r>
              <a:rPr lang="en-US" dirty="0" err="1" smtClean="0">
                <a:cs typeface="+mn-cs"/>
              </a:rPr>
              <a:t>graf</a:t>
            </a:r>
            <a:r>
              <a:rPr lang="en-US" dirty="0" smtClean="0">
                <a:cs typeface="+mn-cs"/>
              </a:rPr>
              <a:t>, </a:t>
            </a:r>
            <a:r>
              <a:rPr lang="en-US" dirty="0" err="1" smtClean="0">
                <a:cs typeface="+mn-cs"/>
              </a:rPr>
              <a:t>pohon</a:t>
            </a:r>
            <a:r>
              <a:rPr lang="en-US" dirty="0" smtClean="0">
                <a:cs typeface="+mn-cs"/>
              </a:rPr>
              <a:t>).</a:t>
            </a:r>
          </a:p>
          <a:p>
            <a:pPr marL="533400" indent="-533400" eaLnBrk="1" hangingPunct="1">
              <a:buFontTx/>
              <a:buAutoNum type="arabicPeriod"/>
              <a:defRPr/>
            </a:pPr>
            <a:r>
              <a:rPr lang="en-US" dirty="0" err="1" smtClean="0">
                <a:cs typeface="+mn-cs"/>
              </a:rPr>
              <a:t>Algoritma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dan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struktur</a:t>
            </a:r>
            <a:r>
              <a:rPr lang="en-US" dirty="0" smtClean="0">
                <a:cs typeface="+mn-cs"/>
              </a:rPr>
              <a:t> data (</a:t>
            </a:r>
            <a:r>
              <a:rPr lang="en-US" dirty="0" err="1" smtClean="0">
                <a:cs typeface="+mn-cs"/>
              </a:rPr>
              <a:t>Topik</a:t>
            </a:r>
            <a:r>
              <a:rPr lang="en-US" dirty="0" smtClean="0">
                <a:cs typeface="+mn-cs"/>
              </a:rPr>
              <a:t>:  </a:t>
            </a:r>
            <a:r>
              <a:rPr lang="en-US" dirty="0" err="1" smtClean="0">
                <a:cs typeface="+mn-cs"/>
              </a:rPr>
              <a:t>algoritma</a:t>
            </a:r>
            <a:r>
              <a:rPr lang="en-US" dirty="0" smtClean="0">
                <a:cs typeface="+mn-cs"/>
              </a:rPr>
              <a:t>, </a:t>
            </a:r>
            <a:r>
              <a:rPr lang="en-US" dirty="0" err="1" smtClean="0">
                <a:cs typeface="+mn-cs"/>
              </a:rPr>
              <a:t>pemrograman</a:t>
            </a:r>
            <a:r>
              <a:rPr lang="en-US" dirty="0" smtClean="0">
                <a:cs typeface="+mn-cs"/>
              </a:rPr>
              <a:t> (Pascal/C/Java), </a:t>
            </a:r>
            <a:r>
              <a:rPr lang="en-US" dirty="0" err="1" smtClean="0">
                <a:cs typeface="+mn-cs"/>
              </a:rPr>
              <a:t>struktur</a:t>
            </a:r>
            <a:r>
              <a:rPr lang="en-US" dirty="0" smtClean="0">
                <a:cs typeface="+mn-cs"/>
              </a:rPr>
              <a:t> data (</a:t>
            </a:r>
            <a:r>
              <a:rPr lang="en-US" dirty="0" err="1" smtClean="0">
                <a:cs typeface="+mn-cs"/>
              </a:rPr>
              <a:t>senarai</a:t>
            </a:r>
            <a:r>
              <a:rPr lang="en-US" dirty="0" smtClean="0">
                <a:cs typeface="+mn-cs"/>
              </a:rPr>
              <a:t>, </a:t>
            </a:r>
            <a:r>
              <a:rPr lang="en-US" dirty="0" err="1" smtClean="0">
                <a:cs typeface="+mn-cs"/>
              </a:rPr>
              <a:t>pohon</a:t>
            </a:r>
            <a:r>
              <a:rPr lang="en-US" dirty="0" smtClean="0">
                <a:cs typeface="+mn-cs"/>
              </a:rPr>
              <a:t>, </a:t>
            </a:r>
            <a:r>
              <a:rPr lang="en-US" dirty="0" err="1" smtClean="0">
                <a:cs typeface="+mn-cs"/>
              </a:rPr>
              <a:t>graf</a:t>
            </a:r>
            <a:r>
              <a:rPr lang="en-US" dirty="0" smtClean="0">
                <a:cs typeface="+mn-cs"/>
              </a:rPr>
              <a:t>).</a:t>
            </a:r>
            <a:endParaRPr lang="id-ID" dirty="0" smtClean="0">
              <a:cs typeface="+mn-cs"/>
            </a:endParaRPr>
          </a:p>
          <a:p>
            <a:pPr marL="533400" indent="-533400" eaLnBrk="1" hangingPunct="1">
              <a:buFontTx/>
              <a:buAutoNum type="arabicPeriod"/>
              <a:defRPr/>
            </a:pPr>
            <a:r>
              <a:rPr lang="id-ID" dirty="0" smtClean="0">
                <a:cs typeface="+mn-cs"/>
              </a:rPr>
              <a:t>A little bit knowledge about Kalkulus ^_^</a:t>
            </a:r>
            <a:endParaRPr lang="en-US" dirty="0" smtClean="0">
              <a:cs typeface="+mn-cs"/>
            </a:endParaRPr>
          </a:p>
          <a:p>
            <a:pPr marL="533400" indent="-533400" eaLnBrk="1" hangingPunct="1">
              <a:buFont typeface="Wingdings" charset="0"/>
              <a:buNone/>
              <a:defRPr/>
            </a:pPr>
            <a:endParaRPr lang="en-US" dirty="0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370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3">
  <a:themeElements>
    <a:clrScheme name="IEEE Corporate">
      <a:dk1>
        <a:sysClr val="windowText" lastClr="000000"/>
      </a:dk1>
      <a:lt1>
        <a:sysClr val="window" lastClr="FFFFFF"/>
      </a:lt1>
      <a:dk2>
        <a:srgbClr val="00678F"/>
      </a:dk2>
      <a:lt2>
        <a:srgbClr val="EEECE1"/>
      </a:lt2>
      <a:accent1>
        <a:srgbClr val="0066A1"/>
      </a:accent1>
      <a:accent2>
        <a:srgbClr val="E37222"/>
      </a:accent2>
      <a:accent3>
        <a:srgbClr val="71953D"/>
      </a:accent3>
      <a:accent4>
        <a:srgbClr val="6B1F7C"/>
      </a:accent4>
      <a:accent5>
        <a:srgbClr val="009FDB"/>
      </a:accent5>
      <a:accent6>
        <a:srgbClr val="810031"/>
      </a:accent6>
      <a:hlink>
        <a:srgbClr val="0066A1"/>
      </a:hlink>
      <a:folHlink>
        <a:srgbClr val="541868"/>
      </a:folHlink>
    </a:clrScheme>
    <a:fontScheme name="Office">
      <a:majorFont>
        <a:latin typeface="Verdan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ln>
          <a:noFill/>
        </a:ln>
      </a:spPr>
      <a:bodyPr/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Theme3</Template>
  <TotalTime>2474</TotalTime>
  <Words>2232</Words>
  <Application>Microsoft Office PowerPoint</Application>
  <PresentationFormat>On-screen Show (4:3)</PresentationFormat>
  <Paragraphs>530</Paragraphs>
  <Slides>69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0" baseType="lpstr">
      <vt:lpstr>Theme3</vt:lpstr>
      <vt:lpstr>CSG5F3/  Desain dan Analisis Algoritma</vt:lpstr>
      <vt:lpstr>Outline </vt:lpstr>
      <vt:lpstr>DATA DOSEN</vt:lpstr>
      <vt:lpstr>Rules</vt:lpstr>
      <vt:lpstr>About DAA This Semester</vt:lpstr>
      <vt:lpstr>Tujuan Instruksional Umum</vt:lpstr>
      <vt:lpstr>Tujuan Instruksional Khusus</vt:lpstr>
      <vt:lpstr>Daftar Pustaka </vt:lpstr>
      <vt:lpstr>Prasyarat</vt:lpstr>
      <vt:lpstr>PRASYARAT DETAIL</vt:lpstr>
      <vt:lpstr>Pokok-pokok kuliah</vt:lpstr>
      <vt:lpstr>Pokok-pokok kuliah cont’</vt:lpstr>
      <vt:lpstr>Important Problem Types</vt:lpstr>
      <vt:lpstr>Important (cont.)</vt:lpstr>
      <vt:lpstr>Analisis Algoritma</vt:lpstr>
      <vt:lpstr>Analysis Framework</vt:lpstr>
      <vt:lpstr>Top-down Programming</vt:lpstr>
      <vt:lpstr>Top-down (cont’d)</vt:lpstr>
      <vt:lpstr>Top-down (cont’d)</vt:lpstr>
      <vt:lpstr>Top-down (cont’d)</vt:lpstr>
      <vt:lpstr>Top-down (cont’d)</vt:lpstr>
      <vt:lpstr>Top-down (cont’d)</vt:lpstr>
      <vt:lpstr>Top-down (cont’d)</vt:lpstr>
      <vt:lpstr>Top-down (cont’d)</vt:lpstr>
      <vt:lpstr>Top-down (cont’d)</vt:lpstr>
      <vt:lpstr>Top-down (cont’d)</vt:lpstr>
      <vt:lpstr>Bottom-up programming</vt:lpstr>
      <vt:lpstr>Data structure for the table</vt:lpstr>
      <vt:lpstr>Final program</vt:lpstr>
      <vt:lpstr>PowerPoint Presentation</vt:lpstr>
      <vt:lpstr>PowerPoint Presentation</vt:lpstr>
      <vt:lpstr>PowerPoint Presentation</vt:lpstr>
      <vt:lpstr>Review questions</vt:lpstr>
      <vt:lpstr>Next Topic</vt:lpstr>
      <vt:lpstr>CORRECTNESS</vt:lpstr>
      <vt:lpstr>Proving Programs Correct</vt:lpstr>
      <vt:lpstr>Example: SelectionSort(A,m,n)</vt:lpstr>
      <vt:lpstr>Contoh pada Java</vt:lpstr>
      <vt:lpstr>Proving correctness of SelectionSort</vt:lpstr>
      <vt:lpstr>First, Proving FindMax</vt:lpstr>
      <vt:lpstr>Finding the position of the largest item</vt:lpstr>
      <vt:lpstr>Mathematical Induction </vt:lpstr>
      <vt:lpstr>PowerPoint Presentation</vt:lpstr>
      <vt:lpstr>PowerPoint Presentation</vt:lpstr>
      <vt:lpstr>Finishing the proof</vt:lpstr>
      <vt:lpstr>Finishing the proof</vt:lpstr>
      <vt:lpstr>Outer Subproblem</vt:lpstr>
      <vt:lpstr>Smaller subproblems</vt:lpstr>
      <vt:lpstr>Recursion Induction</vt:lpstr>
      <vt:lpstr>PowerPoint Presentation</vt:lpstr>
      <vt:lpstr>Correctness of Nonrecursive </vt:lpstr>
      <vt:lpstr>Correctness of Nonrecursive</vt:lpstr>
      <vt:lpstr>Correctness of Recursive</vt:lpstr>
      <vt:lpstr>Correctness of Recursive</vt:lpstr>
      <vt:lpstr>A subtle bug</vt:lpstr>
      <vt:lpstr>Review questions</vt:lpstr>
      <vt:lpstr>Exercise </vt:lpstr>
      <vt:lpstr>Exercise </vt:lpstr>
      <vt:lpstr>Exercise</vt:lpstr>
      <vt:lpstr>Transforming &amp; Optimizing Programs</vt:lpstr>
      <vt:lpstr>PowerPoint Presentation</vt:lpstr>
      <vt:lpstr>SelectionSort Elimination</vt:lpstr>
      <vt:lpstr>Program transformation</vt:lpstr>
      <vt:lpstr>PowerPoint Presentation</vt:lpstr>
      <vt:lpstr>PowerPoint Presentation</vt:lpstr>
      <vt:lpstr>Iterative vs Recursive running time</vt:lpstr>
      <vt:lpstr>Exercises </vt:lpstr>
      <vt:lpstr>Reference </vt:lpstr>
      <vt:lpstr>PowerPoint Presentation</vt:lpstr>
    </vt:vector>
  </TitlesOfParts>
  <Company>Villanova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2:  Using Objects</dc:title>
  <dc:creator>John Lewis</dc:creator>
  <cp:lastModifiedBy>FSV</cp:lastModifiedBy>
  <cp:revision>93</cp:revision>
  <dcterms:created xsi:type="dcterms:W3CDTF">1999-08-23T17:38:43Z</dcterms:created>
  <dcterms:modified xsi:type="dcterms:W3CDTF">2014-08-27T03:47:15Z</dcterms:modified>
</cp:coreProperties>
</file>