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6" r:id="rId2"/>
    <p:sldId id="260" r:id="rId3"/>
    <p:sldId id="261" r:id="rId4"/>
    <p:sldId id="262" r:id="rId5"/>
    <p:sldId id="263" r:id="rId6"/>
    <p:sldId id="264" r:id="rId7"/>
    <p:sldId id="266" r:id="rId8"/>
    <p:sldId id="267" r:id="rId9"/>
    <p:sldId id="268" r:id="rId10"/>
    <p:sldId id="269"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9" r:id="rId37"/>
    <p:sldId id="297" r:id="rId38"/>
    <p:sldId id="298" r:id="rId39"/>
    <p:sldId id="258"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0" d="100"/>
          <a:sy n="80" d="100"/>
        </p:scale>
        <p:origin x="-104"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11/18/14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p14="http://schemas.microsoft.com/office/powerpoint/2010/main"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11/18/14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p14="http://schemas.microsoft.com/office/powerpoint/2010/main"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7785" b="11855"/>
          <a:stretch/>
        </p:blipFill>
        <p:spPr bwMode="auto">
          <a:xfrm>
            <a:off x="43394" y="3251531"/>
            <a:ext cx="3848669" cy="30946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782EE4EC-C9D4-4D28-A3FB-3B7B43730059}" type="datetime1">
              <a:rPr lang="en-US" smtClean="0"/>
              <a:t>11/18/14</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89705" y="216578"/>
            <a:ext cx="3264827" cy="64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2453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9D85903C-75A9-46D7-A9FE-43FED0926245}" type="datetime1">
              <a:rPr lang="en-US" smtClean="0"/>
              <a:t>11/18/14</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val="177518814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575DA471-AA80-49E4-B0F3-4BCDAC3C7690}" type="datetime1">
              <a:rPr lang="en-US" smtClean="0"/>
              <a:t>11/18/14</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val="282104517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98F0D309-7A96-43FD-B2C4-79FB1C0CDFE3}" type="datetime1">
              <a:rPr lang="en-US" smtClean="0"/>
              <a:t>11/18/14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val="13723962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D2059398-B9FD-44E6-BFC8-728BA157C3C6}" type="datetime1">
              <a:rPr lang="en-US" smtClean="0"/>
              <a:t>11/18/14</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val="10825055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A92AA26E-388E-48EA-8079-B3E0F1C4C521}" type="datetime1">
              <a:rPr lang="en-US" smtClean="0"/>
              <a:t>11/18/14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val="246619857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7910" b="13980"/>
          <a:stretch/>
        </p:blipFill>
        <p:spPr bwMode="auto">
          <a:xfrm>
            <a:off x="-2566" y="0"/>
            <a:ext cx="9144000" cy="46709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4392" y="142946"/>
            <a:ext cx="3039184" cy="60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72592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D28E1DD-2440-4C19-93D3-A44EFEE7E437}" type="datetime1">
              <a:rPr lang="en-US" altLang="en-US" smtClean="0"/>
              <a:t>11/18/14</a:t>
            </a:fld>
            <a:endParaRPr lang="en-US"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7BD538A-1EC0-42D2-AE41-30C6202BB7E6}"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4CCD9B5-2F8C-4D3C-8471-7CF6FFC9B0D5}" type="datetime1">
              <a:rPr lang="en-US" altLang="en-US" smtClean="0"/>
              <a:t>11/18/14</a:t>
            </a:fld>
            <a:endParaRPr lang="en-US" alt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4655BC5-64BD-4A47-8649-A5142BD4F5C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248401"/>
            <a:ext cx="9143999"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A26BD222-A3D3-4403-B326-0A9F99574AF0}" type="datetime1">
              <a:rPr lang="en-US" smtClean="0"/>
              <a:t>11/18/14</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iming>
    <p:tnLst>
      <p:par>
        <p:cTn xmlns:p14="http://schemas.microsoft.com/office/powerpoint/2010/main" id="1" dur="indefinite" restart="never" nodeType="tmRoot"/>
      </p:par>
    </p:tnLst>
  </p:timing>
  <p:hf hdr="0" ftr="0" dt="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4"/>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a:t>CSG523/ </a:t>
            </a:r>
            <a:br>
              <a:rPr lang="en-US" dirty="0"/>
            </a:br>
            <a:r>
              <a:rPr lang="id-ID" dirty="0"/>
              <a:t>Desain dan Analisis Algoritma</a:t>
            </a:r>
            <a:endParaRPr lang="en-US" dirty="0"/>
          </a:p>
        </p:txBody>
      </p:sp>
      <p:sp>
        <p:nvSpPr>
          <p:cNvPr id="11" name="Subtitle 10"/>
          <p:cNvSpPr>
            <a:spLocks noGrp="1"/>
          </p:cNvSpPr>
          <p:nvPr>
            <p:ph type="subTitle" idx="1"/>
          </p:nvPr>
        </p:nvSpPr>
        <p:spPr/>
        <p:txBody>
          <a:bodyPr/>
          <a:lstStyle/>
          <a:p>
            <a:r>
              <a:rPr lang="en-US" dirty="0"/>
              <a:t>Pattern Matching</a:t>
            </a:r>
          </a:p>
        </p:txBody>
      </p:sp>
      <p:sp>
        <p:nvSpPr>
          <p:cNvPr id="12" name="Text Placeholder 11"/>
          <p:cNvSpPr>
            <a:spLocks noGrp="1"/>
          </p:cNvSpPr>
          <p:nvPr>
            <p:ph type="body" sz="quarter" idx="13"/>
          </p:nvPr>
        </p:nvSpPr>
        <p:spPr/>
        <p:txBody>
          <a:bodyPr/>
          <a:lstStyle/>
          <a:p>
            <a:r>
              <a:rPr lang="en-US" dirty="0"/>
              <a:t>Intelligence, Computing, Multimedia (ICM)</a:t>
            </a:r>
          </a:p>
        </p:txBody>
      </p:sp>
    </p:spTree>
    <p:extLst>
      <p:ext uri="{BB962C8B-B14F-4D97-AF65-F5344CB8AC3E}">
        <p14:creationId xmlns:p14="http://schemas.microsoft.com/office/powerpoint/2010/main" val="11912945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b="1" dirty="0" smtClean="0"/>
              <a:t>Case 2</a:t>
            </a:r>
            <a:r>
              <a:rPr lang="en-US" dirty="0" smtClean="0"/>
              <a:t>. If there are </a:t>
            </a:r>
            <a:r>
              <a:rPr lang="en-US" dirty="0" err="1" smtClean="0"/>
              <a:t>occurences</a:t>
            </a:r>
            <a:r>
              <a:rPr lang="en-US" dirty="0" smtClean="0"/>
              <a:t> of character </a:t>
            </a:r>
            <a:r>
              <a:rPr lang="en-US" i="1" dirty="0" smtClean="0"/>
              <a:t>c </a:t>
            </a:r>
            <a:r>
              <a:rPr lang="en-US" dirty="0" smtClean="0"/>
              <a:t>in the pattern but it is not the last one there-e.g., </a:t>
            </a:r>
            <a:r>
              <a:rPr lang="en-US" i="1" dirty="0" smtClean="0"/>
              <a:t>c </a:t>
            </a:r>
            <a:r>
              <a:rPr lang="en-US" dirty="0" smtClean="0"/>
              <a:t>is letter </a:t>
            </a:r>
            <a:r>
              <a:rPr lang="en-US" dirty="0" smtClean="0">
                <a:latin typeface="Arial Narrow" pitchFamily="34" charset="0"/>
              </a:rPr>
              <a:t>B</a:t>
            </a:r>
            <a:r>
              <a:rPr lang="en-US" dirty="0" smtClean="0"/>
              <a:t> in our example-the shift should align the rightmost occurrence of </a:t>
            </a:r>
            <a:r>
              <a:rPr lang="en-US" i="1" dirty="0" smtClean="0"/>
              <a:t>c</a:t>
            </a:r>
            <a:r>
              <a:rPr lang="en-US" dirty="0" smtClean="0"/>
              <a:t> in the pattern with the </a:t>
            </a:r>
            <a:r>
              <a:rPr lang="en-US" i="1" dirty="0" smtClean="0"/>
              <a:t>c </a:t>
            </a:r>
            <a:r>
              <a:rPr lang="en-US" dirty="0" smtClean="0"/>
              <a:t>in the text:</a:t>
            </a:r>
          </a:p>
        </p:txBody>
      </p:sp>
      <p:sp>
        <p:nvSpPr>
          <p:cNvPr id="8" name="Title 7"/>
          <p:cNvSpPr>
            <a:spLocks noGrp="1"/>
          </p:cNvSpPr>
          <p:nvPr>
            <p:ph type="title"/>
          </p:nvPr>
        </p:nvSpPr>
        <p:spPr/>
        <p:txBody>
          <a:bodyPr/>
          <a:lstStyle/>
          <a:p>
            <a:endParaRPr lang="en-US"/>
          </a:p>
        </p:txBody>
      </p:sp>
      <p:sp>
        <p:nvSpPr>
          <p:cNvPr id="9" name="Text Placeholder 8"/>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7" name="Picture 4" descr="case 123"/>
          <p:cNvPicPr>
            <a:picLocks noChangeAspect="1" noChangeArrowheads="1"/>
          </p:cNvPicPr>
          <p:nvPr/>
        </p:nvPicPr>
        <p:blipFill>
          <a:blip r:embed="rId2"/>
          <a:srcRect l="5000" t="48279" r="31667" b="34323"/>
          <a:stretch>
            <a:fillRect/>
          </a:stretch>
        </p:blipFill>
        <p:spPr bwMode="auto">
          <a:xfrm>
            <a:off x="838200" y="4114800"/>
            <a:ext cx="7543800" cy="1371600"/>
          </a:xfrm>
          <a:prstGeom prst="rect">
            <a:avLst/>
          </a:prstGeom>
          <a:noFill/>
        </p:spPr>
      </p:pic>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p:txBody>
          <a:bodyPr/>
          <a:lstStyle/>
          <a:p>
            <a:r>
              <a:rPr lang="en-US" b="1" dirty="0" smtClean="0"/>
              <a:t>Case 3</a:t>
            </a:r>
            <a:r>
              <a:rPr lang="en-US" dirty="0" smtClean="0"/>
              <a:t>. If </a:t>
            </a:r>
            <a:r>
              <a:rPr lang="en-US" i="1" dirty="0" smtClean="0"/>
              <a:t>c </a:t>
            </a:r>
            <a:r>
              <a:rPr lang="en-US" dirty="0" smtClean="0"/>
              <a:t>happens to be the last character in the pattern but there are no </a:t>
            </a:r>
            <a:r>
              <a:rPr lang="en-US" i="1" dirty="0" err="1" smtClean="0"/>
              <a:t>c</a:t>
            </a:r>
            <a:r>
              <a:rPr lang="en-US" dirty="0" err="1" smtClean="0"/>
              <a:t>’s</a:t>
            </a:r>
            <a:r>
              <a:rPr lang="en-US" dirty="0" smtClean="0"/>
              <a:t> among its other </a:t>
            </a:r>
            <a:r>
              <a:rPr lang="en-US" i="1" dirty="0" smtClean="0"/>
              <a:t>m-1</a:t>
            </a:r>
            <a:r>
              <a:rPr lang="en-US" dirty="0" smtClean="0"/>
              <a:t> characters, the shift should be similar to that of </a:t>
            </a:r>
            <a:r>
              <a:rPr lang="en-US" b="1" i="1" dirty="0" smtClean="0"/>
              <a:t>case 1</a:t>
            </a:r>
            <a:r>
              <a:rPr lang="en-US" i="1" dirty="0" smtClean="0"/>
              <a:t>.</a:t>
            </a:r>
            <a:endParaRPr lang="en-US" dirty="0" smtClean="0"/>
          </a:p>
          <a:p>
            <a:endParaRPr lang="en-US" dirty="0"/>
          </a:p>
        </p:txBody>
      </p:sp>
      <p:sp>
        <p:nvSpPr>
          <p:cNvPr id="62466" name="Rectangle 2"/>
          <p:cNvSpPr>
            <a:spLocks noGrp="1" noChangeArrowheads="1"/>
          </p:cNvSpPr>
          <p:nvPr>
            <p:ph type="title"/>
          </p:nvPr>
        </p:nvSpPr>
        <p:spPr/>
        <p:txBody>
          <a:bodyPr/>
          <a:lstStyle/>
          <a:p>
            <a:r>
              <a:rPr lang="en-US"/>
              <a:t>Horspool’s Algorithm</a:t>
            </a:r>
          </a:p>
        </p:txBody>
      </p:sp>
      <p:sp>
        <p:nvSpPr>
          <p:cNvPr id="10" name="Text Placeholder 9"/>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62468" name="Picture 4" descr="case 123"/>
          <p:cNvPicPr>
            <a:picLocks noChangeAspect="1" noChangeArrowheads="1"/>
          </p:cNvPicPr>
          <p:nvPr/>
        </p:nvPicPr>
        <p:blipFill>
          <a:blip r:embed="rId2"/>
          <a:srcRect l="5000" t="79594" r="25000"/>
          <a:stretch>
            <a:fillRect/>
          </a:stretch>
        </p:blipFill>
        <p:spPr bwMode="auto">
          <a:xfrm>
            <a:off x="914400" y="3733800"/>
            <a:ext cx="7543800" cy="1752600"/>
          </a:xfrm>
          <a:prstGeom prst="rect">
            <a:avLst/>
          </a:prstGeom>
          <a:noFill/>
        </p:spPr>
      </p:pic>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11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p:txBody>
          <a:bodyPr/>
          <a:lstStyle/>
          <a:p>
            <a:r>
              <a:rPr lang="en-US" b="1" dirty="0" smtClean="0"/>
              <a:t>Case 4</a:t>
            </a:r>
            <a:r>
              <a:rPr lang="en-US" dirty="0" smtClean="0"/>
              <a:t>. If </a:t>
            </a:r>
            <a:r>
              <a:rPr lang="en-US" i="1" dirty="0" smtClean="0"/>
              <a:t>c</a:t>
            </a:r>
            <a:r>
              <a:rPr lang="en-US" dirty="0" smtClean="0"/>
              <a:t> happens to be the last character in the pattern and there are other </a:t>
            </a:r>
            <a:r>
              <a:rPr lang="en-US" i="1" dirty="0" err="1" smtClean="0"/>
              <a:t>c</a:t>
            </a:r>
            <a:r>
              <a:rPr lang="en-US" dirty="0" err="1" smtClean="0"/>
              <a:t>’s</a:t>
            </a:r>
            <a:r>
              <a:rPr lang="en-US" dirty="0" smtClean="0"/>
              <a:t> among its first </a:t>
            </a:r>
            <a:r>
              <a:rPr lang="en-US" i="1" dirty="0" smtClean="0"/>
              <a:t>m-1</a:t>
            </a:r>
            <a:r>
              <a:rPr lang="en-US" dirty="0" smtClean="0"/>
              <a:t> characters, the shift should be similar to that of </a:t>
            </a:r>
            <a:r>
              <a:rPr lang="en-US" b="1" i="1" dirty="0" smtClean="0"/>
              <a:t>case 2</a:t>
            </a:r>
            <a:r>
              <a:rPr lang="en-US" i="1" dirty="0" smtClean="0"/>
              <a:t>.</a:t>
            </a:r>
            <a:endParaRPr lang="en-US" dirty="0" smtClean="0"/>
          </a:p>
        </p:txBody>
      </p:sp>
      <p:sp>
        <p:nvSpPr>
          <p:cNvPr id="63490" name="Rectangle 2"/>
          <p:cNvSpPr>
            <a:spLocks noGrp="1" noChangeArrowheads="1"/>
          </p:cNvSpPr>
          <p:nvPr>
            <p:ph type="title"/>
          </p:nvPr>
        </p:nvSpPr>
        <p:spPr/>
        <p:txBody>
          <a:bodyPr/>
          <a:lstStyle/>
          <a:p>
            <a:r>
              <a:rPr lang="en-US"/>
              <a:t>Horspool’s Algorithm</a:t>
            </a:r>
          </a:p>
        </p:txBody>
      </p:sp>
      <p:sp>
        <p:nvSpPr>
          <p:cNvPr id="10" name="Text Placeholder 9"/>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63492" name="Picture 4" descr="case 4"/>
          <p:cNvPicPr>
            <a:picLocks noChangeAspect="1" noChangeArrowheads="1"/>
          </p:cNvPicPr>
          <p:nvPr/>
        </p:nvPicPr>
        <p:blipFill>
          <a:blip r:embed="rId2"/>
          <a:srcRect l="4286" t="46906" r="32040"/>
          <a:stretch>
            <a:fillRect/>
          </a:stretch>
        </p:blipFill>
        <p:spPr bwMode="auto">
          <a:xfrm>
            <a:off x="762000" y="3810000"/>
            <a:ext cx="7620000" cy="1524000"/>
          </a:xfrm>
          <a:prstGeom prst="rect">
            <a:avLst/>
          </a:prstGeom>
          <a:noFill/>
        </p:spPr>
      </p:pic>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12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endParaRPr lang="en-US"/>
          </a:p>
        </p:txBody>
      </p:sp>
      <p:sp>
        <p:nvSpPr>
          <p:cNvPr id="17" name="Text Placeholder 16"/>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53251" name="Rectangle 3"/>
          <p:cNvSpPr>
            <a:spLocks noChangeArrowheads="1"/>
          </p:cNvSpPr>
          <p:nvPr/>
        </p:nvSpPr>
        <p:spPr bwMode="auto">
          <a:xfrm>
            <a:off x="304800" y="1371600"/>
            <a:ext cx="8839200" cy="4606925"/>
          </a:xfrm>
          <a:prstGeom prst="rect">
            <a:avLst/>
          </a:prstGeom>
          <a:noFill/>
          <a:ln w="9525">
            <a:noFill/>
            <a:miter lim="800000"/>
            <a:headEnd/>
            <a:tailEnd/>
          </a:ln>
          <a:effectLst/>
        </p:spPr>
        <p:txBody>
          <a:bodyPr/>
          <a:lstStyle/>
          <a:p>
            <a:pPr marL="660400" indent="-660400">
              <a:spcBef>
                <a:spcPct val="20000"/>
              </a:spcBef>
              <a:buClr>
                <a:schemeClr val="accent1"/>
              </a:buClr>
              <a:buSzPct val="65000"/>
              <a:buFont typeface="Wingdings" pitchFamily="2" charset="2"/>
              <a:buNone/>
            </a:pPr>
            <a:endParaRPr lang="en-US" sz="1900"/>
          </a:p>
        </p:txBody>
      </p:sp>
      <p:sp>
        <p:nvSpPr>
          <p:cNvPr id="53252" name="Rectangle 4"/>
          <p:cNvSpPr>
            <a:spLocks noChangeArrowheads="1"/>
          </p:cNvSpPr>
          <p:nvPr/>
        </p:nvSpPr>
        <p:spPr bwMode="auto">
          <a:xfrm>
            <a:off x="609600" y="2008512"/>
            <a:ext cx="7924800" cy="396875"/>
          </a:xfrm>
          <a:prstGeom prst="rect">
            <a:avLst/>
          </a:prstGeom>
          <a:noFill/>
          <a:ln w="9525">
            <a:noFill/>
            <a:miter lim="800000"/>
            <a:headEnd/>
            <a:tailEnd/>
          </a:ln>
          <a:effectLst/>
        </p:spPr>
        <p:txBody>
          <a:bodyPr>
            <a:spAutoFit/>
          </a:bodyPr>
          <a:lstStyle/>
          <a:p>
            <a:pPr marL="457200" indent="-457200" eaLnBrk="0" hangingPunct="0">
              <a:spcBef>
                <a:spcPct val="50000"/>
              </a:spcBef>
            </a:pPr>
            <a:r>
              <a:rPr lang="en-US" sz="2000" dirty="0" err="1">
                <a:solidFill>
                  <a:schemeClr val="accent2"/>
                </a:solidFill>
              </a:rPr>
              <a:t>Horspool’s</a:t>
            </a:r>
            <a:r>
              <a:rPr lang="en-US" sz="2000" dirty="0">
                <a:solidFill>
                  <a:schemeClr val="accent2"/>
                </a:solidFill>
              </a:rPr>
              <a:t> algorithm:   </a:t>
            </a:r>
            <a:r>
              <a:rPr lang="en-US" sz="2000" dirty="0"/>
              <a:t>computation of the shift values</a:t>
            </a:r>
          </a:p>
        </p:txBody>
      </p:sp>
      <p:sp>
        <p:nvSpPr>
          <p:cNvPr id="53253" name="Text Box 5"/>
          <p:cNvSpPr txBox="1">
            <a:spLocks noChangeArrowheads="1"/>
          </p:cNvSpPr>
          <p:nvPr/>
        </p:nvSpPr>
        <p:spPr bwMode="auto">
          <a:xfrm>
            <a:off x="990600" y="3886200"/>
            <a:ext cx="184150" cy="457200"/>
          </a:xfrm>
          <a:prstGeom prst="rect">
            <a:avLst/>
          </a:prstGeom>
          <a:noFill/>
          <a:ln w="9525">
            <a:noFill/>
            <a:miter lim="800000"/>
            <a:headEnd/>
            <a:tailEnd/>
          </a:ln>
          <a:effectLst/>
        </p:spPr>
        <p:txBody>
          <a:bodyPr wrap="none">
            <a:spAutoFit/>
          </a:bodyPr>
          <a:lstStyle/>
          <a:p>
            <a:pPr eaLnBrk="0" hangingPunct="0"/>
            <a:endParaRPr lang="en-US" sz="2400">
              <a:latin typeface="Times New Roman" pitchFamily="18" charset="0"/>
            </a:endParaRPr>
          </a:p>
        </p:txBody>
      </p:sp>
      <p:sp>
        <p:nvSpPr>
          <p:cNvPr id="53254" name="Rectangle 6"/>
          <p:cNvSpPr>
            <a:spLocks noChangeArrowheads="1"/>
          </p:cNvSpPr>
          <p:nvPr/>
        </p:nvSpPr>
        <p:spPr bwMode="auto">
          <a:xfrm>
            <a:off x="613016" y="2618112"/>
            <a:ext cx="6688540" cy="1311275"/>
          </a:xfrm>
          <a:prstGeom prst="rect">
            <a:avLst/>
          </a:prstGeom>
          <a:noFill/>
          <a:ln w="9525">
            <a:noFill/>
            <a:miter lim="800000"/>
            <a:headEnd/>
            <a:tailEnd/>
          </a:ln>
          <a:effectLst/>
        </p:spPr>
        <p:txBody>
          <a:bodyPr wrap="square">
            <a:spAutoFit/>
          </a:bodyPr>
          <a:lstStyle/>
          <a:p>
            <a:pPr marL="457200" indent="-457200" eaLnBrk="0" hangingPunct="0">
              <a:spcBef>
                <a:spcPct val="50000"/>
              </a:spcBef>
            </a:pPr>
            <a:r>
              <a:rPr lang="en-US" sz="2000" dirty="0"/>
              <a:t>                  m       if c doesn’t occur in p[0..m-2]</a:t>
            </a:r>
          </a:p>
          <a:p>
            <a:pPr marL="457200" indent="-457200" eaLnBrk="0" hangingPunct="0">
              <a:spcBef>
                <a:spcPct val="50000"/>
              </a:spcBef>
            </a:pPr>
            <a:r>
              <a:rPr lang="en-US" sz="2000" dirty="0"/>
              <a:t>shift(c )=</a:t>
            </a:r>
          </a:p>
          <a:p>
            <a:pPr marL="457200" indent="-457200" eaLnBrk="0" hangingPunct="0">
              <a:spcBef>
                <a:spcPct val="50000"/>
              </a:spcBef>
            </a:pPr>
            <a:r>
              <a:rPr lang="en-US" sz="2000" dirty="0"/>
              <a:t>                   m-k-1   if c=p[k]</a:t>
            </a:r>
          </a:p>
        </p:txBody>
      </p:sp>
      <p:sp>
        <p:nvSpPr>
          <p:cNvPr id="53255" name="Rectangle 7"/>
          <p:cNvSpPr>
            <a:spLocks noChangeArrowheads="1"/>
          </p:cNvSpPr>
          <p:nvPr/>
        </p:nvSpPr>
        <p:spPr bwMode="auto">
          <a:xfrm>
            <a:off x="593680" y="4294512"/>
            <a:ext cx="5410200" cy="1615827"/>
          </a:xfrm>
          <a:prstGeom prst="rect">
            <a:avLst/>
          </a:prstGeom>
          <a:noFill/>
          <a:ln w="9525">
            <a:noFill/>
            <a:miter lim="800000"/>
            <a:headEnd/>
            <a:tailEnd/>
          </a:ln>
          <a:effectLst/>
        </p:spPr>
        <p:txBody>
          <a:bodyPr>
            <a:spAutoFit/>
          </a:bodyPr>
          <a:lstStyle/>
          <a:p>
            <a:pPr marL="457200" indent="-457200" eaLnBrk="0" hangingPunct="0">
              <a:spcBef>
                <a:spcPct val="50000"/>
              </a:spcBef>
            </a:pPr>
            <a:r>
              <a:rPr lang="en-US" dirty="0" err="1"/>
              <a:t>Shift_computation</a:t>
            </a:r>
            <a:r>
              <a:rPr lang="en-US" dirty="0"/>
              <a:t>(p[0..m-1])</a:t>
            </a:r>
          </a:p>
          <a:p>
            <a:pPr marL="457200" indent="-457200" eaLnBrk="0" hangingPunct="0">
              <a:spcBef>
                <a:spcPct val="50000"/>
              </a:spcBef>
            </a:pPr>
            <a:r>
              <a:rPr lang="en-US" dirty="0"/>
              <a:t>    FOR all c in the alphabet DO shift[c]:=m</a:t>
            </a:r>
          </a:p>
          <a:p>
            <a:pPr marL="457200" indent="-457200" eaLnBrk="0" hangingPunct="0">
              <a:spcBef>
                <a:spcPct val="50000"/>
              </a:spcBef>
            </a:pPr>
            <a:r>
              <a:rPr lang="en-US" dirty="0"/>
              <a:t>    FOR k:=0,m-2 DO  shift[p[k]]:=m-k-1</a:t>
            </a:r>
          </a:p>
          <a:p>
            <a:pPr marL="457200" indent="-457200" eaLnBrk="0" hangingPunct="0">
              <a:spcBef>
                <a:spcPct val="50000"/>
              </a:spcBef>
            </a:pPr>
            <a:r>
              <a:rPr lang="en-US" dirty="0"/>
              <a:t>    RETURN shift[alphabet]                 </a:t>
            </a:r>
          </a:p>
        </p:txBody>
      </p:sp>
      <p:sp>
        <p:nvSpPr>
          <p:cNvPr id="53256" name="AutoShape 8"/>
          <p:cNvSpPr>
            <a:spLocks/>
          </p:cNvSpPr>
          <p:nvPr/>
        </p:nvSpPr>
        <p:spPr bwMode="auto">
          <a:xfrm>
            <a:off x="2033520" y="2819400"/>
            <a:ext cx="152400" cy="914400"/>
          </a:xfrm>
          <a:prstGeom prst="leftBrace">
            <a:avLst>
              <a:gd name="adj1" fmla="val 50000"/>
              <a:gd name="adj2" fmla="val 50000"/>
            </a:avLst>
          </a:prstGeom>
          <a:noFill/>
          <a:ln w="9525">
            <a:solidFill>
              <a:schemeClr val="tx1"/>
            </a:solidFill>
            <a:round/>
            <a:headEnd/>
            <a:tailEnd/>
          </a:ln>
          <a:effectLst/>
        </p:spPr>
        <p:txBody>
          <a:bodyPr wrap="none" anchor="ctr"/>
          <a:lstStyle/>
          <a:p>
            <a:endParaRPr lang="en-US"/>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endParaRPr lang="en-US" dirty="0"/>
          </a:p>
        </p:txBody>
      </p:sp>
      <p:sp>
        <p:nvSpPr>
          <p:cNvPr id="21" name="Text Placeholder 20"/>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54275" name="Rectangle 3"/>
          <p:cNvSpPr>
            <a:spLocks noChangeArrowheads="1"/>
          </p:cNvSpPr>
          <p:nvPr/>
        </p:nvSpPr>
        <p:spPr bwMode="auto">
          <a:xfrm>
            <a:off x="304800" y="1371600"/>
            <a:ext cx="8839200" cy="4606925"/>
          </a:xfrm>
          <a:prstGeom prst="rect">
            <a:avLst/>
          </a:prstGeom>
          <a:noFill/>
          <a:ln w="9525">
            <a:noFill/>
            <a:miter lim="800000"/>
            <a:headEnd/>
            <a:tailEnd/>
          </a:ln>
          <a:effectLst/>
        </p:spPr>
        <p:txBody>
          <a:bodyPr/>
          <a:lstStyle/>
          <a:p>
            <a:pPr marL="660400" indent="-660400">
              <a:spcBef>
                <a:spcPct val="20000"/>
              </a:spcBef>
              <a:buClr>
                <a:schemeClr val="accent1"/>
              </a:buClr>
              <a:buSzPct val="65000"/>
              <a:buFont typeface="Wingdings" pitchFamily="2" charset="2"/>
              <a:buNone/>
            </a:pPr>
            <a:endParaRPr lang="en-US" sz="1900"/>
          </a:p>
        </p:txBody>
      </p:sp>
      <p:sp>
        <p:nvSpPr>
          <p:cNvPr id="54276" name="Rectangle 4"/>
          <p:cNvSpPr>
            <a:spLocks noChangeArrowheads="1"/>
          </p:cNvSpPr>
          <p:nvPr/>
        </p:nvSpPr>
        <p:spPr bwMode="auto">
          <a:xfrm>
            <a:off x="391232" y="2008512"/>
            <a:ext cx="5486400" cy="4031873"/>
          </a:xfrm>
          <a:prstGeom prst="rect">
            <a:avLst/>
          </a:prstGeom>
          <a:noFill/>
          <a:ln w="9525">
            <a:noFill/>
            <a:miter lim="800000"/>
            <a:headEnd/>
            <a:tailEnd/>
          </a:ln>
          <a:effectLst/>
        </p:spPr>
        <p:txBody>
          <a:bodyPr>
            <a:spAutoFit/>
          </a:bodyPr>
          <a:lstStyle/>
          <a:p>
            <a:pPr marL="457200" indent="-457200" eaLnBrk="0" hangingPunct="0">
              <a:spcBef>
                <a:spcPct val="50000"/>
              </a:spcBef>
            </a:pPr>
            <a:r>
              <a:rPr lang="en-US" sz="1600" dirty="0" err="1">
                <a:solidFill>
                  <a:schemeClr val="accent2"/>
                </a:solidFill>
              </a:rPr>
              <a:t>Horspool_search</a:t>
            </a:r>
            <a:r>
              <a:rPr lang="en-US" sz="1600" dirty="0">
                <a:solidFill>
                  <a:schemeClr val="accent2"/>
                </a:solidFill>
              </a:rPr>
              <a:t>(t[0..n-1],p[0..m-1])</a:t>
            </a:r>
          </a:p>
          <a:p>
            <a:pPr marL="457200" indent="-457200" eaLnBrk="0" hangingPunct="0">
              <a:spcBef>
                <a:spcPct val="50000"/>
              </a:spcBef>
            </a:pPr>
            <a:r>
              <a:rPr lang="en-US" sz="1600" dirty="0">
                <a:solidFill>
                  <a:schemeClr val="accent2"/>
                </a:solidFill>
              </a:rPr>
              <a:t>   shift[alphabet]:=</a:t>
            </a:r>
            <a:r>
              <a:rPr lang="en-US" sz="1600" dirty="0" err="1">
                <a:solidFill>
                  <a:schemeClr val="accent2"/>
                </a:solidFill>
              </a:rPr>
              <a:t>Shift_computation</a:t>
            </a:r>
            <a:r>
              <a:rPr lang="en-US" sz="1600" dirty="0">
                <a:solidFill>
                  <a:schemeClr val="accent2"/>
                </a:solidFill>
              </a:rPr>
              <a:t>(p[0..m-1])</a:t>
            </a:r>
          </a:p>
          <a:p>
            <a:pPr marL="457200" indent="-457200" eaLnBrk="0" hangingPunct="0">
              <a:spcBef>
                <a:spcPct val="50000"/>
              </a:spcBef>
            </a:pPr>
            <a:r>
              <a:rPr lang="en-US" sz="1600" dirty="0">
                <a:solidFill>
                  <a:schemeClr val="accent2"/>
                </a:solidFill>
              </a:rPr>
              <a:t>   </a:t>
            </a:r>
            <a:r>
              <a:rPr lang="en-US" sz="1600" dirty="0" err="1">
                <a:solidFill>
                  <a:schemeClr val="accent2"/>
                </a:solidFill>
              </a:rPr>
              <a:t>i</a:t>
            </a:r>
            <a:r>
              <a:rPr lang="en-US" sz="1600" dirty="0">
                <a:solidFill>
                  <a:schemeClr val="accent2"/>
                </a:solidFill>
              </a:rPr>
              <a:t>:=0 </a:t>
            </a:r>
          </a:p>
          <a:p>
            <a:pPr marL="457200" indent="-457200" eaLnBrk="0" hangingPunct="0">
              <a:spcBef>
                <a:spcPct val="50000"/>
              </a:spcBef>
            </a:pPr>
            <a:r>
              <a:rPr lang="en-US" sz="1600" dirty="0">
                <a:solidFill>
                  <a:schemeClr val="accent2"/>
                </a:solidFill>
              </a:rPr>
              <a:t>   WHILE </a:t>
            </a:r>
            <a:r>
              <a:rPr lang="en-US" sz="1600" dirty="0" err="1">
                <a:solidFill>
                  <a:schemeClr val="accent2"/>
                </a:solidFill>
              </a:rPr>
              <a:t>i</a:t>
            </a:r>
            <a:r>
              <a:rPr lang="en-US" sz="1600" dirty="0">
                <a:solidFill>
                  <a:schemeClr val="accent2"/>
                </a:solidFill>
              </a:rPr>
              <a:t>&lt;=n-m-1 DO</a:t>
            </a:r>
          </a:p>
          <a:p>
            <a:pPr marL="457200" indent="-457200" eaLnBrk="0" hangingPunct="0">
              <a:spcBef>
                <a:spcPct val="50000"/>
              </a:spcBef>
            </a:pPr>
            <a:r>
              <a:rPr lang="en-US" sz="1600" dirty="0">
                <a:solidFill>
                  <a:schemeClr val="accent2"/>
                </a:solidFill>
              </a:rPr>
              <a:t>       d:=False; j:=i+m-1;</a:t>
            </a:r>
          </a:p>
          <a:p>
            <a:pPr marL="457200" indent="-457200" eaLnBrk="0" hangingPunct="0">
              <a:spcBef>
                <a:spcPct val="50000"/>
              </a:spcBef>
            </a:pPr>
            <a:r>
              <a:rPr lang="en-US" sz="1600" dirty="0">
                <a:solidFill>
                  <a:schemeClr val="accent2"/>
                </a:solidFill>
              </a:rPr>
              <a:t>       WHILE d=False AND j&gt;=</a:t>
            </a:r>
            <a:r>
              <a:rPr lang="en-US" sz="1600" dirty="0" err="1">
                <a:solidFill>
                  <a:schemeClr val="accent2"/>
                </a:solidFill>
              </a:rPr>
              <a:t>i</a:t>
            </a:r>
            <a:r>
              <a:rPr lang="en-US" sz="1600" dirty="0">
                <a:solidFill>
                  <a:schemeClr val="accent2"/>
                </a:solidFill>
              </a:rPr>
              <a:t> DO</a:t>
            </a:r>
          </a:p>
          <a:p>
            <a:pPr marL="457200" indent="-457200" eaLnBrk="0" hangingPunct="0">
              <a:spcBef>
                <a:spcPct val="50000"/>
              </a:spcBef>
            </a:pPr>
            <a:r>
              <a:rPr lang="en-US" sz="1600" dirty="0">
                <a:solidFill>
                  <a:schemeClr val="accent2"/>
                </a:solidFill>
              </a:rPr>
              <a:t>           IF t[j]&lt;&gt;p[j-</a:t>
            </a:r>
            <a:r>
              <a:rPr lang="en-US" sz="1600" dirty="0" err="1">
                <a:solidFill>
                  <a:schemeClr val="accent2"/>
                </a:solidFill>
              </a:rPr>
              <a:t>i</a:t>
            </a:r>
            <a:r>
              <a:rPr lang="en-US" sz="1600" dirty="0">
                <a:solidFill>
                  <a:schemeClr val="accent2"/>
                </a:solidFill>
              </a:rPr>
              <a:t>] THEN d:=True</a:t>
            </a:r>
          </a:p>
          <a:p>
            <a:pPr marL="457200" indent="-457200" eaLnBrk="0" hangingPunct="0">
              <a:spcBef>
                <a:spcPct val="50000"/>
              </a:spcBef>
            </a:pPr>
            <a:r>
              <a:rPr lang="en-US" sz="1600" dirty="0">
                <a:solidFill>
                  <a:schemeClr val="accent2"/>
                </a:solidFill>
              </a:rPr>
              <a:t>           ELSE j:=j-1</a:t>
            </a:r>
          </a:p>
          <a:p>
            <a:pPr marL="457200" indent="-457200" eaLnBrk="0" hangingPunct="0">
              <a:spcBef>
                <a:spcPct val="50000"/>
              </a:spcBef>
            </a:pPr>
            <a:r>
              <a:rPr lang="en-US" sz="1600" dirty="0">
                <a:solidFill>
                  <a:schemeClr val="accent2"/>
                </a:solidFill>
              </a:rPr>
              <a:t>      IF d=False THEN RETURN </a:t>
            </a:r>
            <a:r>
              <a:rPr lang="en-US" sz="1600" dirty="0" err="1">
                <a:solidFill>
                  <a:schemeClr val="accent2"/>
                </a:solidFill>
              </a:rPr>
              <a:t>i</a:t>
            </a:r>
            <a:endParaRPr lang="en-US" sz="1600" dirty="0">
              <a:solidFill>
                <a:schemeClr val="accent2"/>
              </a:solidFill>
            </a:endParaRPr>
          </a:p>
          <a:p>
            <a:pPr marL="457200" indent="-457200" eaLnBrk="0" hangingPunct="0">
              <a:spcBef>
                <a:spcPct val="50000"/>
              </a:spcBef>
            </a:pPr>
            <a:r>
              <a:rPr lang="en-US" sz="1600" dirty="0">
                <a:solidFill>
                  <a:schemeClr val="accent2"/>
                </a:solidFill>
              </a:rPr>
              <a:t>      ELSE </a:t>
            </a:r>
            <a:r>
              <a:rPr lang="en-US" sz="1600" dirty="0" err="1">
                <a:solidFill>
                  <a:schemeClr val="accent2"/>
                </a:solidFill>
              </a:rPr>
              <a:t>i</a:t>
            </a:r>
            <a:r>
              <a:rPr lang="en-US" sz="1600" dirty="0">
                <a:solidFill>
                  <a:schemeClr val="accent2"/>
                </a:solidFill>
              </a:rPr>
              <a:t>:=</a:t>
            </a:r>
            <a:r>
              <a:rPr lang="en-US" sz="1600" dirty="0" err="1">
                <a:solidFill>
                  <a:schemeClr val="accent2"/>
                </a:solidFill>
              </a:rPr>
              <a:t>i+shift</a:t>
            </a:r>
            <a:r>
              <a:rPr lang="en-US" sz="1600" dirty="0">
                <a:solidFill>
                  <a:schemeClr val="accent2"/>
                </a:solidFill>
              </a:rPr>
              <a:t>[t[i+m-1]]</a:t>
            </a:r>
          </a:p>
          <a:p>
            <a:pPr marL="457200" indent="-457200" eaLnBrk="0" hangingPunct="0">
              <a:spcBef>
                <a:spcPct val="50000"/>
              </a:spcBef>
            </a:pPr>
            <a:r>
              <a:rPr lang="en-US" sz="1600" dirty="0">
                <a:solidFill>
                  <a:schemeClr val="accent2"/>
                </a:solidFill>
              </a:rPr>
              <a:t>   RETURN -1</a:t>
            </a:r>
            <a:endParaRPr lang="en-US" sz="1600" dirty="0"/>
          </a:p>
        </p:txBody>
      </p:sp>
      <p:sp>
        <p:nvSpPr>
          <p:cNvPr id="54277" name="Text Box 5"/>
          <p:cNvSpPr txBox="1">
            <a:spLocks noChangeArrowheads="1"/>
          </p:cNvSpPr>
          <p:nvPr/>
        </p:nvSpPr>
        <p:spPr bwMode="auto">
          <a:xfrm>
            <a:off x="990600" y="3886200"/>
            <a:ext cx="184150" cy="457200"/>
          </a:xfrm>
          <a:prstGeom prst="rect">
            <a:avLst/>
          </a:prstGeom>
          <a:noFill/>
          <a:ln w="9525">
            <a:noFill/>
            <a:miter lim="800000"/>
            <a:headEnd/>
            <a:tailEnd/>
          </a:ln>
          <a:effectLst/>
        </p:spPr>
        <p:txBody>
          <a:bodyPr wrap="none">
            <a:spAutoFit/>
          </a:bodyPr>
          <a:lstStyle/>
          <a:p>
            <a:pPr eaLnBrk="0" hangingPunct="0"/>
            <a:endParaRPr lang="en-US" sz="2400">
              <a:latin typeface="Times New Roman" pitchFamily="18" charset="0"/>
            </a:endParaRPr>
          </a:p>
        </p:txBody>
      </p:sp>
      <p:sp>
        <p:nvSpPr>
          <p:cNvPr id="54278" name="Text Box 6"/>
          <p:cNvSpPr txBox="1">
            <a:spLocks noChangeArrowheads="1"/>
          </p:cNvSpPr>
          <p:nvPr/>
        </p:nvSpPr>
        <p:spPr bwMode="auto">
          <a:xfrm>
            <a:off x="5600128" y="2076752"/>
            <a:ext cx="2616422" cy="338554"/>
          </a:xfrm>
          <a:prstGeom prst="rect">
            <a:avLst/>
          </a:prstGeom>
          <a:noFill/>
          <a:ln w="9525">
            <a:noFill/>
            <a:miter lim="800000"/>
            <a:headEnd/>
            <a:tailEnd/>
          </a:ln>
          <a:effectLst/>
        </p:spPr>
        <p:txBody>
          <a:bodyPr wrap="none">
            <a:spAutoFit/>
          </a:bodyPr>
          <a:lstStyle/>
          <a:p>
            <a:pPr eaLnBrk="0" hangingPunct="0"/>
            <a:r>
              <a:rPr lang="en-US" sz="1600" dirty="0"/>
              <a:t>Compute the shift table</a:t>
            </a:r>
          </a:p>
        </p:txBody>
      </p:sp>
      <p:sp>
        <p:nvSpPr>
          <p:cNvPr id="54279" name="Text Box 7"/>
          <p:cNvSpPr txBox="1">
            <a:spLocks noChangeArrowheads="1"/>
          </p:cNvSpPr>
          <p:nvPr/>
        </p:nvSpPr>
        <p:spPr bwMode="auto">
          <a:xfrm>
            <a:off x="3733799" y="2723880"/>
            <a:ext cx="5189779" cy="338554"/>
          </a:xfrm>
          <a:prstGeom prst="rect">
            <a:avLst/>
          </a:prstGeom>
          <a:noFill/>
          <a:ln w="9525">
            <a:noFill/>
            <a:miter lim="800000"/>
            <a:headEnd/>
            <a:tailEnd/>
          </a:ln>
          <a:effectLst/>
        </p:spPr>
        <p:txBody>
          <a:bodyPr wrap="square">
            <a:spAutoFit/>
          </a:bodyPr>
          <a:lstStyle/>
          <a:p>
            <a:pPr eaLnBrk="0" hangingPunct="0"/>
            <a:r>
              <a:rPr lang="en-US" sz="1600" dirty="0"/>
              <a:t>Align the pattern at the beginning of the text  </a:t>
            </a:r>
          </a:p>
        </p:txBody>
      </p:sp>
      <p:sp>
        <p:nvSpPr>
          <p:cNvPr id="54280" name="Text Box 8"/>
          <p:cNvSpPr txBox="1">
            <a:spLocks noChangeArrowheads="1"/>
          </p:cNvSpPr>
          <p:nvPr/>
        </p:nvSpPr>
        <p:spPr bwMode="auto">
          <a:xfrm>
            <a:off x="4570856" y="3775888"/>
            <a:ext cx="3505200" cy="830997"/>
          </a:xfrm>
          <a:prstGeom prst="rect">
            <a:avLst/>
          </a:prstGeom>
          <a:noFill/>
          <a:ln w="9525">
            <a:noFill/>
            <a:miter lim="800000"/>
            <a:headEnd/>
            <a:tailEnd/>
          </a:ln>
          <a:effectLst/>
        </p:spPr>
        <p:txBody>
          <a:bodyPr>
            <a:spAutoFit/>
          </a:bodyPr>
          <a:lstStyle/>
          <a:p>
            <a:pPr eaLnBrk="0" hangingPunct="0"/>
            <a:r>
              <a:rPr lang="en-US" sz="1600" dirty="0"/>
              <a:t>Compare the pattern with the text from right to left and stop at the first mismatch  </a:t>
            </a:r>
          </a:p>
        </p:txBody>
      </p:sp>
      <p:sp>
        <p:nvSpPr>
          <p:cNvPr id="54281" name="Text Box 9"/>
          <p:cNvSpPr txBox="1">
            <a:spLocks noChangeArrowheads="1"/>
          </p:cNvSpPr>
          <p:nvPr/>
        </p:nvSpPr>
        <p:spPr bwMode="auto">
          <a:xfrm>
            <a:off x="4170520" y="4727816"/>
            <a:ext cx="3048000" cy="584775"/>
          </a:xfrm>
          <a:prstGeom prst="rect">
            <a:avLst/>
          </a:prstGeom>
          <a:noFill/>
          <a:ln w="9525">
            <a:noFill/>
            <a:miter lim="800000"/>
            <a:headEnd/>
            <a:tailEnd/>
          </a:ln>
          <a:effectLst/>
        </p:spPr>
        <p:txBody>
          <a:bodyPr>
            <a:spAutoFit/>
          </a:bodyPr>
          <a:lstStyle/>
          <a:p>
            <a:pPr eaLnBrk="0" hangingPunct="0"/>
            <a:r>
              <a:rPr lang="en-US" sz="1600" dirty="0"/>
              <a:t>No mismatch =&gt; occurrence found</a:t>
            </a:r>
          </a:p>
        </p:txBody>
      </p:sp>
      <p:sp>
        <p:nvSpPr>
          <p:cNvPr id="54282" name="Text Box 10"/>
          <p:cNvSpPr txBox="1">
            <a:spLocks noChangeArrowheads="1"/>
          </p:cNvSpPr>
          <p:nvPr/>
        </p:nvSpPr>
        <p:spPr bwMode="auto">
          <a:xfrm>
            <a:off x="4268343" y="5486400"/>
            <a:ext cx="4572001" cy="584775"/>
          </a:xfrm>
          <a:prstGeom prst="rect">
            <a:avLst/>
          </a:prstGeom>
          <a:noFill/>
          <a:ln w="9525">
            <a:noFill/>
            <a:miter lim="800000"/>
            <a:headEnd/>
            <a:tailEnd/>
          </a:ln>
          <a:effectLst/>
        </p:spPr>
        <p:txBody>
          <a:bodyPr wrap="square">
            <a:spAutoFit/>
          </a:bodyPr>
          <a:lstStyle/>
          <a:p>
            <a:pPr eaLnBrk="0" hangingPunct="0"/>
            <a:r>
              <a:rPr lang="en-US" sz="1600" dirty="0"/>
              <a:t>Shift the pattern according the shift value corresponding to t[i+m-1]</a:t>
            </a:r>
          </a:p>
        </p:txBody>
      </p:sp>
      <p:sp>
        <p:nvSpPr>
          <p:cNvPr id="54283" name="AutoShape 11"/>
          <p:cNvSpPr>
            <a:spLocks noChangeArrowheads="1"/>
          </p:cNvSpPr>
          <p:nvPr/>
        </p:nvSpPr>
        <p:spPr bwMode="auto">
          <a:xfrm>
            <a:off x="5594440" y="2076752"/>
            <a:ext cx="2622110" cy="338554"/>
          </a:xfrm>
          <a:prstGeom prst="wedgeRectCallout">
            <a:avLst>
              <a:gd name="adj1" fmla="val -48829"/>
              <a:gd name="adj2" fmla="val 100000"/>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54284" name="AutoShape 12"/>
          <p:cNvSpPr>
            <a:spLocks noChangeArrowheads="1"/>
          </p:cNvSpPr>
          <p:nvPr/>
        </p:nvSpPr>
        <p:spPr bwMode="auto">
          <a:xfrm>
            <a:off x="3684895" y="2723880"/>
            <a:ext cx="4917768" cy="338554"/>
          </a:xfrm>
          <a:prstGeom prst="wedgeRectCallout">
            <a:avLst>
              <a:gd name="adj1" fmla="val -95801"/>
              <a:gd name="adj2" fmla="val 894"/>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54285" name="AutoShape 13"/>
          <p:cNvSpPr>
            <a:spLocks noChangeArrowheads="1"/>
          </p:cNvSpPr>
          <p:nvPr/>
        </p:nvSpPr>
        <p:spPr bwMode="auto">
          <a:xfrm>
            <a:off x="4424144" y="3775888"/>
            <a:ext cx="3886200" cy="838200"/>
          </a:xfrm>
          <a:prstGeom prst="wedgeRectCallout">
            <a:avLst>
              <a:gd name="adj1" fmla="val -55352"/>
              <a:gd name="adj2" fmla="val -3787"/>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54286" name="AutoShape 14"/>
          <p:cNvSpPr>
            <a:spLocks noChangeArrowheads="1"/>
          </p:cNvSpPr>
          <p:nvPr/>
        </p:nvSpPr>
        <p:spPr bwMode="auto">
          <a:xfrm>
            <a:off x="3993096" y="4727816"/>
            <a:ext cx="3048000" cy="609600"/>
          </a:xfrm>
          <a:prstGeom prst="wedgeRectCallout">
            <a:avLst>
              <a:gd name="adj1" fmla="val -58856"/>
              <a:gd name="adj2" fmla="val 16407"/>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54287" name="AutoShape 15"/>
          <p:cNvSpPr>
            <a:spLocks noChangeArrowheads="1"/>
          </p:cNvSpPr>
          <p:nvPr/>
        </p:nvSpPr>
        <p:spPr bwMode="auto">
          <a:xfrm>
            <a:off x="4268344" y="5486400"/>
            <a:ext cx="4572000" cy="685800"/>
          </a:xfrm>
          <a:prstGeom prst="wedgeRectCallout">
            <a:avLst>
              <a:gd name="adj1" fmla="val -63778"/>
              <a:gd name="adj2" fmla="val -45602"/>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14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p:txBody>
          <a:bodyPr/>
          <a:lstStyle/>
          <a:p>
            <a:r>
              <a:rPr lang="en-US" dirty="0" smtClean="0"/>
              <a:t>Consider searching for the pattern </a:t>
            </a:r>
            <a:r>
              <a:rPr lang="en-US" dirty="0" smtClean="0">
                <a:latin typeface="Arial Narrow" pitchFamily="34" charset="0"/>
              </a:rPr>
              <a:t>BARBER</a:t>
            </a:r>
            <a:r>
              <a:rPr lang="en-US" dirty="0" smtClean="0"/>
              <a:t> in a text that comprises English letters and spaces (denoted by underscores). The shift table is filled as follows:</a:t>
            </a:r>
          </a:p>
        </p:txBody>
      </p:sp>
      <p:sp>
        <p:nvSpPr>
          <p:cNvPr id="65538" name="Rectangle 2"/>
          <p:cNvSpPr>
            <a:spLocks noGrp="1" noChangeArrowheads="1"/>
          </p:cNvSpPr>
          <p:nvPr>
            <p:ph type="title"/>
          </p:nvPr>
        </p:nvSpPr>
        <p:spPr/>
        <p:txBody>
          <a:bodyPr/>
          <a:lstStyle/>
          <a:p>
            <a:r>
              <a:rPr lang="en-US"/>
              <a:t>Example </a:t>
            </a:r>
          </a:p>
        </p:txBody>
      </p:sp>
      <p:sp>
        <p:nvSpPr>
          <p:cNvPr id="10" name="Text Placeholder 9"/>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65540" name="Picture 4" descr="exmp H 254"/>
          <p:cNvPicPr>
            <a:picLocks noChangeAspect="1" noChangeArrowheads="1"/>
          </p:cNvPicPr>
          <p:nvPr/>
        </p:nvPicPr>
        <p:blipFill>
          <a:blip r:embed="rId2"/>
          <a:srcRect l="6300" t="50052" r="7866"/>
          <a:stretch>
            <a:fillRect/>
          </a:stretch>
        </p:blipFill>
        <p:spPr bwMode="auto">
          <a:xfrm>
            <a:off x="609600" y="3733800"/>
            <a:ext cx="7848600" cy="1828800"/>
          </a:xfrm>
          <a:prstGeom prst="rect">
            <a:avLst/>
          </a:prstGeom>
          <a:noFill/>
        </p:spPr>
      </p:pic>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15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smtClean="0"/>
              <a:t>The actual search in a particular text proceeds as follows:</a:t>
            </a:r>
          </a:p>
        </p:txBody>
      </p:sp>
      <p:sp>
        <p:nvSpPr>
          <p:cNvPr id="66562" name="Rectangle 2"/>
          <p:cNvSpPr>
            <a:spLocks noGrp="1" noChangeArrowheads="1"/>
          </p:cNvSpPr>
          <p:nvPr>
            <p:ph type="title"/>
          </p:nvPr>
        </p:nvSpPr>
        <p:spPr/>
        <p:txBody>
          <a:bodyPr/>
          <a:lstStyle/>
          <a:p>
            <a:r>
              <a:rPr lang="en-US"/>
              <a:t>Example (cont’d.)</a:t>
            </a:r>
          </a:p>
        </p:txBody>
      </p:sp>
      <p:sp>
        <p:nvSpPr>
          <p:cNvPr id="9" name="Text Placeholder 8"/>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66564" name="Picture 4" descr="exmp H 255"/>
          <p:cNvPicPr>
            <a:picLocks noChangeAspect="1" noChangeArrowheads="1"/>
          </p:cNvPicPr>
          <p:nvPr/>
        </p:nvPicPr>
        <p:blipFill>
          <a:blip r:embed="rId2"/>
          <a:srcRect/>
          <a:stretch>
            <a:fillRect/>
          </a:stretch>
        </p:blipFill>
        <p:spPr bwMode="auto">
          <a:xfrm>
            <a:off x="609600" y="2992438"/>
            <a:ext cx="7924800" cy="1503362"/>
          </a:xfrm>
          <a:prstGeom prst="rect">
            <a:avLst/>
          </a:prstGeom>
          <a:noFill/>
        </p:spPr>
      </p:pic>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16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smtClean="0"/>
              <a:t>Worst case efficiency of </a:t>
            </a:r>
            <a:r>
              <a:rPr lang="en-US" dirty="0" err="1" smtClean="0"/>
              <a:t>Horspool’s</a:t>
            </a:r>
            <a:r>
              <a:rPr lang="en-US" dirty="0" smtClean="0"/>
              <a:t> algorithm is </a:t>
            </a:r>
            <a:r>
              <a:rPr lang="en-US" dirty="0" smtClean="0">
                <a:sym typeface="Symbol" pitchFamily="18" charset="2"/>
              </a:rPr>
              <a:t></a:t>
            </a:r>
            <a:r>
              <a:rPr lang="en-US" i="1" dirty="0" smtClean="0">
                <a:sym typeface="Symbol" pitchFamily="18" charset="2"/>
              </a:rPr>
              <a:t>(nm).</a:t>
            </a:r>
          </a:p>
          <a:p>
            <a:r>
              <a:rPr lang="en-US" dirty="0" smtClean="0">
                <a:sym typeface="Symbol" pitchFamily="18" charset="2"/>
              </a:rPr>
              <a:t>On average, </a:t>
            </a:r>
            <a:r>
              <a:rPr lang="en-US" dirty="0" err="1" smtClean="0">
                <a:sym typeface="Symbol" pitchFamily="18" charset="2"/>
              </a:rPr>
              <a:t>Horspool’s</a:t>
            </a:r>
            <a:r>
              <a:rPr lang="en-US" dirty="0" smtClean="0">
                <a:sym typeface="Symbol" pitchFamily="18" charset="2"/>
              </a:rPr>
              <a:t> algorithm is faster than brute force.</a:t>
            </a:r>
          </a:p>
        </p:txBody>
      </p:sp>
      <p:sp>
        <p:nvSpPr>
          <p:cNvPr id="68610" name="Rectangle 2"/>
          <p:cNvSpPr>
            <a:spLocks noGrp="1" noChangeArrowheads="1"/>
          </p:cNvSpPr>
          <p:nvPr>
            <p:ph type="title"/>
          </p:nvPr>
        </p:nvSpPr>
        <p:spPr/>
        <p:txBody>
          <a:bodyPr/>
          <a:lstStyle/>
          <a:p>
            <a:r>
              <a:rPr lang="en-US"/>
              <a:t>Complexity </a:t>
            </a:r>
          </a:p>
        </p:txBody>
      </p:sp>
      <p:sp>
        <p:nvSpPr>
          <p:cNvPr id="9" name="Text Placeholder 8"/>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17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normAutofit fontScale="92500"/>
          </a:bodyPr>
          <a:lstStyle/>
          <a:p>
            <a:r>
              <a:rPr lang="en-US" sz="2600" dirty="0" smtClean="0"/>
              <a:t>If the first comparison of the rightmost character in the pattern with the corresponding character </a:t>
            </a:r>
            <a:r>
              <a:rPr lang="en-US" sz="2600" i="1" dirty="0" smtClean="0"/>
              <a:t>c</a:t>
            </a:r>
            <a:r>
              <a:rPr lang="en-US" sz="2600" dirty="0" smtClean="0"/>
              <a:t> in the text fails, the algorithm does exactly the same thing as </a:t>
            </a:r>
            <a:r>
              <a:rPr lang="en-US" sz="2600" dirty="0" err="1" smtClean="0"/>
              <a:t>Horspool’s</a:t>
            </a:r>
            <a:r>
              <a:rPr lang="en-US" sz="2600" dirty="0" smtClean="0"/>
              <a:t> algorithm.</a:t>
            </a:r>
          </a:p>
          <a:p>
            <a:r>
              <a:rPr lang="en-US" sz="2600" dirty="0" smtClean="0"/>
              <a:t>The two algorithms act differently. In the following situation, the </a:t>
            </a:r>
            <a:r>
              <a:rPr lang="en-US" sz="2600" dirty="0" err="1" smtClean="0"/>
              <a:t>boyer-moore</a:t>
            </a:r>
            <a:r>
              <a:rPr lang="en-US" sz="2600" dirty="0" smtClean="0"/>
              <a:t> determines the shift size by considering two quantities. </a:t>
            </a:r>
          </a:p>
          <a:p>
            <a:pPr lvl="1"/>
            <a:r>
              <a:rPr lang="en-US" sz="2200" i="1" dirty="0" smtClean="0"/>
              <a:t>Bad symbol shift</a:t>
            </a:r>
          </a:p>
          <a:p>
            <a:pPr lvl="1"/>
            <a:r>
              <a:rPr lang="en-US" sz="2200" i="1" dirty="0" smtClean="0"/>
              <a:t>Good suffix shift</a:t>
            </a:r>
          </a:p>
        </p:txBody>
      </p:sp>
      <p:sp>
        <p:nvSpPr>
          <p:cNvPr id="70658" name="Rectangle 2"/>
          <p:cNvSpPr>
            <a:spLocks noGrp="1" noChangeArrowheads="1"/>
          </p:cNvSpPr>
          <p:nvPr>
            <p:ph type="title"/>
          </p:nvPr>
        </p:nvSpPr>
        <p:spPr/>
        <p:txBody>
          <a:bodyPr/>
          <a:lstStyle/>
          <a:p>
            <a:r>
              <a:rPr lang="en-US"/>
              <a:t>Boyer-Moore Algorithm</a:t>
            </a:r>
          </a:p>
        </p:txBody>
      </p:sp>
      <p:sp>
        <p:nvSpPr>
          <p:cNvPr id="9" name="Text Placeholder 8"/>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lstStyle/>
          <a:p>
            <a:r>
              <a:rPr lang="en-US" dirty="0" smtClean="0"/>
              <a:t>If </a:t>
            </a:r>
            <a:r>
              <a:rPr lang="en-US" i="1" dirty="0" smtClean="0"/>
              <a:t>c </a:t>
            </a:r>
            <a:r>
              <a:rPr lang="en-US" dirty="0" smtClean="0"/>
              <a:t>is not in the pattern, we shift the pattern to just pass this </a:t>
            </a:r>
            <a:r>
              <a:rPr lang="en-US" i="1" dirty="0" smtClean="0"/>
              <a:t>c </a:t>
            </a:r>
            <a:r>
              <a:rPr lang="en-US" dirty="0" smtClean="0"/>
              <a:t>in the text. The size of this shift can be computed by the formula</a:t>
            </a:r>
          </a:p>
          <a:p>
            <a:pPr>
              <a:buFont typeface="Wingdings" pitchFamily="2" charset="2"/>
              <a:buNone/>
            </a:pPr>
            <a:r>
              <a:rPr lang="en-US" i="1" dirty="0" smtClean="0"/>
              <a:t>				t</a:t>
            </a:r>
            <a:r>
              <a:rPr lang="en-US" i="1" baseline="-25000" dirty="0" smtClean="0"/>
              <a:t>1</a:t>
            </a:r>
            <a:r>
              <a:rPr lang="en-US" dirty="0" smtClean="0"/>
              <a:t>(</a:t>
            </a:r>
            <a:r>
              <a:rPr lang="en-US" i="1" dirty="0" smtClean="0">
                <a:latin typeface="Arial Narrow" pitchFamily="34" charset="0"/>
              </a:rPr>
              <a:t>c</a:t>
            </a:r>
            <a:r>
              <a:rPr lang="en-US" dirty="0" smtClean="0"/>
              <a:t>) – </a:t>
            </a:r>
            <a:r>
              <a:rPr lang="en-US" i="1" dirty="0" smtClean="0"/>
              <a:t>k </a:t>
            </a:r>
          </a:p>
          <a:p>
            <a:pPr>
              <a:buFont typeface="Wingdings" pitchFamily="2" charset="2"/>
              <a:buNone/>
            </a:pPr>
            <a:r>
              <a:rPr lang="en-US" i="1" dirty="0" smtClean="0"/>
              <a:t>	</a:t>
            </a:r>
            <a:r>
              <a:rPr lang="en-US" dirty="0" smtClean="0"/>
              <a:t>where </a:t>
            </a:r>
          </a:p>
          <a:p>
            <a:pPr lvl="1"/>
            <a:r>
              <a:rPr lang="en-US" i="1" dirty="0" smtClean="0"/>
              <a:t>t</a:t>
            </a:r>
            <a:r>
              <a:rPr lang="en-US" i="1" baseline="-25000" dirty="0" smtClean="0"/>
              <a:t>1</a:t>
            </a:r>
            <a:r>
              <a:rPr lang="en-US" dirty="0" smtClean="0"/>
              <a:t>(</a:t>
            </a:r>
            <a:r>
              <a:rPr lang="en-US" i="1" dirty="0" smtClean="0">
                <a:latin typeface="Arial Narrow" pitchFamily="34" charset="0"/>
              </a:rPr>
              <a:t>c</a:t>
            </a:r>
            <a:r>
              <a:rPr lang="en-US" dirty="0" smtClean="0"/>
              <a:t>) is the entry in the </a:t>
            </a:r>
            <a:r>
              <a:rPr lang="en-US" dirty="0" err="1" smtClean="0"/>
              <a:t>precomputed</a:t>
            </a:r>
            <a:r>
              <a:rPr lang="en-US" dirty="0" smtClean="0"/>
              <a:t> table used by </a:t>
            </a:r>
            <a:r>
              <a:rPr lang="en-US" dirty="0" err="1" smtClean="0"/>
              <a:t>Horspool’s</a:t>
            </a:r>
            <a:r>
              <a:rPr lang="en-US" dirty="0" smtClean="0"/>
              <a:t> algorithm</a:t>
            </a:r>
          </a:p>
          <a:p>
            <a:pPr lvl="1"/>
            <a:r>
              <a:rPr lang="en-US" i="1" dirty="0" smtClean="0"/>
              <a:t>k </a:t>
            </a:r>
            <a:r>
              <a:rPr lang="en-US" dirty="0" smtClean="0"/>
              <a:t>is the number of matched characters</a:t>
            </a:r>
            <a:endParaRPr lang="en-US" i="1" dirty="0" smtClean="0"/>
          </a:p>
        </p:txBody>
      </p:sp>
      <p:sp>
        <p:nvSpPr>
          <p:cNvPr id="73730" name="Rectangle 2"/>
          <p:cNvSpPr>
            <a:spLocks noGrp="1" noChangeArrowheads="1"/>
          </p:cNvSpPr>
          <p:nvPr>
            <p:ph type="title"/>
          </p:nvPr>
        </p:nvSpPr>
        <p:spPr/>
        <p:txBody>
          <a:bodyPr/>
          <a:lstStyle/>
          <a:p>
            <a:r>
              <a:rPr lang="en-US" b="1" i="1"/>
              <a:t>Bad-Symbol Shift</a:t>
            </a:r>
          </a:p>
        </p:txBody>
      </p:sp>
      <p:sp>
        <p:nvSpPr>
          <p:cNvPr id="8" name="Text Placeholder 7"/>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19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85000" lnSpcReduction="10000"/>
          </a:bodyPr>
          <a:lstStyle/>
          <a:p>
            <a:pPr marL="463550" indent="-463550" eaLnBrk="0" hangingPunct="0">
              <a:spcBef>
                <a:spcPct val="50000"/>
              </a:spcBef>
              <a:buNone/>
            </a:pPr>
            <a:r>
              <a:rPr lang="en-US" dirty="0" smtClean="0">
                <a:solidFill>
                  <a:schemeClr val="accent2"/>
                </a:solidFill>
              </a:rPr>
              <a:t>Pattern matching</a:t>
            </a:r>
            <a:r>
              <a:rPr lang="en-US" dirty="0" smtClean="0"/>
              <a:t> (string matching) means finding an occurrence of a given string of m characters (called pattern)  in a longer string of n characters (called text).</a:t>
            </a:r>
          </a:p>
          <a:p>
            <a:pPr marL="457200" indent="-457200" eaLnBrk="0" hangingPunct="0">
              <a:spcBef>
                <a:spcPct val="50000"/>
              </a:spcBef>
              <a:buNone/>
            </a:pPr>
            <a:r>
              <a:rPr lang="en-US" dirty="0" smtClean="0">
                <a:solidFill>
                  <a:schemeClr val="accent2"/>
                </a:solidFill>
              </a:rPr>
              <a:t>Remarks:</a:t>
            </a:r>
          </a:p>
          <a:p>
            <a:pPr marL="457200" indent="-457200" eaLnBrk="0" hangingPunct="0">
              <a:spcBef>
                <a:spcPct val="50000"/>
              </a:spcBef>
              <a:buFontTx/>
              <a:buChar char="•"/>
            </a:pPr>
            <a:r>
              <a:rPr lang="en-US" dirty="0" smtClean="0"/>
              <a:t>This is a usual task in word processors which offers the possibility of searching for a given word</a:t>
            </a:r>
          </a:p>
          <a:p>
            <a:pPr marL="457200" indent="-457200" eaLnBrk="0" hangingPunct="0">
              <a:spcBef>
                <a:spcPct val="50000"/>
              </a:spcBef>
              <a:buFontTx/>
              <a:buChar char="•"/>
            </a:pPr>
            <a:r>
              <a:rPr lang="en-US" dirty="0" smtClean="0"/>
              <a:t>Sometimes not only one but all occurrences of the pattern are required</a:t>
            </a:r>
          </a:p>
          <a:p>
            <a:pPr marL="457200" indent="-457200" eaLnBrk="0" hangingPunct="0">
              <a:spcBef>
                <a:spcPct val="50000"/>
              </a:spcBef>
              <a:buNone/>
            </a:pPr>
            <a:r>
              <a:rPr lang="en-US" dirty="0" smtClean="0">
                <a:solidFill>
                  <a:schemeClr val="accent2"/>
                </a:solidFill>
              </a:rPr>
              <a:t>Example:</a:t>
            </a:r>
          </a:p>
          <a:p>
            <a:pPr marL="457200" indent="-457200" eaLnBrk="0" hangingPunct="0">
              <a:spcBef>
                <a:spcPct val="50000"/>
              </a:spcBef>
              <a:buNone/>
            </a:pPr>
            <a:r>
              <a:rPr lang="en-US" dirty="0" smtClean="0"/>
              <a:t>t[0..n-1]:   EXTENSION OF EXTERNAL </a:t>
            </a:r>
          </a:p>
          <a:p>
            <a:pPr marL="457200" indent="-457200" eaLnBrk="0" hangingPunct="0">
              <a:spcBef>
                <a:spcPct val="50000"/>
              </a:spcBef>
              <a:buNone/>
            </a:pPr>
            <a:r>
              <a:rPr lang="en-US" dirty="0" smtClean="0"/>
              <a:t>p[0..m-1]: EXTERN</a:t>
            </a:r>
          </a:p>
          <a:p>
            <a:endParaRPr lang="en-US" dirty="0"/>
          </a:p>
        </p:txBody>
      </p:sp>
      <p:sp>
        <p:nvSpPr>
          <p:cNvPr id="5" name="Title 4"/>
          <p:cNvSpPr>
            <a:spLocks noGrp="1"/>
          </p:cNvSpPr>
          <p:nvPr>
            <p:ph type="title"/>
          </p:nvPr>
        </p:nvSpPr>
        <p:spPr/>
        <p:txBody>
          <a:bodyPr/>
          <a:lstStyle/>
          <a:p>
            <a:r>
              <a:rPr lang="en-US" dirty="0" smtClean="0"/>
              <a:t>Pattern Matching</a:t>
            </a:r>
            <a:endParaRPr lang="en-US" dirty="0"/>
          </a:p>
        </p:txBody>
      </p:sp>
      <p:sp>
        <p:nvSpPr>
          <p:cNvPr id="6" name="Text Placeholder 5"/>
          <p:cNvSpPr>
            <a:spLocks noGrp="1"/>
          </p:cNvSpPr>
          <p:nvPr>
            <p:ph type="body" sz="quarter" idx="17"/>
          </p:nvPr>
        </p:nvSpPr>
        <p:spPr/>
        <p:txBody>
          <a:bodyPr/>
          <a:lstStyle/>
          <a:p>
            <a:r>
              <a:rPr lang="en-US" dirty="0" smtClean="0"/>
              <a:t>CSG523/ </a:t>
            </a:r>
            <a:r>
              <a:rPr lang="id-ID" dirty="0" smtClean="0"/>
              <a:t>Desain dan Analisis Algoritma</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a:t>
            </a:fld>
            <a:endParaRPr lang="en-US" dirty="0"/>
          </a:p>
        </p:txBody>
      </p:sp>
    </p:spTree>
    <p:extLst>
      <p:ext uri="{BB962C8B-B14F-4D97-AF65-F5344CB8AC3E}">
        <p14:creationId xmlns:p14="http://schemas.microsoft.com/office/powerpoint/2010/main" val="36937503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p:txBody>
          <a:bodyPr/>
          <a:lstStyle/>
          <a:p>
            <a:r>
              <a:rPr lang="en-US" dirty="0" smtClean="0"/>
              <a:t>The following figure is illustration of the formula</a:t>
            </a:r>
          </a:p>
        </p:txBody>
      </p:sp>
      <p:sp>
        <p:nvSpPr>
          <p:cNvPr id="74754" name="Rectangle 2"/>
          <p:cNvSpPr>
            <a:spLocks noGrp="1" noChangeArrowheads="1"/>
          </p:cNvSpPr>
          <p:nvPr>
            <p:ph type="title"/>
          </p:nvPr>
        </p:nvSpPr>
        <p:spPr/>
        <p:txBody>
          <a:bodyPr/>
          <a:lstStyle/>
          <a:p>
            <a:r>
              <a:rPr lang="en-US" b="1" i="1"/>
              <a:t>Bad-Symbol Shift</a:t>
            </a:r>
          </a:p>
        </p:txBody>
      </p:sp>
      <p:sp>
        <p:nvSpPr>
          <p:cNvPr id="10" name="Text Placeholder 9"/>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74755" name="Picture 3" descr="BM pg 255_2"/>
          <p:cNvPicPr>
            <a:picLocks noChangeAspect="1" noChangeArrowheads="1"/>
          </p:cNvPicPr>
          <p:nvPr/>
        </p:nvPicPr>
        <p:blipFill>
          <a:blip r:embed="rId2"/>
          <a:srcRect/>
          <a:stretch>
            <a:fillRect/>
          </a:stretch>
        </p:blipFill>
        <p:spPr bwMode="auto">
          <a:xfrm>
            <a:off x="381000" y="3048000"/>
            <a:ext cx="8324880" cy="1568196"/>
          </a:xfrm>
          <a:prstGeom prst="rect">
            <a:avLst/>
          </a:prstGeom>
          <a:noFill/>
        </p:spPr>
      </p:pic>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20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smtClean="0"/>
              <a:t>If we search for the pattern </a:t>
            </a:r>
            <a:r>
              <a:rPr lang="en-US" dirty="0" smtClean="0">
                <a:latin typeface="Arial Narrow" pitchFamily="34" charset="0"/>
              </a:rPr>
              <a:t>BARBER</a:t>
            </a:r>
            <a:r>
              <a:rPr lang="en-US" dirty="0" smtClean="0"/>
              <a:t> in some text and match the last two characters before failing on letter </a:t>
            </a:r>
            <a:r>
              <a:rPr lang="en-US" dirty="0" smtClean="0">
                <a:latin typeface="Arial Narrow" pitchFamily="34" charset="0"/>
              </a:rPr>
              <a:t>S</a:t>
            </a:r>
            <a:r>
              <a:rPr lang="en-US" dirty="0" smtClean="0"/>
              <a:t> in the text, we can shift the pattern by </a:t>
            </a:r>
            <a:r>
              <a:rPr lang="en-US" i="1" dirty="0" smtClean="0"/>
              <a:t>t</a:t>
            </a:r>
            <a:r>
              <a:rPr lang="en-US" i="1" baseline="-25000" dirty="0" smtClean="0"/>
              <a:t>1</a:t>
            </a:r>
            <a:r>
              <a:rPr lang="en-US" dirty="0" smtClean="0"/>
              <a:t>(</a:t>
            </a:r>
            <a:r>
              <a:rPr lang="en-US" dirty="0" smtClean="0">
                <a:latin typeface="Arial Narrow" pitchFamily="34" charset="0"/>
              </a:rPr>
              <a:t>S</a:t>
            </a:r>
            <a:r>
              <a:rPr lang="en-US" dirty="0" smtClean="0"/>
              <a:t>)-2=6-2=4 positions:</a:t>
            </a:r>
          </a:p>
        </p:txBody>
      </p:sp>
      <p:sp>
        <p:nvSpPr>
          <p:cNvPr id="67586" name="Rectangle 2"/>
          <p:cNvSpPr>
            <a:spLocks noGrp="1" noChangeArrowheads="1"/>
          </p:cNvSpPr>
          <p:nvPr>
            <p:ph type="title"/>
          </p:nvPr>
        </p:nvSpPr>
        <p:spPr/>
        <p:txBody>
          <a:bodyPr/>
          <a:lstStyle/>
          <a:p>
            <a:r>
              <a:rPr lang="en-US"/>
              <a:t>Example </a:t>
            </a:r>
          </a:p>
        </p:txBody>
      </p:sp>
      <p:sp>
        <p:nvSpPr>
          <p:cNvPr id="9" name="Text Placeholder 8"/>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67588" name="Picture 4" descr="BM pg 256"/>
          <p:cNvPicPr>
            <a:picLocks noChangeAspect="1" noChangeArrowheads="1"/>
          </p:cNvPicPr>
          <p:nvPr/>
        </p:nvPicPr>
        <p:blipFill>
          <a:blip r:embed="rId2"/>
          <a:srcRect l="7921" t="2710" r="4950" b="64778"/>
          <a:stretch>
            <a:fillRect/>
          </a:stretch>
        </p:blipFill>
        <p:spPr bwMode="auto">
          <a:xfrm>
            <a:off x="762000" y="3810000"/>
            <a:ext cx="7848600" cy="1447800"/>
          </a:xfrm>
          <a:prstGeom prst="rect">
            <a:avLst/>
          </a:prstGeom>
          <a:noFill/>
        </p:spPr>
      </p:pic>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21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smtClean="0"/>
              <a:t>If mismatching character </a:t>
            </a:r>
            <a:r>
              <a:rPr lang="en-US" i="1" dirty="0" smtClean="0"/>
              <a:t>c</a:t>
            </a:r>
            <a:r>
              <a:rPr lang="en-US" dirty="0" smtClean="0"/>
              <a:t> of the text occurs in the pattern, provided </a:t>
            </a:r>
            <a:r>
              <a:rPr lang="en-US" i="1" dirty="0" smtClean="0"/>
              <a:t>t</a:t>
            </a:r>
            <a:r>
              <a:rPr lang="en-US" i="1" baseline="-25000" dirty="0" smtClean="0"/>
              <a:t>1</a:t>
            </a:r>
            <a:r>
              <a:rPr lang="en-US" dirty="0" smtClean="0"/>
              <a:t>(</a:t>
            </a:r>
            <a:r>
              <a:rPr lang="en-US" i="1" dirty="0" smtClean="0">
                <a:latin typeface="Arial Narrow" pitchFamily="34" charset="0"/>
              </a:rPr>
              <a:t>c</a:t>
            </a:r>
            <a:r>
              <a:rPr lang="en-US" dirty="0" smtClean="0"/>
              <a:t>)-</a:t>
            </a:r>
            <a:r>
              <a:rPr lang="en-US" i="1" dirty="0" smtClean="0"/>
              <a:t>k &gt; 0</a:t>
            </a:r>
            <a:r>
              <a:rPr lang="en-US" dirty="0" smtClean="0"/>
              <a:t>. For example, if we search for the pattern BARBER in some text and match the last two characters before failing on letter A, we can shift the pattern by </a:t>
            </a:r>
            <a:r>
              <a:rPr lang="en-US" i="1" dirty="0" smtClean="0"/>
              <a:t>t</a:t>
            </a:r>
            <a:r>
              <a:rPr lang="en-US" i="1" baseline="-25000" dirty="0" smtClean="0"/>
              <a:t>1</a:t>
            </a:r>
            <a:r>
              <a:rPr lang="en-US" dirty="0" smtClean="0"/>
              <a:t>(</a:t>
            </a:r>
            <a:r>
              <a:rPr lang="en-US" dirty="0" smtClean="0">
                <a:latin typeface="Arial Narrow" pitchFamily="34" charset="0"/>
              </a:rPr>
              <a:t>A</a:t>
            </a:r>
            <a:r>
              <a:rPr lang="en-US" dirty="0" smtClean="0"/>
              <a:t>)-2=4-2=2 positions:</a:t>
            </a:r>
          </a:p>
        </p:txBody>
      </p:sp>
      <p:sp>
        <p:nvSpPr>
          <p:cNvPr id="69634" name="Rectangle 2"/>
          <p:cNvSpPr>
            <a:spLocks noGrp="1" noChangeArrowheads="1"/>
          </p:cNvSpPr>
          <p:nvPr>
            <p:ph type="title"/>
          </p:nvPr>
        </p:nvSpPr>
        <p:spPr/>
        <p:txBody>
          <a:bodyPr/>
          <a:lstStyle/>
          <a:p>
            <a:r>
              <a:rPr lang="en-US"/>
              <a:t>Example (cont’d)</a:t>
            </a:r>
          </a:p>
        </p:txBody>
      </p:sp>
      <p:sp>
        <p:nvSpPr>
          <p:cNvPr id="9" name="Text Placeholder 8"/>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69636" name="Picture 4" descr="BM pg 256"/>
          <p:cNvPicPr>
            <a:picLocks noChangeAspect="1" noChangeArrowheads="1"/>
          </p:cNvPicPr>
          <p:nvPr/>
        </p:nvPicPr>
        <p:blipFill>
          <a:blip r:embed="rId2"/>
          <a:srcRect l="7227" t="70689" r="4927"/>
          <a:stretch>
            <a:fillRect/>
          </a:stretch>
        </p:blipFill>
        <p:spPr bwMode="auto">
          <a:xfrm>
            <a:off x="762000" y="4499216"/>
            <a:ext cx="7772400" cy="1441450"/>
          </a:xfrm>
          <a:prstGeom prst="rect">
            <a:avLst/>
          </a:prstGeom>
          <a:noFill/>
        </p:spPr>
      </p:pic>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22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smtClean="0"/>
              <a:t>If </a:t>
            </a:r>
            <a:r>
              <a:rPr lang="en-US" i="1" dirty="0" smtClean="0"/>
              <a:t>t</a:t>
            </a:r>
            <a:r>
              <a:rPr lang="en-US" i="1" baseline="-25000" dirty="0" smtClean="0"/>
              <a:t>1</a:t>
            </a:r>
            <a:r>
              <a:rPr lang="en-US" dirty="0" smtClean="0"/>
              <a:t>(</a:t>
            </a:r>
            <a:r>
              <a:rPr lang="en-US" i="1" dirty="0" smtClean="0">
                <a:latin typeface="Arial Narrow" pitchFamily="34" charset="0"/>
              </a:rPr>
              <a:t>c</a:t>
            </a:r>
            <a:r>
              <a:rPr lang="en-US" dirty="0" smtClean="0"/>
              <a:t>)-</a:t>
            </a:r>
            <a:r>
              <a:rPr lang="en-US" i="1" dirty="0" smtClean="0"/>
              <a:t>k </a:t>
            </a:r>
            <a:r>
              <a:rPr lang="en-US" i="1" dirty="0" smtClean="0">
                <a:sym typeface="Symbol" pitchFamily="18" charset="2"/>
              </a:rPr>
              <a:t></a:t>
            </a:r>
            <a:r>
              <a:rPr lang="en-US" i="1" dirty="0" smtClean="0"/>
              <a:t> 0</a:t>
            </a:r>
            <a:r>
              <a:rPr lang="en-US" dirty="0" smtClean="0"/>
              <a:t>, the </a:t>
            </a:r>
            <a:r>
              <a:rPr lang="en-US" i="1" dirty="0" smtClean="0"/>
              <a:t>bad symbol shift</a:t>
            </a:r>
            <a:r>
              <a:rPr lang="en-US" dirty="0" smtClean="0"/>
              <a:t> </a:t>
            </a:r>
            <a:r>
              <a:rPr lang="en-US" i="1" dirty="0" smtClean="0"/>
              <a:t>d</a:t>
            </a:r>
            <a:r>
              <a:rPr lang="en-US" i="1" baseline="-25000" dirty="0" smtClean="0"/>
              <a:t>1</a:t>
            </a:r>
            <a:r>
              <a:rPr lang="en-US" dirty="0" smtClean="0"/>
              <a:t> is computed by the following formula:</a:t>
            </a:r>
          </a:p>
          <a:p>
            <a:endParaRPr lang="en-US" dirty="0" smtClean="0"/>
          </a:p>
          <a:p>
            <a:pPr lvl="1">
              <a:buFont typeface="Wingdings" pitchFamily="2" charset="2"/>
              <a:buNone/>
            </a:pPr>
            <a:r>
              <a:rPr lang="en-US" i="1" dirty="0" smtClean="0"/>
              <a:t>		              </a:t>
            </a:r>
            <a:r>
              <a:rPr lang="en-US" sz="2800" i="1" dirty="0" smtClean="0"/>
              <a:t>d</a:t>
            </a:r>
            <a:r>
              <a:rPr lang="en-US" sz="2800" i="1" baseline="-25000" dirty="0" smtClean="0"/>
              <a:t>1</a:t>
            </a:r>
            <a:r>
              <a:rPr lang="en-US" sz="2800" dirty="0" smtClean="0"/>
              <a:t> = max{</a:t>
            </a:r>
            <a:r>
              <a:rPr lang="en-US" sz="2800" i="1" dirty="0" smtClean="0"/>
              <a:t>t</a:t>
            </a:r>
            <a:r>
              <a:rPr lang="en-US" sz="2800" i="1" baseline="-25000" dirty="0" smtClean="0"/>
              <a:t>1</a:t>
            </a:r>
            <a:r>
              <a:rPr lang="en-US" sz="2800" dirty="0" smtClean="0"/>
              <a:t>(</a:t>
            </a:r>
            <a:r>
              <a:rPr lang="en-US" sz="2800" i="1" dirty="0" smtClean="0">
                <a:latin typeface="Arial Narrow" pitchFamily="34" charset="0"/>
              </a:rPr>
              <a:t>c</a:t>
            </a:r>
            <a:r>
              <a:rPr lang="en-US" sz="2800" dirty="0" smtClean="0"/>
              <a:t>)-</a:t>
            </a:r>
            <a:r>
              <a:rPr lang="en-US" sz="2800" i="1" dirty="0" smtClean="0"/>
              <a:t>k,1</a:t>
            </a:r>
            <a:r>
              <a:rPr lang="en-US" sz="2800" dirty="0" smtClean="0"/>
              <a:t>}</a:t>
            </a:r>
          </a:p>
          <a:p>
            <a:endParaRPr lang="en-US" dirty="0"/>
          </a:p>
        </p:txBody>
      </p:sp>
      <p:sp>
        <p:nvSpPr>
          <p:cNvPr id="7" name="Title 6"/>
          <p:cNvSpPr>
            <a:spLocks noGrp="1"/>
          </p:cNvSpPr>
          <p:nvPr>
            <p:ph type="title"/>
          </p:nvPr>
        </p:nvSpPr>
        <p:spPr/>
        <p:txBody>
          <a:bodyPr/>
          <a:lstStyle/>
          <a:p>
            <a:endParaRPr lang="en-US"/>
          </a:p>
        </p:txBody>
      </p:sp>
      <p:sp>
        <p:nvSpPr>
          <p:cNvPr id="9" name="Text Placeholder 8"/>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23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lstStyle/>
          <a:p>
            <a:r>
              <a:rPr lang="en-US" dirty="0" smtClean="0"/>
              <a:t>This type of shift is guided by a successful match of the last </a:t>
            </a:r>
            <a:r>
              <a:rPr lang="en-US" i="1" dirty="0" smtClean="0"/>
              <a:t>k&gt;0 </a:t>
            </a:r>
            <a:r>
              <a:rPr lang="en-US" dirty="0" smtClean="0"/>
              <a:t>characters of the pattern.</a:t>
            </a:r>
          </a:p>
          <a:p>
            <a:r>
              <a:rPr lang="en-US" dirty="0" smtClean="0"/>
              <a:t>We refer to the ending portion of the pattern as its suffix of size </a:t>
            </a:r>
            <a:r>
              <a:rPr lang="en-US" i="1" dirty="0" smtClean="0"/>
              <a:t>k </a:t>
            </a:r>
            <a:r>
              <a:rPr lang="en-US" dirty="0" smtClean="0"/>
              <a:t>and denote it </a:t>
            </a:r>
            <a:r>
              <a:rPr lang="en-US" i="1" dirty="0" err="1" smtClean="0"/>
              <a:t>suff</a:t>
            </a:r>
            <a:r>
              <a:rPr lang="en-US" i="1" dirty="0" smtClean="0"/>
              <a:t>(k).</a:t>
            </a:r>
            <a:endParaRPr lang="en-US" dirty="0" smtClean="0"/>
          </a:p>
        </p:txBody>
      </p:sp>
      <p:sp>
        <p:nvSpPr>
          <p:cNvPr id="72706" name="Rectangle 2050"/>
          <p:cNvSpPr>
            <a:spLocks noGrp="1" noChangeArrowheads="1"/>
          </p:cNvSpPr>
          <p:nvPr>
            <p:ph type="title"/>
          </p:nvPr>
        </p:nvSpPr>
        <p:spPr/>
        <p:txBody>
          <a:bodyPr/>
          <a:lstStyle/>
          <a:p>
            <a:r>
              <a:rPr lang="en-US" b="1" i="1"/>
              <a:t>Good-Suffix Shift</a:t>
            </a:r>
          </a:p>
        </p:txBody>
      </p:sp>
      <p:sp>
        <p:nvSpPr>
          <p:cNvPr id="8" name="Text Placeholder 7"/>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24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lstStyle/>
          <a:p>
            <a:r>
              <a:rPr lang="en-US" dirty="0" smtClean="0"/>
              <a:t>Consider the case when there is another occurrence of </a:t>
            </a:r>
            <a:r>
              <a:rPr lang="en-US" i="1" dirty="0" err="1" smtClean="0"/>
              <a:t>suff</a:t>
            </a:r>
            <a:r>
              <a:rPr lang="en-US" i="1" dirty="0" smtClean="0"/>
              <a:t>(k)</a:t>
            </a:r>
            <a:r>
              <a:rPr lang="en-US" dirty="0" smtClean="0"/>
              <a:t> not preceded by the same character as in its last occurrence.</a:t>
            </a:r>
          </a:p>
          <a:p>
            <a:r>
              <a:rPr lang="en-US" dirty="0" smtClean="0"/>
              <a:t>In this case, we can shift the pattern by the distance </a:t>
            </a:r>
            <a:r>
              <a:rPr lang="en-US" i="1" dirty="0" smtClean="0"/>
              <a:t>d</a:t>
            </a:r>
            <a:r>
              <a:rPr lang="en-US" i="1" baseline="-25000" dirty="0" smtClean="0"/>
              <a:t>2</a:t>
            </a:r>
            <a:r>
              <a:rPr lang="en-US" dirty="0" smtClean="0"/>
              <a:t> between such second rightmost occurrence (not preceded by the same character as in its last occurrence) of </a:t>
            </a:r>
            <a:r>
              <a:rPr lang="en-US" i="1" dirty="0" err="1" smtClean="0"/>
              <a:t>suff</a:t>
            </a:r>
            <a:r>
              <a:rPr lang="en-US" i="1" dirty="0" smtClean="0"/>
              <a:t>(k) </a:t>
            </a:r>
            <a:r>
              <a:rPr lang="en-US" dirty="0" smtClean="0"/>
              <a:t>and its rightmost occurrence.</a:t>
            </a:r>
          </a:p>
          <a:p>
            <a:endParaRPr lang="en-US" dirty="0"/>
          </a:p>
        </p:txBody>
      </p:sp>
      <p:sp>
        <p:nvSpPr>
          <p:cNvPr id="76802" name="Rectangle 2"/>
          <p:cNvSpPr>
            <a:spLocks noGrp="1" noChangeArrowheads="1"/>
          </p:cNvSpPr>
          <p:nvPr>
            <p:ph type="title"/>
          </p:nvPr>
        </p:nvSpPr>
        <p:spPr/>
        <p:txBody>
          <a:bodyPr/>
          <a:lstStyle/>
          <a:p>
            <a:r>
              <a:rPr lang="en-US" b="1" i="1"/>
              <a:t>Good-Suffix Shift</a:t>
            </a:r>
          </a:p>
        </p:txBody>
      </p:sp>
      <p:sp>
        <p:nvSpPr>
          <p:cNvPr id="8" name="Text Placeholder 7"/>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25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smtClean="0"/>
              <a:t>Example for the pattern </a:t>
            </a:r>
            <a:r>
              <a:rPr lang="en-US" dirty="0" smtClean="0">
                <a:latin typeface="Arial Narrow" pitchFamily="34" charset="0"/>
              </a:rPr>
              <a:t>ABCBAB</a:t>
            </a:r>
            <a:r>
              <a:rPr lang="en-US" dirty="0" smtClean="0"/>
              <a:t>, these distances </a:t>
            </a:r>
            <a:r>
              <a:rPr lang="en-US" i="1" dirty="0" smtClean="0"/>
              <a:t>d</a:t>
            </a:r>
            <a:r>
              <a:rPr lang="en-US" i="1" baseline="-25000" dirty="0" smtClean="0"/>
              <a:t>2</a:t>
            </a:r>
            <a:r>
              <a:rPr lang="en-US" i="1" dirty="0" smtClean="0"/>
              <a:t> </a:t>
            </a:r>
            <a:r>
              <a:rPr lang="en-US" dirty="0" smtClean="0"/>
              <a:t>for </a:t>
            </a:r>
            <a:r>
              <a:rPr lang="en-US" i="1" dirty="0" smtClean="0"/>
              <a:t>k=1 </a:t>
            </a:r>
            <a:r>
              <a:rPr lang="en-US" dirty="0" smtClean="0"/>
              <a:t>and 2 will be:</a:t>
            </a:r>
          </a:p>
        </p:txBody>
      </p:sp>
      <p:sp>
        <p:nvSpPr>
          <p:cNvPr id="77826" name="Rectangle 2"/>
          <p:cNvSpPr>
            <a:spLocks noGrp="1" noChangeArrowheads="1"/>
          </p:cNvSpPr>
          <p:nvPr>
            <p:ph type="title"/>
          </p:nvPr>
        </p:nvSpPr>
        <p:spPr/>
        <p:txBody>
          <a:bodyPr/>
          <a:lstStyle/>
          <a:p>
            <a:r>
              <a:rPr lang="en-US" b="1" i="1"/>
              <a:t>Good-Suffix Shift</a:t>
            </a:r>
          </a:p>
        </p:txBody>
      </p:sp>
      <p:sp>
        <p:nvSpPr>
          <p:cNvPr id="9" name="Text Placeholder 8"/>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77828" name="Picture 4" descr="BM pg 257"/>
          <p:cNvPicPr>
            <a:picLocks noChangeAspect="1" noChangeArrowheads="1"/>
          </p:cNvPicPr>
          <p:nvPr/>
        </p:nvPicPr>
        <p:blipFill>
          <a:blip r:embed="rId2"/>
          <a:srcRect l="6564" r="52150" b="86800"/>
          <a:stretch>
            <a:fillRect/>
          </a:stretch>
        </p:blipFill>
        <p:spPr bwMode="auto">
          <a:xfrm>
            <a:off x="2286000" y="2895600"/>
            <a:ext cx="3276600" cy="2514600"/>
          </a:xfrm>
          <a:prstGeom prst="rect">
            <a:avLst/>
          </a:prstGeom>
          <a:noFill/>
        </p:spPr>
      </p:pic>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26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365760" y="2009550"/>
            <a:ext cx="8326438" cy="2234904"/>
          </a:xfrm>
        </p:spPr>
        <p:txBody>
          <a:bodyPr>
            <a:normAutofit fontScale="92500"/>
          </a:bodyPr>
          <a:lstStyle/>
          <a:p>
            <a:r>
              <a:rPr lang="en-US" dirty="0" smtClean="0"/>
              <a:t>If there is no other occurrence of </a:t>
            </a:r>
            <a:r>
              <a:rPr lang="en-US" i="1" dirty="0" err="1" smtClean="0"/>
              <a:t>suff</a:t>
            </a:r>
            <a:r>
              <a:rPr lang="en-US" i="1" dirty="0" smtClean="0"/>
              <a:t>(k)</a:t>
            </a:r>
            <a:r>
              <a:rPr lang="en-US" dirty="0" smtClean="0"/>
              <a:t> not preceded by the same character as in its last occurrence, we can shift the pattern by its entire length </a:t>
            </a:r>
            <a:r>
              <a:rPr lang="en-US" i="1" dirty="0" smtClean="0"/>
              <a:t>m.</a:t>
            </a:r>
            <a:endParaRPr lang="en-US" dirty="0" smtClean="0"/>
          </a:p>
          <a:p>
            <a:r>
              <a:rPr lang="en-US" dirty="0" smtClean="0"/>
              <a:t>Example. For the pattern </a:t>
            </a:r>
            <a:r>
              <a:rPr lang="en-US" dirty="0" smtClean="0">
                <a:latin typeface="Arial Narrow" pitchFamily="34" charset="0"/>
              </a:rPr>
              <a:t>DBCBAB</a:t>
            </a:r>
            <a:r>
              <a:rPr lang="en-US" dirty="0" smtClean="0"/>
              <a:t> and </a:t>
            </a:r>
            <a:r>
              <a:rPr lang="en-US" i="1" dirty="0" smtClean="0"/>
              <a:t>k=3, </a:t>
            </a:r>
            <a:r>
              <a:rPr lang="en-US" dirty="0" smtClean="0"/>
              <a:t>we can shift the pattern by its entire length of 6 characters.</a:t>
            </a:r>
          </a:p>
          <a:p>
            <a:endParaRPr lang="en-US" dirty="0"/>
          </a:p>
        </p:txBody>
      </p:sp>
      <p:sp>
        <p:nvSpPr>
          <p:cNvPr id="78850" name="Rectangle 2"/>
          <p:cNvSpPr>
            <a:spLocks noGrp="1" noChangeArrowheads="1"/>
          </p:cNvSpPr>
          <p:nvPr>
            <p:ph type="title"/>
          </p:nvPr>
        </p:nvSpPr>
        <p:spPr/>
        <p:txBody>
          <a:bodyPr/>
          <a:lstStyle/>
          <a:p>
            <a:r>
              <a:rPr lang="en-US" b="1" i="1"/>
              <a:t>Good-Suffix Shift</a:t>
            </a:r>
          </a:p>
        </p:txBody>
      </p:sp>
      <p:sp>
        <p:nvSpPr>
          <p:cNvPr id="9" name="Text Placeholder 8"/>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78852" name="Picture 4" descr="BM pg 257"/>
          <p:cNvPicPr>
            <a:picLocks noChangeAspect="1" noChangeArrowheads="1"/>
          </p:cNvPicPr>
          <p:nvPr/>
        </p:nvPicPr>
        <p:blipFill>
          <a:blip r:embed="rId2"/>
          <a:srcRect l="6564" t="23239" b="65605"/>
          <a:stretch>
            <a:fillRect/>
          </a:stretch>
        </p:blipFill>
        <p:spPr bwMode="auto">
          <a:xfrm>
            <a:off x="762000" y="4243320"/>
            <a:ext cx="7848600" cy="1752600"/>
          </a:xfrm>
          <a:prstGeom prst="rect">
            <a:avLst/>
          </a:prstGeom>
          <a:noFill/>
        </p:spPr>
      </p:pic>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smtClean="0"/>
              <a:t>Unfortunately, this shifting is not always correct !</a:t>
            </a:r>
          </a:p>
          <a:p>
            <a:r>
              <a:rPr lang="en-US" dirty="0" smtClean="0"/>
              <a:t>Consider the following example.</a:t>
            </a:r>
          </a:p>
          <a:p>
            <a:endParaRPr lang="en-US" dirty="0" smtClean="0"/>
          </a:p>
          <a:p>
            <a:endParaRPr lang="en-US" dirty="0" smtClean="0"/>
          </a:p>
          <a:p>
            <a:pPr>
              <a:buNone/>
            </a:pPr>
            <a:endParaRPr lang="en-US" dirty="0" smtClean="0"/>
          </a:p>
          <a:p>
            <a:r>
              <a:rPr lang="en-US" dirty="0" smtClean="0"/>
              <a:t>Note. The shift by 6 is correct for the pattern </a:t>
            </a:r>
            <a:r>
              <a:rPr lang="en-US" dirty="0" smtClean="0">
                <a:latin typeface="Arial Narrow" pitchFamily="34" charset="0"/>
              </a:rPr>
              <a:t>DBCBAB</a:t>
            </a:r>
            <a:r>
              <a:rPr lang="en-US" dirty="0" smtClean="0"/>
              <a:t> but not for </a:t>
            </a:r>
            <a:r>
              <a:rPr lang="en-US" dirty="0" smtClean="0">
                <a:latin typeface="Arial Narrow" pitchFamily="34" charset="0"/>
              </a:rPr>
              <a:t>ABCBAB</a:t>
            </a:r>
            <a:r>
              <a:rPr lang="en-US" dirty="0" smtClean="0"/>
              <a:t>.</a:t>
            </a:r>
          </a:p>
          <a:p>
            <a:endParaRPr lang="en-US" dirty="0"/>
          </a:p>
        </p:txBody>
      </p:sp>
      <p:sp>
        <p:nvSpPr>
          <p:cNvPr id="79874" name="Rectangle 2"/>
          <p:cNvSpPr>
            <a:spLocks noGrp="1" noChangeArrowheads="1"/>
          </p:cNvSpPr>
          <p:nvPr>
            <p:ph type="title"/>
          </p:nvPr>
        </p:nvSpPr>
        <p:spPr/>
        <p:txBody>
          <a:bodyPr/>
          <a:lstStyle/>
          <a:p>
            <a:r>
              <a:rPr lang="en-US" b="1" i="1"/>
              <a:t>Good-Suffix Shift</a:t>
            </a:r>
          </a:p>
        </p:txBody>
      </p:sp>
      <p:sp>
        <p:nvSpPr>
          <p:cNvPr id="9" name="Text Placeholder 8"/>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79876" name="Picture 4" descr="BM pg 257"/>
          <p:cNvPicPr>
            <a:picLocks noChangeAspect="1" noChangeArrowheads="1"/>
          </p:cNvPicPr>
          <p:nvPr/>
        </p:nvPicPr>
        <p:blipFill>
          <a:blip r:embed="rId2"/>
          <a:srcRect l="6564" t="46664" b="42180"/>
          <a:stretch>
            <a:fillRect/>
          </a:stretch>
        </p:blipFill>
        <p:spPr bwMode="auto">
          <a:xfrm>
            <a:off x="914400" y="3345984"/>
            <a:ext cx="7239000" cy="1371600"/>
          </a:xfrm>
          <a:prstGeom prst="rect">
            <a:avLst/>
          </a:prstGeom>
          <a:noFill/>
        </p:spPr>
      </p:pic>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28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lstStyle/>
          <a:p>
            <a:r>
              <a:rPr lang="en-US" dirty="0" smtClean="0"/>
              <a:t>To avoid such a shift, we need to find the longest prefix of size </a:t>
            </a:r>
            <a:r>
              <a:rPr lang="en-US" i="1" dirty="0" smtClean="0"/>
              <a:t>l &lt; k</a:t>
            </a:r>
            <a:r>
              <a:rPr lang="en-US" dirty="0" smtClean="0"/>
              <a:t> that matches the suffix of the same size </a:t>
            </a:r>
            <a:r>
              <a:rPr lang="en-US" i="1" dirty="0" smtClean="0"/>
              <a:t>l.</a:t>
            </a:r>
            <a:endParaRPr lang="en-US" dirty="0" smtClean="0"/>
          </a:p>
          <a:p>
            <a:r>
              <a:rPr lang="en-US" dirty="0" smtClean="0"/>
              <a:t>If such a prefix exist, the shift size </a:t>
            </a:r>
            <a:r>
              <a:rPr lang="en-US" i="1" dirty="0" smtClean="0"/>
              <a:t>d</a:t>
            </a:r>
            <a:r>
              <a:rPr lang="en-US" i="1" baseline="-25000" dirty="0" smtClean="0"/>
              <a:t>2</a:t>
            </a:r>
            <a:r>
              <a:rPr lang="en-US" dirty="0" smtClean="0"/>
              <a:t> is computed as the distance between the prefix and suffix; otherwise </a:t>
            </a:r>
            <a:r>
              <a:rPr lang="en-US" i="1" dirty="0" smtClean="0"/>
              <a:t>d</a:t>
            </a:r>
            <a:r>
              <a:rPr lang="en-US" i="1" baseline="-25000" dirty="0" smtClean="0"/>
              <a:t>2</a:t>
            </a:r>
            <a:r>
              <a:rPr lang="en-US" dirty="0" smtClean="0"/>
              <a:t> is set to the pattern’s length </a:t>
            </a:r>
            <a:r>
              <a:rPr lang="en-US" i="1" dirty="0" smtClean="0"/>
              <a:t>m.</a:t>
            </a:r>
            <a:endParaRPr lang="en-US" dirty="0" smtClean="0"/>
          </a:p>
        </p:txBody>
      </p:sp>
      <p:sp>
        <p:nvSpPr>
          <p:cNvPr id="80898" name="Rectangle 2"/>
          <p:cNvSpPr>
            <a:spLocks noGrp="1" noChangeArrowheads="1"/>
          </p:cNvSpPr>
          <p:nvPr>
            <p:ph type="title"/>
          </p:nvPr>
        </p:nvSpPr>
        <p:spPr/>
        <p:txBody>
          <a:bodyPr/>
          <a:lstStyle/>
          <a:p>
            <a:r>
              <a:rPr lang="en-US" b="1" i="1"/>
              <a:t>Good-Suffix Shift</a:t>
            </a:r>
          </a:p>
        </p:txBody>
      </p:sp>
      <p:sp>
        <p:nvSpPr>
          <p:cNvPr id="8" name="Text Placeholder 7"/>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29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Pattern Matching</a:t>
            </a:r>
            <a:endParaRPr lang="en-US" dirty="0"/>
          </a:p>
        </p:txBody>
      </p:sp>
      <p:sp>
        <p:nvSpPr>
          <p:cNvPr id="6" name="Text Placeholder 5"/>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7" name="Rectangle 4"/>
          <p:cNvSpPr>
            <a:spLocks noChangeArrowheads="1"/>
          </p:cNvSpPr>
          <p:nvPr/>
        </p:nvSpPr>
        <p:spPr bwMode="auto">
          <a:xfrm>
            <a:off x="609600" y="2005096"/>
            <a:ext cx="7772400" cy="1006475"/>
          </a:xfrm>
          <a:prstGeom prst="rect">
            <a:avLst/>
          </a:prstGeom>
          <a:noFill/>
          <a:ln w="9525">
            <a:noFill/>
            <a:miter lim="800000"/>
            <a:headEnd/>
            <a:tailEnd/>
          </a:ln>
          <a:effectLst/>
        </p:spPr>
        <p:txBody>
          <a:bodyPr>
            <a:spAutoFit/>
          </a:bodyPr>
          <a:lstStyle/>
          <a:p>
            <a:pPr marL="457200" indent="-457200" eaLnBrk="0" hangingPunct="0">
              <a:spcBef>
                <a:spcPct val="50000"/>
              </a:spcBef>
            </a:pPr>
            <a:r>
              <a:rPr lang="en-US" sz="2000" dirty="0">
                <a:solidFill>
                  <a:schemeClr val="accent2"/>
                </a:solidFill>
              </a:rPr>
              <a:t>A brute force algorithm:</a:t>
            </a:r>
            <a:r>
              <a:rPr lang="en-US" sz="2000" dirty="0"/>
              <a:t>  match corresponding pairs of characters of the pattern and the text and if a mismatch is found shift the pattern </a:t>
            </a:r>
            <a:r>
              <a:rPr lang="en-US" sz="2000" dirty="0">
                <a:solidFill>
                  <a:schemeClr val="accent2"/>
                </a:solidFill>
              </a:rPr>
              <a:t>one position</a:t>
            </a:r>
            <a:r>
              <a:rPr lang="en-US" sz="2000" dirty="0"/>
              <a:t> to the right</a:t>
            </a:r>
          </a:p>
        </p:txBody>
      </p:sp>
      <p:sp>
        <p:nvSpPr>
          <p:cNvPr id="8" name="Text Box 5"/>
          <p:cNvSpPr txBox="1">
            <a:spLocks noChangeArrowheads="1"/>
          </p:cNvSpPr>
          <p:nvPr/>
        </p:nvSpPr>
        <p:spPr bwMode="auto">
          <a:xfrm>
            <a:off x="990600" y="4418472"/>
            <a:ext cx="184150" cy="457200"/>
          </a:xfrm>
          <a:prstGeom prst="rect">
            <a:avLst/>
          </a:prstGeom>
          <a:noFill/>
          <a:ln w="9525">
            <a:noFill/>
            <a:miter lim="800000"/>
            <a:headEnd/>
            <a:tailEnd/>
          </a:ln>
          <a:effectLst/>
        </p:spPr>
        <p:txBody>
          <a:bodyPr wrap="none">
            <a:spAutoFit/>
          </a:bodyPr>
          <a:lstStyle/>
          <a:p>
            <a:pPr eaLnBrk="0" hangingPunct="0"/>
            <a:endParaRPr lang="en-US" sz="2400">
              <a:latin typeface="Times New Roman" pitchFamily="18" charset="0"/>
            </a:endParaRPr>
          </a:p>
        </p:txBody>
      </p:sp>
      <p:sp>
        <p:nvSpPr>
          <p:cNvPr id="9" name="Text Box 6"/>
          <p:cNvSpPr txBox="1">
            <a:spLocks noChangeArrowheads="1"/>
          </p:cNvSpPr>
          <p:nvPr/>
        </p:nvSpPr>
        <p:spPr bwMode="auto">
          <a:xfrm>
            <a:off x="685800" y="3504072"/>
            <a:ext cx="3490913" cy="396875"/>
          </a:xfrm>
          <a:prstGeom prst="rect">
            <a:avLst/>
          </a:prstGeom>
          <a:noFill/>
          <a:ln w="9525">
            <a:noFill/>
            <a:miter lim="800000"/>
            <a:headEnd/>
            <a:tailEnd/>
          </a:ln>
          <a:effectLst/>
        </p:spPr>
        <p:txBody>
          <a:bodyPr wrap="none">
            <a:spAutoFit/>
          </a:bodyPr>
          <a:lstStyle/>
          <a:p>
            <a:pPr eaLnBrk="0" hangingPunct="0"/>
            <a:r>
              <a:rPr lang="en-US" sz="2000" dirty="0"/>
              <a:t>EXTENSION OF EXTERNAL</a:t>
            </a:r>
          </a:p>
        </p:txBody>
      </p:sp>
      <p:sp>
        <p:nvSpPr>
          <p:cNvPr id="10" name="Text Box 7"/>
          <p:cNvSpPr txBox="1">
            <a:spLocks noChangeArrowheads="1"/>
          </p:cNvSpPr>
          <p:nvPr/>
        </p:nvSpPr>
        <p:spPr bwMode="auto">
          <a:xfrm>
            <a:off x="685800" y="3885072"/>
            <a:ext cx="1217613" cy="396875"/>
          </a:xfrm>
          <a:prstGeom prst="rect">
            <a:avLst/>
          </a:prstGeom>
          <a:noFill/>
          <a:ln w="9525">
            <a:noFill/>
            <a:miter lim="800000"/>
            <a:headEnd/>
            <a:tailEnd/>
          </a:ln>
          <a:effectLst/>
        </p:spPr>
        <p:txBody>
          <a:bodyPr wrap="none">
            <a:spAutoFit/>
          </a:bodyPr>
          <a:lstStyle/>
          <a:p>
            <a:pPr eaLnBrk="0" hangingPunct="0"/>
            <a:r>
              <a:rPr lang="en-US" sz="2000"/>
              <a:t>EXTE</a:t>
            </a:r>
            <a:r>
              <a:rPr lang="en-US" sz="2000">
                <a:solidFill>
                  <a:srgbClr val="FF0000"/>
                </a:solidFill>
              </a:rPr>
              <a:t>R</a:t>
            </a:r>
            <a:r>
              <a:rPr lang="en-US" sz="2000"/>
              <a:t>N</a:t>
            </a:r>
          </a:p>
        </p:txBody>
      </p:sp>
      <p:sp>
        <p:nvSpPr>
          <p:cNvPr id="11" name="Text Box 8"/>
          <p:cNvSpPr txBox="1">
            <a:spLocks noChangeArrowheads="1"/>
          </p:cNvSpPr>
          <p:nvPr/>
        </p:nvSpPr>
        <p:spPr bwMode="auto">
          <a:xfrm>
            <a:off x="838200" y="4266072"/>
            <a:ext cx="1217613" cy="396875"/>
          </a:xfrm>
          <a:prstGeom prst="rect">
            <a:avLst/>
          </a:prstGeom>
          <a:noFill/>
          <a:ln w="9525">
            <a:noFill/>
            <a:miter lim="800000"/>
            <a:headEnd/>
            <a:tailEnd/>
          </a:ln>
          <a:effectLst/>
        </p:spPr>
        <p:txBody>
          <a:bodyPr wrap="none">
            <a:spAutoFit/>
          </a:bodyPr>
          <a:lstStyle/>
          <a:p>
            <a:pPr eaLnBrk="0" hangingPunct="0"/>
            <a:r>
              <a:rPr lang="en-US" sz="2000">
                <a:solidFill>
                  <a:srgbClr val="FF0000"/>
                </a:solidFill>
              </a:rPr>
              <a:t>E</a:t>
            </a:r>
            <a:r>
              <a:rPr lang="en-US" sz="2000"/>
              <a:t>XTERN</a:t>
            </a:r>
          </a:p>
        </p:txBody>
      </p:sp>
      <p:sp>
        <p:nvSpPr>
          <p:cNvPr id="12" name="Text Box 9"/>
          <p:cNvSpPr txBox="1">
            <a:spLocks noChangeArrowheads="1"/>
          </p:cNvSpPr>
          <p:nvPr/>
        </p:nvSpPr>
        <p:spPr bwMode="auto">
          <a:xfrm>
            <a:off x="990600" y="4647072"/>
            <a:ext cx="1217613" cy="396875"/>
          </a:xfrm>
          <a:prstGeom prst="rect">
            <a:avLst/>
          </a:prstGeom>
          <a:noFill/>
          <a:ln w="9525">
            <a:noFill/>
            <a:miter lim="800000"/>
            <a:headEnd/>
            <a:tailEnd/>
          </a:ln>
          <a:effectLst/>
        </p:spPr>
        <p:txBody>
          <a:bodyPr wrap="none">
            <a:spAutoFit/>
          </a:bodyPr>
          <a:lstStyle/>
          <a:p>
            <a:pPr eaLnBrk="0" hangingPunct="0"/>
            <a:r>
              <a:rPr lang="en-US" sz="2000">
                <a:solidFill>
                  <a:srgbClr val="FF0000"/>
                </a:solidFill>
              </a:rPr>
              <a:t>E</a:t>
            </a:r>
            <a:r>
              <a:rPr lang="en-US" sz="2000"/>
              <a:t>XTERN</a:t>
            </a:r>
          </a:p>
        </p:txBody>
      </p:sp>
      <p:sp>
        <p:nvSpPr>
          <p:cNvPr id="13" name="Text Box 10"/>
          <p:cNvSpPr txBox="1">
            <a:spLocks noChangeArrowheads="1"/>
          </p:cNvSpPr>
          <p:nvPr/>
        </p:nvSpPr>
        <p:spPr bwMode="auto">
          <a:xfrm>
            <a:off x="1143000" y="5104272"/>
            <a:ext cx="1217613" cy="396875"/>
          </a:xfrm>
          <a:prstGeom prst="rect">
            <a:avLst/>
          </a:prstGeom>
          <a:noFill/>
          <a:ln w="9525">
            <a:noFill/>
            <a:miter lim="800000"/>
            <a:headEnd/>
            <a:tailEnd/>
          </a:ln>
          <a:effectLst/>
        </p:spPr>
        <p:txBody>
          <a:bodyPr wrap="none">
            <a:spAutoFit/>
          </a:bodyPr>
          <a:lstStyle/>
          <a:p>
            <a:pPr eaLnBrk="0" hangingPunct="0"/>
            <a:r>
              <a:rPr lang="en-US" sz="2000"/>
              <a:t>E</a:t>
            </a:r>
            <a:r>
              <a:rPr lang="en-US" sz="2000">
                <a:solidFill>
                  <a:srgbClr val="FF0000"/>
                </a:solidFill>
              </a:rPr>
              <a:t>X</a:t>
            </a:r>
            <a:r>
              <a:rPr lang="en-US" sz="2000"/>
              <a:t>TERN</a:t>
            </a:r>
          </a:p>
        </p:txBody>
      </p:sp>
      <p:sp>
        <p:nvSpPr>
          <p:cNvPr id="14" name="Text Box 11"/>
          <p:cNvSpPr txBox="1">
            <a:spLocks noChangeArrowheads="1"/>
          </p:cNvSpPr>
          <p:nvPr/>
        </p:nvSpPr>
        <p:spPr bwMode="auto">
          <a:xfrm>
            <a:off x="1295400" y="5485272"/>
            <a:ext cx="1217613" cy="396875"/>
          </a:xfrm>
          <a:prstGeom prst="rect">
            <a:avLst/>
          </a:prstGeom>
          <a:noFill/>
          <a:ln w="9525">
            <a:noFill/>
            <a:miter lim="800000"/>
            <a:headEnd/>
            <a:tailEnd/>
          </a:ln>
          <a:effectLst/>
        </p:spPr>
        <p:txBody>
          <a:bodyPr wrap="none">
            <a:spAutoFit/>
          </a:bodyPr>
          <a:lstStyle/>
          <a:p>
            <a:pPr eaLnBrk="0" hangingPunct="0"/>
            <a:r>
              <a:rPr lang="en-US" sz="2000">
                <a:solidFill>
                  <a:srgbClr val="FF0000"/>
                </a:solidFill>
              </a:rPr>
              <a:t>E</a:t>
            </a:r>
            <a:r>
              <a:rPr lang="en-US" sz="2000"/>
              <a:t>XTERN</a:t>
            </a:r>
          </a:p>
        </p:txBody>
      </p:sp>
      <p:sp>
        <p:nvSpPr>
          <p:cNvPr id="15" name="Text Box 12"/>
          <p:cNvSpPr txBox="1">
            <a:spLocks noChangeArrowheads="1"/>
          </p:cNvSpPr>
          <p:nvPr/>
        </p:nvSpPr>
        <p:spPr bwMode="auto">
          <a:xfrm>
            <a:off x="1447800" y="5942472"/>
            <a:ext cx="1217613" cy="396875"/>
          </a:xfrm>
          <a:prstGeom prst="rect">
            <a:avLst/>
          </a:prstGeom>
          <a:noFill/>
          <a:ln w="9525">
            <a:noFill/>
            <a:miter lim="800000"/>
            <a:headEnd/>
            <a:tailEnd/>
          </a:ln>
          <a:effectLst/>
        </p:spPr>
        <p:txBody>
          <a:bodyPr wrap="none">
            <a:spAutoFit/>
          </a:bodyPr>
          <a:lstStyle/>
          <a:p>
            <a:pPr eaLnBrk="0" hangingPunct="0"/>
            <a:r>
              <a:rPr lang="en-US" sz="2000">
                <a:solidFill>
                  <a:srgbClr val="FF0000"/>
                </a:solidFill>
              </a:rPr>
              <a:t>E</a:t>
            </a:r>
            <a:r>
              <a:rPr lang="en-US" sz="2000"/>
              <a:t>XTERN</a:t>
            </a:r>
          </a:p>
        </p:txBody>
      </p:sp>
      <p:sp>
        <p:nvSpPr>
          <p:cNvPr id="16" name="Text Box 13"/>
          <p:cNvSpPr txBox="1">
            <a:spLocks noChangeArrowheads="1"/>
          </p:cNvSpPr>
          <p:nvPr/>
        </p:nvSpPr>
        <p:spPr bwMode="auto">
          <a:xfrm>
            <a:off x="3108325" y="5907547"/>
            <a:ext cx="641350"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rPr>
              <a:t>…..</a:t>
            </a:r>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smtClean="0"/>
              <a:t>Here is the complete list of the </a:t>
            </a:r>
            <a:r>
              <a:rPr lang="en-US" i="1" dirty="0" smtClean="0"/>
              <a:t>d</a:t>
            </a:r>
            <a:r>
              <a:rPr lang="en-US" i="1" baseline="-25000" dirty="0" smtClean="0"/>
              <a:t>2</a:t>
            </a:r>
            <a:r>
              <a:rPr lang="en-US" dirty="0" smtClean="0"/>
              <a:t> values for the pattern </a:t>
            </a:r>
            <a:r>
              <a:rPr lang="en-US" dirty="0" smtClean="0">
                <a:latin typeface="Arial Narrow" pitchFamily="34" charset="0"/>
              </a:rPr>
              <a:t>ABCBAB</a:t>
            </a:r>
            <a:r>
              <a:rPr lang="en-US" dirty="0" smtClean="0"/>
              <a:t>.</a:t>
            </a:r>
          </a:p>
        </p:txBody>
      </p:sp>
      <p:sp>
        <p:nvSpPr>
          <p:cNvPr id="81922" name="Rectangle 2"/>
          <p:cNvSpPr>
            <a:spLocks noGrp="1" noChangeArrowheads="1"/>
          </p:cNvSpPr>
          <p:nvPr>
            <p:ph type="title"/>
          </p:nvPr>
        </p:nvSpPr>
        <p:spPr/>
        <p:txBody>
          <a:bodyPr/>
          <a:lstStyle/>
          <a:p>
            <a:r>
              <a:rPr lang="en-US" b="1" i="1"/>
              <a:t>Good-Suffix Shift Table</a:t>
            </a:r>
          </a:p>
        </p:txBody>
      </p:sp>
      <p:sp>
        <p:nvSpPr>
          <p:cNvPr id="9" name="Text Placeholder 8"/>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81924" name="Picture 4" descr="BM pg 257"/>
          <p:cNvPicPr>
            <a:picLocks noChangeAspect="1" noChangeArrowheads="1"/>
          </p:cNvPicPr>
          <p:nvPr/>
        </p:nvPicPr>
        <p:blipFill>
          <a:blip r:embed="rId2"/>
          <a:srcRect l="6564" t="78806" r="54323"/>
          <a:stretch>
            <a:fillRect/>
          </a:stretch>
        </p:blipFill>
        <p:spPr bwMode="auto">
          <a:xfrm>
            <a:off x="2743200" y="2839880"/>
            <a:ext cx="2819400" cy="3505200"/>
          </a:xfrm>
          <a:prstGeom prst="rect">
            <a:avLst/>
          </a:prstGeom>
          <a:noFill/>
        </p:spPr>
      </p:pic>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30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normAutofit fontScale="85000" lnSpcReduction="10000"/>
          </a:bodyPr>
          <a:lstStyle/>
          <a:p>
            <a:pPr>
              <a:buFont typeface="Wingdings" pitchFamily="2" charset="2"/>
              <a:buNone/>
            </a:pPr>
            <a:r>
              <a:rPr lang="en-US" b="1" dirty="0" smtClean="0"/>
              <a:t>Step 1</a:t>
            </a:r>
            <a:r>
              <a:rPr lang="en-US" dirty="0" smtClean="0"/>
              <a:t>. Construct the bad symbol shift table.</a:t>
            </a:r>
          </a:p>
          <a:p>
            <a:pPr>
              <a:buFont typeface="Wingdings" pitchFamily="2" charset="2"/>
              <a:buNone/>
            </a:pPr>
            <a:r>
              <a:rPr lang="en-US" b="1" dirty="0" smtClean="0"/>
              <a:t>Step 2</a:t>
            </a:r>
            <a:r>
              <a:rPr lang="en-US" dirty="0" smtClean="0"/>
              <a:t>. Using the pattern, construct the good-suffix shift table.</a:t>
            </a:r>
          </a:p>
          <a:p>
            <a:pPr>
              <a:buFont typeface="Wingdings" pitchFamily="2" charset="2"/>
              <a:buNone/>
            </a:pPr>
            <a:r>
              <a:rPr lang="en-US" b="1" dirty="0" smtClean="0"/>
              <a:t>Step 3</a:t>
            </a:r>
            <a:r>
              <a:rPr lang="en-US" dirty="0" smtClean="0"/>
              <a:t>. Align the pattern against the beginning of the text.</a:t>
            </a:r>
          </a:p>
          <a:p>
            <a:pPr>
              <a:buFont typeface="Wingdings" pitchFamily="2" charset="2"/>
              <a:buNone/>
            </a:pPr>
            <a:r>
              <a:rPr lang="en-US" b="1" dirty="0" smtClean="0"/>
              <a:t>Step 4</a:t>
            </a:r>
            <a:r>
              <a:rPr lang="en-US" dirty="0" smtClean="0"/>
              <a:t>. Repeat the following until either a matching substring is found or the pattern reaches beyond the last character of the text. Starting with the last character in the pattern, compare the corresponding characters in the pattern and text until either all </a:t>
            </a:r>
            <a:r>
              <a:rPr lang="en-US" i="1" dirty="0" smtClean="0"/>
              <a:t>m</a:t>
            </a:r>
            <a:r>
              <a:rPr lang="en-US" dirty="0" smtClean="0"/>
              <a:t> character pairs are matched (then stop) or a mismatching is encountered after </a:t>
            </a:r>
            <a:r>
              <a:rPr lang="en-US" i="1" dirty="0" smtClean="0"/>
              <a:t>k</a:t>
            </a:r>
            <a:r>
              <a:rPr lang="en-US" i="1" dirty="0" smtClean="0">
                <a:sym typeface="Symbol" pitchFamily="18" charset="2"/>
              </a:rPr>
              <a:t>0 </a:t>
            </a:r>
            <a:r>
              <a:rPr lang="en-US" dirty="0" smtClean="0">
                <a:sym typeface="Symbol" pitchFamily="18" charset="2"/>
              </a:rPr>
              <a:t>character pairs are matched successfully. </a:t>
            </a:r>
            <a:endParaRPr lang="en-US" dirty="0" smtClean="0"/>
          </a:p>
        </p:txBody>
      </p:sp>
      <p:sp>
        <p:nvSpPr>
          <p:cNvPr id="82946" name="Rectangle 2"/>
          <p:cNvSpPr>
            <a:spLocks noGrp="1" noChangeArrowheads="1"/>
          </p:cNvSpPr>
          <p:nvPr>
            <p:ph type="title"/>
          </p:nvPr>
        </p:nvSpPr>
        <p:spPr/>
        <p:txBody>
          <a:bodyPr/>
          <a:lstStyle/>
          <a:p>
            <a:r>
              <a:rPr lang="en-US"/>
              <a:t>Boyer-Moore Algorithm</a:t>
            </a:r>
          </a:p>
        </p:txBody>
      </p:sp>
      <p:sp>
        <p:nvSpPr>
          <p:cNvPr id="8" name="Text Placeholder 7"/>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31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p:txBody>
          <a:bodyPr>
            <a:normAutofit lnSpcReduction="10000"/>
          </a:bodyPr>
          <a:lstStyle/>
          <a:p>
            <a:r>
              <a:rPr lang="en-US" dirty="0" smtClean="0"/>
              <a:t>In the latter case, retrieve the entry </a:t>
            </a:r>
            <a:r>
              <a:rPr lang="en-US" i="1" dirty="0" smtClean="0"/>
              <a:t>t</a:t>
            </a:r>
            <a:r>
              <a:rPr lang="en-US" i="1" baseline="-25000" dirty="0" smtClean="0"/>
              <a:t>1</a:t>
            </a:r>
            <a:r>
              <a:rPr lang="en-US" i="1" dirty="0" smtClean="0"/>
              <a:t>(c)</a:t>
            </a:r>
            <a:r>
              <a:rPr lang="en-US" dirty="0" smtClean="0"/>
              <a:t> from the </a:t>
            </a:r>
            <a:r>
              <a:rPr lang="en-US" i="1" dirty="0" err="1" smtClean="0"/>
              <a:t>c’s</a:t>
            </a:r>
            <a:r>
              <a:rPr lang="en-US" i="1" dirty="0" smtClean="0"/>
              <a:t> </a:t>
            </a:r>
            <a:r>
              <a:rPr lang="en-US" dirty="0" smtClean="0"/>
              <a:t>column of the bad-symbol table where </a:t>
            </a:r>
            <a:r>
              <a:rPr lang="en-US" i="1" dirty="0" smtClean="0"/>
              <a:t>c</a:t>
            </a:r>
            <a:r>
              <a:rPr lang="en-US" dirty="0" smtClean="0"/>
              <a:t> is the text’s mismatched character. If </a:t>
            </a:r>
            <a:r>
              <a:rPr lang="en-US" i="1" dirty="0" smtClean="0"/>
              <a:t>k&gt;0</a:t>
            </a:r>
            <a:r>
              <a:rPr lang="en-US" dirty="0" smtClean="0"/>
              <a:t>, also retrieve the corresponding </a:t>
            </a:r>
            <a:r>
              <a:rPr lang="en-US" i="1" dirty="0" smtClean="0"/>
              <a:t>d</a:t>
            </a:r>
            <a:r>
              <a:rPr lang="en-US" i="1" baseline="-25000" dirty="0" smtClean="0"/>
              <a:t>2</a:t>
            </a:r>
            <a:r>
              <a:rPr lang="en-US" dirty="0" smtClean="0"/>
              <a:t> entry from the good-suffix table. Shift the pattern to the right by the number of positions computed by the formula</a:t>
            </a:r>
          </a:p>
          <a:p>
            <a:endParaRPr lang="en-US" dirty="0" smtClean="0"/>
          </a:p>
          <a:p>
            <a:pPr>
              <a:buFont typeface="Wingdings" pitchFamily="2" charset="2"/>
              <a:buNone/>
            </a:pPr>
            <a:endParaRPr lang="en-US" dirty="0" smtClean="0"/>
          </a:p>
          <a:p>
            <a:pPr>
              <a:buFont typeface="Wingdings" pitchFamily="2" charset="2"/>
              <a:buNone/>
            </a:pPr>
            <a:r>
              <a:rPr lang="en-US" dirty="0" smtClean="0"/>
              <a:t>	where </a:t>
            </a:r>
            <a:r>
              <a:rPr lang="en-US" i="1" dirty="0" smtClean="0"/>
              <a:t>d</a:t>
            </a:r>
            <a:r>
              <a:rPr lang="en-US" i="1" baseline="-25000" dirty="0" smtClean="0"/>
              <a:t>1</a:t>
            </a:r>
            <a:r>
              <a:rPr lang="en-US" i="1" dirty="0" smtClean="0"/>
              <a:t> </a:t>
            </a:r>
            <a:r>
              <a:rPr lang="en-US" dirty="0" smtClean="0"/>
              <a:t>= max</a:t>
            </a:r>
            <a:r>
              <a:rPr lang="en-US" i="1" dirty="0" smtClean="0"/>
              <a:t>{t</a:t>
            </a:r>
            <a:r>
              <a:rPr lang="en-US" i="1" baseline="-25000" dirty="0" smtClean="0"/>
              <a:t>1</a:t>
            </a:r>
            <a:r>
              <a:rPr lang="en-US" i="1" dirty="0" smtClean="0"/>
              <a:t>(c)- k, 1}</a:t>
            </a:r>
          </a:p>
          <a:p>
            <a:endParaRPr lang="en-US" dirty="0"/>
          </a:p>
        </p:txBody>
      </p:sp>
      <p:sp>
        <p:nvSpPr>
          <p:cNvPr id="83970" name="Rectangle 2"/>
          <p:cNvSpPr>
            <a:spLocks noGrp="1" noChangeArrowheads="1"/>
          </p:cNvSpPr>
          <p:nvPr>
            <p:ph type="title"/>
          </p:nvPr>
        </p:nvSpPr>
        <p:spPr/>
        <p:txBody>
          <a:bodyPr/>
          <a:lstStyle/>
          <a:p>
            <a:r>
              <a:rPr lang="en-US"/>
              <a:t>Step 4 (cont’d)</a:t>
            </a:r>
          </a:p>
        </p:txBody>
      </p:sp>
      <p:sp>
        <p:nvSpPr>
          <p:cNvPr id="10" name="Text Placeholder 9"/>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graphicFrame>
        <p:nvGraphicFramePr>
          <p:cNvPr id="83972" name="Object 4"/>
          <p:cNvGraphicFramePr>
            <a:graphicFrameLocks noChangeAspect="1"/>
          </p:cNvGraphicFramePr>
          <p:nvPr/>
        </p:nvGraphicFramePr>
        <p:xfrm>
          <a:off x="2362200" y="4131864"/>
          <a:ext cx="5029200" cy="990600"/>
        </p:xfrm>
        <a:graphic>
          <a:graphicData uri="http://schemas.openxmlformats.org/presentationml/2006/ole">
            <mc:AlternateContent xmlns:mc="http://schemas.openxmlformats.org/markup-compatibility/2006">
              <mc:Choice xmlns:v="urn:schemas-microsoft-com:vml" Requires="v">
                <p:oleObj spid="_x0000_s1035" name="Equation" r:id="rId3" imgW="1498320" imgH="419040" progId="Equation.3">
                  <p:embed/>
                </p:oleObj>
              </mc:Choice>
              <mc:Fallback>
                <p:oleObj name="Equation" r:id="rId3" imgW="149832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131864"/>
                        <a:ext cx="5029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32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smtClean="0"/>
              <a:t>Consider searching for BAOBAB in a text made of English letters and spaces. The bad-symbol table looks as follow:</a:t>
            </a:r>
          </a:p>
        </p:txBody>
      </p:sp>
      <p:sp>
        <p:nvSpPr>
          <p:cNvPr id="84994" name="Rectangle 2"/>
          <p:cNvSpPr>
            <a:spLocks noGrp="1" noChangeArrowheads="1"/>
          </p:cNvSpPr>
          <p:nvPr>
            <p:ph type="title"/>
          </p:nvPr>
        </p:nvSpPr>
        <p:spPr/>
        <p:txBody>
          <a:bodyPr/>
          <a:lstStyle/>
          <a:p>
            <a:r>
              <a:rPr lang="en-US"/>
              <a:t>Example </a:t>
            </a:r>
          </a:p>
        </p:txBody>
      </p:sp>
      <p:sp>
        <p:nvSpPr>
          <p:cNvPr id="9" name="Text Placeholder 8"/>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84996" name="Picture 4" descr="exmp BM"/>
          <p:cNvPicPr>
            <a:picLocks noChangeAspect="1" noChangeArrowheads="1"/>
          </p:cNvPicPr>
          <p:nvPr/>
        </p:nvPicPr>
        <p:blipFill>
          <a:blip r:embed="rId2"/>
          <a:srcRect l="5000" t="15631" r="25000" b="60155"/>
          <a:stretch>
            <a:fillRect/>
          </a:stretch>
        </p:blipFill>
        <p:spPr bwMode="auto">
          <a:xfrm>
            <a:off x="1600200" y="3307312"/>
            <a:ext cx="5867400" cy="1295400"/>
          </a:xfrm>
          <a:prstGeom prst="rect">
            <a:avLst/>
          </a:prstGeom>
          <a:noFill/>
        </p:spPr>
      </p:pic>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33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p:txBody>
          <a:bodyPr/>
          <a:lstStyle/>
          <a:p>
            <a:r>
              <a:rPr lang="en-US" dirty="0" smtClean="0"/>
              <a:t>The good-suffix table is filled as follow:</a:t>
            </a:r>
          </a:p>
        </p:txBody>
      </p:sp>
      <p:sp>
        <p:nvSpPr>
          <p:cNvPr id="86018" name="Rectangle 2"/>
          <p:cNvSpPr>
            <a:spLocks noGrp="1" noChangeArrowheads="1"/>
          </p:cNvSpPr>
          <p:nvPr>
            <p:ph type="title"/>
          </p:nvPr>
        </p:nvSpPr>
        <p:spPr/>
        <p:txBody>
          <a:bodyPr/>
          <a:lstStyle/>
          <a:p>
            <a:r>
              <a:rPr lang="en-US"/>
              <a:t>Example (cont’d)</a:t>
            </a:r>
          </a:p>
        </p:txBody>
      </p:sp>
      <p:sp>
        <p:nvSpPr>
          <p:cNvPr id="10" name="Text Placeholder 9"/>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86020" name="Picture 4" descr="exmp BM"/>
          <p:cNvPicPr>
            <a:picLocks noChangeAspect="1" noChangeArrowheads="1"/>
          </p:cNvPicPr>
          <p:nvPr/>
        </p:nvPicPr>
        <p:blipFill>
          <a:blip r:embed="rId2"/>
          <a:srcRect l="5000" t="46957" r="64999"/>
          <a:stretch>
            <a:fillRect/>
          </a:stretch>
        </p:blipFill>
        <p:spPr bwMode="auto">
          <a:xfrm>
            <a:off x="2514600" y="2438400"/>
            <a:ext cx="2895600" cy="3124200"/>
          </a:xfrm>
          <a:prstGeom prst="rect">
            <a:avLst/>
          </a:prstGeom>
          <a:noFill/>
        </p:spPr>
      </p:pic>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34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smtClean="0"/>
              <a:t>String matching with Boyer-Moore Algorithm</a:t>
            </a:r>
          </a:p>
        </p:txBody>
      </p:sp>
      <p:sp>
        <p:nvSpPr>
          <p:cNvPr id="87042" name="Rectangle 2"/>
          <p:cNvSpPr>
            <a:spLocks noGrp="1" noChangeArrowheads="1"/>
          </p:cNvSpPr>
          <p:nvPr>
            <p:ph type="title"/>
          </p:nvPr>
        </p:nvSpPr>
        <p:spPr/>
        <p:txBody>
          <a:bodyPr/>
          <a:lstStyle/>
          <a:p>
            <a:r>
              <a:rPr lang="en-US"/>
              <a:t>Example (cont’d)</a:t>
            </a:r>
          </a:p>
        </p:txBody>
      </p:sp>
      <p:sp>
        <p:nvSpPr>
          <p:cNvPr id="9" name="Text Placeholder 8"/>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87044" name="Picture 4" descr="fig 7_3"/>
          <p:cNvPicPr>
            <a:picLocks noChangeAspect="1" noChangeArrowheads="1"/>
          </p:cNvPicPr>
          <p:nvPr/>
        </p:nvPicPr>
        <p:blipFill>
          <a:blip r:embed="rId2"/>
          <a:srcRect/>
          <a:stretch>
            <a:fillRect/>
          </a:stretch>
        </p:blipFill>
        <p:spPr bwMode="auto">
          <a:xfrm>
            <a:off x="228600" y="2560638"/>
            <a:ext cx="8610600" cy="2849562"/>
          </a:xfrm>
          <a:prstGeom prst="rect">
            <a:avLst/>
          </a:prstGeom>
          <a:noFill/>
        </p:spPr>
      </p:pic>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35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Pattern matching</a:t>
            </a:r>
          </a:p>
        </p:txBody>
      </p:sp>
      <p:sp>
        <p:nvSpPr>
          <p:cNvPr id="7" name="Text Placeholder 6"/>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55299" name="Rectangle 3"/>
          <p:cNvSpPr>
            <a:spLocks noChangeArrowheads="1"/>
          </p:cNvSpPr>
          <p:nvPr/>
        </p:nvSpPr>
        <p:spPr bwMode="auto">
          <a:xfrm>
            <a:off x="304800" y="1685504"/>
            <a:ext cx="8839200" cy="4606925"/>
          </a:xfrm>
          <a:prstGeom prst="rect">
            <a:avLst/>
          </a:prstGeom>
          <a:noFill/>
          <a:ln w="9525">
            <a:noFill/>
            <a:miter lim="800000"/>
            <a:headEnd/>
            <a:tailEnd/>
          </a:ln>
          <a:effectLst/>
        </p:spPr>
        <p:txBody>
          <a:bodyPr/>
          <a:lstStyle/>
          <a:p>
            <a:pPr marL="660400" indent="-660400">
              <a:spcBef>
                <a:spcPct val="20000"/>
              </a:spcBef>
              <a:buClr>
                <a:schemeClr val="accent1"/>
              </a:buClr>
              <a:buSzPct val="65000"/>
              <a:buFont typeface="Wingdings" pitchFamily="2" charset="2"/>
              <a:buNone/>
            </a:pPr>
            <a:endParaRPr lang="en-US" sz="1900"/>
          </a:p>
        </p:txBody>
      </p:sp>
      <p:sp>
        <p:nvSpPr>
          <p:cNvPr id="55300" name="Rectangle 4"/>
          <p:cNvSpPr>
            <a:spLocks noChangeArrowheads="1"/>
          </p:cNvSpPr>
          <p:nvPr/>
        </p:nvSpPr>
        <p:spPr bwMode="auto">
          <a:xfrm>
            <a:off x="609600" y="2049456"/>
            <a:ext cx="8153400" cy="1061829"/>
          </a:xfrm>
          <a:prstGeom prst="rect">
            <a:avLst/>
          </a:prstGeom>
          <a:noFill/>
          <a:ln w="9525">
            <a:noFill/>
            <a:miter lim="800000"/>
            <a:headEnd/>
            <a:tailEnd/>
          </a:ln>
          <a:effectLst/>
        </p:spPr>
        <p:txBody>
          <a:bodyPr>
            <a:spAutoFit/>
          </a:bodyPr>
          <a:lstStyle/>
          <a:p>
            <a:pPr marL="457200" indent="-457200" eaLnBrk="0" hangingPunct="0">
              <a:spcBef>
                <a:spcPct val="50000"/>
              </a:spcBef>
            </a:pPr>
            <a:r>
              <a:rPr lang="en-US" dirty="0">
                <a:solidFill>
                  <a:schemeClr val="accent2"/>
                </a:solidFill>
              </a:rPr>
              <a:t>Knuth-Morris-Pratt algorithm:  </a:t>
            </a:r>
            <a:r>
              <a:rPr lang="en-US" dirty="0"/>
              <a:t>refine the shift computation by analyzing the structure of the pattern</a:t>
            </a:r>
          </a:p>
          <a:p>
            <a:pPr marL="457200" indent="-457200" eaLnBrk="0" hangingPunct="0">
              <a:spcBef>
                <a:spcPct val="50000"/>
              </a:spcBef>
            </a:pPr>
            <a:r>
              <a:rPr lang="en-US" dirty="0">
                <a:solidFill>
                  <a:schemeClr val="accent2"/>
                </a:solidFill>
              </a:rPr>
              <a:t>Basic idea:</a:t>
            </a:r>
          </a:p>
        </p:txBody>
      </p:sp>
      <p:sp>
        <p:nvSpPr>
          <p:cNvPr id="55301" name="Text Box 5"/>
          <p:cNvSpPr txBox="1">
            <a:spLocks noChangeArrowheads="1"/>
          </p:cNvSpPr>
          <p:nvPr/>
        </p:nvSpPr>
        <p:spPr bwMode="auto">
          <a:xfrm>
            <a:off x="990600" y="5005336"/>
            <a:ext cx="184150" cy="457200"/>
          </a:xfrm>
          <a:prstGeom prst="rect">
            <a:avLst/>
          </a:prstGeom>
          <a:noFill/>
          <a:ln w="9525">
            <a:noFill/>
            <a:miter lim="800000"/>
            <a:headEnd/>
            <a:tailEnd/>
          </a:ln>
          <a:effectLst/>
        </p:spPr>
        <p:txBody>
          <a:bodyPr wrap="none">
            <a:spAutoFit/>
          </a:bodyPr>
          <a:lstStyle/>
          <a:p>
            <a:pPr eaLnBrk="0" hangingPunct="0"/>
            <a:endParaRPr lang="en-US" sz="2400">
              <a:latin typeface="Times New Roman" pitchFamily="18" charset="0"/>
            </a:endParaRPr>
          </a:p>
        </p:txBody>
      </p:sp>
      <p:sp>
        <p:nvSpPr>
          <p:cNvPr id="55302" name="Text Box 6"/>
          <p:cNvSpPr txBox="1">
            <a:spLocks noChangeArrowheads="1"/>
          </p:cNvSpPr>
          <p:nvPr/>
        </p:nvSpPr>
        <p:spPr bwMode="auto">
          <a:xfrm>
            <a:off x="1219200" y="3633736"/>
            <a:ext cx="4419600" cy="338554"/>
          </a:xfrm>
          <a:prstGeom prst="rect">
            <a:avLst/>
          </a:prstGeom>
          <a:noFill/>
          <a:ln w="9525">
            <a:noFill/>
            <a:miter lim="800000"/>
            <a:headEnd/>
            <a:tailEnd/>
          </a:ln>
          <a:effectLst/>
        </p:spPr>
        <p:txBody>
          <a:bodyPr>
            <a:spAutoFit/>
          </a:bodyPr>
          <a:lstStyle/>
          <a:p>
            <a:pPr eaLnBrk="0" hangingPunct="0"/>
            <a:r>
              <a:rPr lang="en-US" sz="1600" dirty="0">
                <a:solidFill>
                  <a:schemeClr val="accent2"/>
                </a:solidFill>
              </a:rPr>
              <a:t>0    …    s   </a:t>
            </a:r>
            <a:r>
              <a:rPr lang="en-US" sz="1600" dirty="0" smtClean="0">
                <a:solidFill>
                  <a:schemeClr val="accent2"/>
                </a:solidFill>
              </a:rPr>
              <a:t>	….  k</a:t>
            </a:r>
            <a:r>
              <a:rPr lang="en-US" sz="1600" dirty="0" smtClean="0"/>
              <a:t>     </a:t>
            </a:r>
            <a:r>
              <a:rPr lang="en-US" sz="1600" dirty="0">
                <a:solidFill>
                  <a:srgbClr val="FF0000"/>
                </a:solidFill>
              </a:rPr>
              <a:t>(k+1)</a:t>
            </a:r>
            <a:r>
              <a:rPr lang="en-US" sz="1600" dirty="0"/>
              <a:t>  </a:t>
            </a:r>
            <a:r>
              <a:rPr lang="en-US" sz="1600" dirty="0" smtClean="0"/>
              <a:t>	….  m-1</a:t>
            </a:r>
            <a:endParaRPr lang="en-US" sz="1600" dirty="0"/>
          </a:p>
        </p:txBody>
      </p:sp>
      <p:sp>
        <p:nvSpPr>
          <p:cNvPr id="55303" name="Text Box 7"/>
          <p:cNvSpPr txBox="1">
            <a:spLocks noChangeArrowheads="1"/>
          </p:cNvSpPr>
          <p:nvPr/>
        </p:nvSpPr>
        <p:spPr bwMode="auto">
          <a:xfrm>
            <a:off x="822280" y="4090936"/>
            <a:ext cx="8229600" cy="338554"/>
          </a:xfrm>
          <a:prstGeom prst="rect">
            <a:avLst/>
          </a:prstGeom>
          <a:noFill/>
          <a:ln w="9525">
            <a:noFill/>
            <a:miter lim="800000"/>
            <a:headEnd/>
            <a:tailEnd/>
          </a:ln>
          <a:effectLst/>
        </p:spPr>
        <p:txBody>
          <a:bodyPr>
            <a:spAutoFit/>
          </a:bodyPr>
          <a:lstStyle/>
          <a:p>
            <a:pPr eaLnBrk="0" hangingPunct="0"/>
            <a:r>
              <a:rPr lang="en-US" sz="1600" dirty="0"/>
              <a:t>0…  </a:t>
            </a:r>
            <a:r>
              <a:rPr lang="en-US" sz="1600" dirty="0">
                <a:solidFill>
                  <a:schemeClr val="accent2"/>
                </a:solidFill>
              </a:rPr>
              <a:t>i    …    </a:t>
            </a:r>
            <a:r>
              <a:rPr lang="en-US" sz="1600" dirty="0" err="1">
                <a:solidFill>
                  <a:schemeClr val="accent2"/>
                </a:solidFill>
              </a:rPr>
              <a:t>i+s</a:t>
            </a:r>
            <a:r>
              <a:rPr lang="en-US" sz="1600" dirty="0">
                <a:solidFill>
                  <a:schemeClr val="accent2"/>
                </a:solidFill>
              </a:rPr>
              <a:t>   …. </a:t>
            </a:r>
            <a:r>
              <a:rPr lang="en-US" sz="1600" dirty="0" smtClean="0">
                <a:solidFill>
                  <a:schemeClr val="accent2"/>
                </a:solidFill>
              </a:rPr>
              <a:t> </a:t>
            </a:r>
            <a:r>
              <a:rPr lang="en-US" sz="1600" dirty="0" err="1" smtClean="0">
                <a:solidFill>
                  <a:schemeClr val="accent2"/>
                </a:solidFill>
              </a:rPr>
              <a:t>i+k</a:t>
            </a:r>
            <a:r>
              <a:rPr lang="en-US" sz="1600" dirty="0" smtClean="0"/>
              <a:t>  </a:t>
            </a:r>
            <a:r>
              <a:rPr lang="en-US" sz="1600" dirty="0">
                <a:solidFill>
                  <a:srgbClr val="660066"/>
                </a:solidFill>
              </a:rPr>
              <a:t>i+(k+1)</a:t>
            </a:r>
            <a:r>
              <a:rPr lang="en-US" sz="1600" dirty="0"/>
              <a:t>  ….  i+m-1   ….       n</a:t>
            </a:r>
          </a:p>
        </p:txBody>
      </p:sp>
      <p:sp>
        <p:nvSpPr>
          <p:cNvPr id="55304" name="Text Box 8"/>
          <p:cNvSpPr txBox="1">
            <a:spLocks noChangeArrowheads="1"/>
          </p:cNvSpPr>
          <p:nvPr/>
        </p:nvSpPr>
        <p:spPr bwMode="auto">
          <a:xfrm>
            <a:off x="2133600" y="4700536"/>
            <a:ext cx="4419600" cy="338554"/>
          </a:xfrm>
          <a:prstGeom prst="rect">
            <a:avLst/>
          </a:prstGeom>
          <a:noFill/>
          <a:ln w="9525">
            <a:noFill/>
            <a:miter lim="800000"/>
            <a:headEnd/>
            <a:tailEnd/>
          </a:ln>
          <a:effectLst/>
        </p:spPr>
        <p:txBody>
          <a:bodyPr>
            <a:spAutoFit/>
          </a:bodyPr>
          <a:lstStyle/>
          <a:p>
            <a:pPr eaLnBrk="0" hangingPunct="0"/>
            <a:r>
              <a:rPr lang="en-US" sz="1600" dirty="0">
                <a:solidFill>
                  <a:schemeClr val="accent2"/>
                </a:solidFill>
              </a:rPr>
              <a:t>0    </a:t>
            </a:r>
            <a:r>
              <a:rPr lang="en-US" sz="1600" dirty="0" smtClean="0">
                <a:solidFill>
                  <a:schemeClr val="accent2"/>
                </a:solidFill>
              </a:rPr>
              <a:t>	….  k-s</a:t>
            </a:r>
            <a:r>
              <a:rPr lang="en-US" sz="1600" dirty="0" smtClean="0"/>
              <a:t>  </a:t>
            </a:r>
            <a:r>
              <a:rPr lang="en-US" sz="1600" dirty="0"/>
              <a:t>k-s+1     </a:t>
            </a:r>
            <a:r>
              <a:rPr lang="en-US" sz="1600" dirty="0" smtClean="0"/>
              <a:t>	….  m-1</a:t>
            </a:r>
            <a:endParaRPr lang="en-US" sz="1600" dirty="0"/>
          </a:p>
        </p:txBody>
      </p:sp>
      <p:sp>
        <p:nvSpPr>
          <p:cNvPr id="55305" name="Rectangle 9"/>
          <p:cNvSpPr>
            <a:spLocks noChangeArrowheads="1"/>
          </p:cNvSpPr>
          <p:nvPr/>
        </p:nvSpPr>
        <p:spPr bwMode="auto">
          <a:xfrm>
            <a:off x="1219200" y="3557536"/>
            <a:ext cx="4267200" cy="457200"/>
          </a:xfrm>
          <a:prstGeom prst="rect">
            <a:avLst/>
          </a:prstGeom>
          <a:noFill/>
          <a:ln w="9525">
            <a:solidFill>
              <a:schemeClr val="tx1"/>
            </a:solidFill>
            <a:miter lim="800000"/>
            <a:headEnd/>
            <a:tailEnd/>
          </a:ln>
          <a:effectLst/>
        </p:spPr>
        <p:txBody>
          <a:bodyPr wrap="none" anchor="ctr"/>
          <a:lstStyle/>
          <a:p>
            <a:endParaRPr lang="en-US"/>
          </a:p>
        </p:txBody>
      </p:sp>
      <p:sp>
        <p:nvSpPr>
          <p:cNvPr id="55306" name="Rectangle 10"/>
          <p:cNvSpPr>
            <a:spLocks noChangeArrowheads="1"/>
          </p:cNvSpPr>
          <p:nvPr/>
        </p:nvSpPr>
        <p:spPr bwMode="auto">
          <a:xfrm>
            <a:off x="762000" y="4090936"/>
            <a:ext cx="6248400" cy="457200"/>
          </a:xfrm>
          <a:prstGeom prst="rect">
            <a:avLst/>
          </a:prstGeom>
          <a:noFill/>
          <a:ln w="9525">
            <a:solidFill>
              <a:schemeClr val="tx1"/>
            </a:solidFill>
            <a:miter lim="800000"/>
            <a:headEnd/>
            <a:tailEnd/>
          </a:ln>
          <a:effectLst/>
        </p:spPr>
        <p:txBody>
          <a:bodyPr wrap="none" anchor="ctr"/>
          <a:lstStyle/>
          <a:p>
            <a:endParaRPr lang="en-US"/>
          </a:p>
        </p:txBody>
      </p:sp>
      <p:sp>
        <p:nvSpPr>
          <p:cNvPr id="55307" name="Rectangle 11"/>
          <p:cNvSpPr>
            <a:spLocks noChangeArrowheads="1"/>
          </p:cNvSpPr>
          <p:nvPr/>
        </p:nvSpPr>
        <p:spPr bwMode="auto">
          <a:xfrm>
            <a:off x="2024416" y="4700536"/>
            <a:ext cx="4038600" cy="381000"/>
          </a:xfrm>
          <a:prstGeom prst="rect">
            <a:avLst/>
          </a:prstGeom>
          <a:noFill/>
          <a:ln w="9525">
            <a:solidFill>
              <a:schemeClr val="tx1"/>
            </a:solidFill>
            <a:miter lim="800000"/>
            <a:headEnd/>
            <a:tailEnd/>
          </a:ln>
          <a:effectLst/>
        </p:spPr>
        <p:txBody>
          <a:bodyPr wrap="none" anchor="ctr"/>
          <a:lstStyle/>
          <a:p>
            <a:endParaRPr lang="en-US"/>
          </a:p>
        </p:txBody>
      </p:sp>
      <p:sp>
        <p:nvSpPr>
          <p:cNvPr id="55308" name="Rectangle 12"/>
          <p:cNvSpPr>
            <a:spLocks noChangeArrowheads="1"/>
          </p:cNvSpPr>
          <p:nvPr/>
        </p:nvSpPr>
        <p:spPr bwMode="auto">
          <a:xfrm>
            <a:off x="2024416" y="3481336"/>
            <a:ext cx="1447800" cy="160020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55309" name="Rectangle 13"/>
          <p:cNvSpPr>
            <a:spLocks noChangeArrowheads="1"/>
          </p:cNvSpPr>
          <p:nvPr/>
        </p:nvSpPr>
        <p:spPr bwMode="auto">
          <a:xfrm>
            <a:off x="609600" y="5220288"/>
            <a:ext cx="8153400" cy="1061829"/>
          </a:xfrm>
          <a:prstGeom prst="rect">
            <a:avLst/>
          </a:prstGeom>
          <a:noFill/>
          <a:ln w="9525">
            <a:noFill/>
            <a:miter lim="800000"/>
            <a:headEnd/>
            <a:tailEnd/>
          </a:ln>
          <a:effectLst/>
        </p:spPr>
        <p:txBody>
          <a:bodyPr>
            <a:spAutoFit/>
          </a:bodyPr>
          <a:lstStyle/>
          <a:p>
            <a:pPr marL="457200" indent="-457200" eaLnBrk="0" hangingPunct="0">
              <a:spcBef>
                <a:spcPct val="50000"/>
              </a:spcBef>
            </a:pPr>
            <a:r>
              <a:rPr lang="en-US" dirty="0"/>
              <a:t>One search for the largest possible shift which doesn’t skip any occurrence and could lead us to an occurrence:</a:t>
            </a:r>
          </a:p>
          <a:p>
            <a:pPr marL="457200" indent="-457200" eaLnBrk="0" hangingPunct="0">
              <a:spcBef>
                <a:spcPct val="50000"/>
              </a:spcBef>
            </a:pPr>
            <a:r>
              <a:rPr lang="en-US" dirty="0"/>
              <a:t>  </a:t>
            </a:r>
            <a:r>
              <a:rPr lang="en-US" dirty="0" smtClean="0">
                <a:solidFill>
                  <a:schemeClr val="accent2"/>
                </a:solidFill>
              </a:rPr>
              <a:t>shift(k</a:t>
            </a:r>
            <a:r>
              <a:rPr lang="en-US" dirty="0">
                <a:solidFill>
                  <a:schemeClr val="accent2"/>
                </a:solidFill>
              </a:rPr>
              <a:t>) = min{s&gt;0| p[</a:t>
            </a:r>
            <a:r>
              <a:rPr lang="en-US" dirty="0" err="1">
                <a:solidFill>
                  <a:schemeClr val="accent2"/>
                </a:solidFill>
              </a:rPr>
              <a:t>s..k</a:t>
            </a:r>
            <a:r>
              <a:rPr lang="en-US" dirty="0">
                <a:solidFill>
                  <a:schemeClr val="accent2"/>
                </a:solidFill>
              </a:rPr>
              <a:t>]=p[0..k-s]}</a:t>
            </a:r>
          </a:p>
        </p:txBody>
      </p:sp>
      <p:sp>
        <p:nvSpPr>
          <p:cNvPr id="55310" name="Text Box 14"/>
          <p:cNvSpPr txBox="1">
            <a:spLocks noChangeArrowheads="1"/>
          </p:cNvSpPr>
          <p:nvPr/>
        </p:nvSpPr>
        <p:spPr bwMode="auto">
          <a:xfrm>
            <a:off x="3731573" y="2944276"/>
            <a:ext cx="2209259" cy="338554"/>
          </a:xfrm>
          <a:prstGeom prst="rect">
            <a:avLst/>
          </a:prstGeom>
          <a:noFill/>
          <a:ln w="9525">
            <a:noFill/>
            <a:miter lim="800000"/>
            <a:headEnd/>
            <a:tailEnd/>
          </a:ln>
          <a:effectLst/>
        </p:spPr>
        <p:txBody>
          <a:bodyPr wrap="none">
            <a:spAutoFit/>
          </a:bodyPr>
          <a:lstStyle/>
          <a:p>
            <a:pPr eaLnBrk="0" hangingPunct="0"/>
            <a:r>
              <a:rPr lang="en-US" sz="1600" dirty="0"/>
              <a:t>Identical substrings</a:t>
            </a:r>
          </a:p>
        </p:txBody>
      </p:sp>
      <p:sp>
        <p:nvSpPr>
          <p:cNvPr id="55311" name="AutoShape 15"/>
          <p:cNvSpPr>
            <a:spLocks noChangeArrowheads="1"/>
          </p:cNvSpPr>
          <p:nvPr/>
        </p:nvSpPr>
        <p:spPr bwMode="auto">
          <a:xfrm>
            <a:off x="3671248" y="2899032"/>
            <a:ext cx="2286000" cy="457200"/>
          </a:xfrm>
          <a:prstGeom prst="wedgeRectCallout">
            <a:avLst>
              <a:gd name="adj1" fmla="val -89097"/>
              <a:gd name="adj2" fmla="val 73264"/>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55312" name="Rectangle 16"/>
          <p:cNvSpPr>
            <a:spLocks noChangeArrowheads="1"/>
          </p:cNvSpPr>
          <p:nvPr/>
        </p:nvSpPr>
        <p:spPr bwMode="auto">
          <a:xfrm>
            <a:off x="3485864" y="3633736"/>
            <a:ext cx="914400" cy="838200"/>
          </a:xfrm>
          <a:prstGeom prst="rect">
            <a:avLst/>
          </a:prstGeom>
          <a:noFill/>
          <a:ln w="9525">
            <a:solidFill>
              <a:schemeClr val="tx1"/>
            </a:solidFill>
            <a:prstDash val="dash"/>
            <a:miter lim="800000"/>
            <a:headEnd/>
            <a:tailEnd/>
          </a:ln>
          <a:effectLst/>
        </p:spPr>
        <p:txBody>
          <a:bodyPr wrap="none" anchor="ctr"/>
          <a:lstStyle/>
          <a:p>
            <a:endParaRPr lang="en-US"/>
          </a:p>
        </p:txBody>
      </p:sp>
      <p:sp>
        <p:nvSpPr>
          <p:cNvPr id="55313" name="Text Box 17"/>
          <p:cNvSpPr txBox="1">
            <a:spLocks noChangeArrowheads="1"/>
          </p:cNvSpPr>
          <p:nvPr/>
        </p:nvSpPr>
        <p:spPr bwMode="auto">
          <a:xfrm>
            <a:off x="6351941" y="3338153"/>
            <a:ext cx="2231316" cy="338554"/>
          </a:xfrm>
          <a:prstGeom prst="rect">
            <a:avLst/>
          </a:prstGeom>
          <a:noFill/>
          <a:ln w="9525">
            <a:noFill/>
            <a:miter lim="800000"/>
            <a:headEnd/>
            <a:tailEnd/>
          </a:ln>
          <a:effectLst/>
        </p:spPr>
        <p:txBody>
          <a:bodyPr wrap="none">
            <a:spAutoFit/>
          </a:bodyPr>
          <a:lstStyle/>
          <a:p>
            <a:pPr eaLnBrk="0" hangingPunct="0"/>
            <a:r>
              <a:rPr lang="en-US" sz="1600" dirty="0"/>
              <a:t>Different characters</a:t>
            </a:r>
          </a:p>
        </p:txBody>
      </p:sp>
      <p:sp>
        <p:nvSpPr>
          <p:cNvPr id="55314" name="AutoShape 18"/>
          <p:cNvSpPr>
            <a:spLocks noChangeArrowheads="1"/>
          </p:cNvSpPr>
          <p:nvPr/>
        </p:nvSpPr>
        <p:spPr bwMode="auto">
          <a:xfrm>
            <a:off x="6367816" y="3233400"/>
            <a:ext cx="2286000" cy="533400"/>
          </a:xfrm>
          <a:prstGeom prst="wedgeRectCallout">
            <a:avLst>
              <a:gd name="adj1" fmla="val -135694"/>
              <a:gd name="adj2" fmla="val 28870"/>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36</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Pattern matching</a:t>
            </a:r>
            <a:endParaRPr lang="en-US" dirty="0"/>
          </a:p>
        </p:txBody>
      </p:sp>
      <p:sp>
        <p:nvSpPr>
          <p:cNvPr id="7" name="Text Placeholder 6"/>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56323" name="Rectangle 3"/>
          <p:cNvSpPr>
            <a:spLocks noChangeArrowheads="1"/>
          </p:cNvSpPr>
          <p:nvPr/>
        </p:nvSpPr>
        <p:spPr bwMode="auto">
          <a:xfrm>
            <a:off x="457200" y="1980072"/>
            <a:ext cx="5181600" cy="4648200"/>
          </a:xfrm>
          <a:prstGeom prst="rect">
            <a:avLst/>
          </a:prstGeom>
          <a:noFill/>
          <a:ln w="9525">
            <a:noFill/>
            <a:miter lim="800000"/>
            <a:headEnd/>
            <a:tailEnd/>
          </a:ln>
          <a:effectLst/>
        </p:spPr>
        <p:txBody>
          <a:bodyPr/>
          <a:lstStyle/>
          <a:p>
            <a:pPr marL="342900" indent="-342900">
              <a:spcBef>
                <a:spcPct val="20000"/>
              </a:spcBef>
              <a:buClr>
                <a:schemeClr val="accent1"/>
              </a:buClr>
              <a:buSzPct val="65000"/>
              <a:buFont typeface="Wingdings" pitchFamily="2" charset="2"/>
              <a:buNone/>
            </a:pPr>
            <a:r>
              <a:rPr lang="en-US" dirty="0"/>
              <a:t>KMP(t[0..n-1],p[0..m-1])</a:t>
            </a:r>
          </a:p>
          <a:p>
            <a:pPr marL="342900" indent="-342900">
              <a:spcBef>
                <a:spcPct val="20000"/>
              </a:spcBef>
              <a:buClr>
                <a:schemeClr val="accent1"/>
              </a:buClr>
              <a:buSzPct val="65000"/>
              <a:buFont typeface="Wingdings" pitchFamily="2" charset="2"/>
              <a:buNone/>
            </a:pPr>
            <a:r>
              <a:rPr lang="en-US" dirty="0"/>
              <a:t>  shift[-1..m-2]:=</a:t>
            </a:r>
            <a:r>
              <a:rPr lang="en-US" dirty="0" err="1"/>
              <a:t>shift_computation</a:t>
            </a:r>
            <a:r>
              <a:rPr lang="en-US" dirty="0"/>
              <a:t>(p[0..m-1])</a:t>
            </a:r>
          </a:p>
          <a:p>
            <a:pPr marL="342900" indent="-342900">
              <a:spcBef>
                <a:spcPct val="20000"/>
              </a:spcBef>
              <a:buClr>
                <a:schemeClr val="accent1"/>
              </a:buClr>
              <a:buSzPct val="65000"/>
              <a:buFont typeface="Wingdings" pitchFamily="2" charset="2"/>
              <a:buNone/>
            </a:pPr>
            <a:r>
              <a:rPr lang="en-US" dirty="0"/>
              <a:t>  i:=0 </a:t>
            </a:r>
          </a:p>
          <a:p>
            <a:pPr marL="342900" indent="-342900">
              <a:spcBef>
                <a:spcPct val="20000"/>
              </a:spcBef>
              <a:buClr>
                <a:schemeClr val="accent1"/>
              </a:buClr>
              <a:buSzPct val="65000"/>
              <a:buFont typeface="Wingdings" pitchFamily="2" charset="2"/>
              <a:buNone/>
            </a:pPr>
            <a:r>
              <a:rPr lang="en-US" dirty="0"/>
              <a:t>  j:=0</a:t>
            </a:r>
          </a:p>
          <a:p>
            <a:pPr marL="342900" indent="-342900">
              <a:spcBef>
                <a:spcPct val="20000"/>
              </a:spcBef>
              <a:buClr>
                <a:schemeClr val="accent1"/>
              </a:buClr>
              <a:buSzPct val="65000"/>
              <a:buFont typeface="Wingdings" pitchFamily="2" charset="2"/>
              <a:buNone/>
            </a:pPr>
            <a:r>
              <a:rPr lang="en-US" dirty="0"/>
              <a:t>  WHILE i&lt;=n-m-1 DO</a:t>
            </a:r>
          </a:p>
          <a:p>
            <a:pPr marL="342900" indent="-342900">
              <a:spcBef>
                <a:spcPct val="20000"/>
              </a:spcBef>
              <a:buClr>
                <a:schemeClr val="accent1"/>
              </a:buClr>
              <a:buSzPct val="65000"/>
              <a:buFont typeface="Wingdings" pitchFamily="2" charset="2"/>
              <a:buNone/>
            </a:pPr>
            <a:r>
              <a:rPr lang="en-US" dirty="0"/>
              <a:t>      WHILE t[</a:t>
            </a:r>
            <a:r>
              <a:rPr lang="en-US" dirty="0" err="1"/>
              <a:t>i+j</a:t>
            </a:r>
            <a:r>
              <a:rPr lang="en-US" dirty="0"/>
              <a:t>]=p[j] AND j&lt;m DO j:=j+1</a:t>
            </a:r>
          </a:p>
          <a:p>
            <a:pPr marL="342900" indent="-342900">
              <a:spcBef>
                <a:spcPct val="20000"/>
              </a:spcBef>
              <a:buClr>
                <a:schemeClr val="accent1"/>
              </a:buClr>
              <a:buSzPct val="65000"/>
              <a:buFont typeface="Wingdings" pitchFamily="2" charset="2"/>
              <a:buNone/>
            </a:pPr>
            <a:r>
              <a:rPr lang="en-US" dirty="0"/>
              <a:t>      IF j=m THEN RETURN I</a:t>
            </a:r>
          </a:p>
          <a:p>
            <a:pPr marL="342900" indent="-342900">
              <a:spcBef>
                <a:spcPct val="20000"/>
              </a:spcBef>
              <a:buClr>
                <a:schemeClr val="accent1"/>
              </a:buClr>
              <a:buSzPct val="65000"/>
              <a:buFont typeface="Wingdings" pitchFamily="2" charset="2"/>
              <a:buNone/>
            </a:pPr>
            <a:r>
              <a:rPr lang="en-US" dirty="0"/>
              <a:t>      ELSE</a:t>
            </a:r>
          </a:p>
          <a:p>
            <a:pPr marL="342900" indent="-342900">
              <a:spcBef>
                <a:spcPct val="20000"/>
              </a:spcBef>
              <a:buClr>
                <a:schemeClr val="accent1"/>
              </a:buClr>
              <a:buSzPct val="65000"/>
              <a:buFont typeface="Wingdings" pitchFamily="2" charset="2"/>
              <a:buNone/>
            </a:pPr>
            <a:r>
              <a:rPr lang="en-US" dirty="0"/>
              <a:t>            i:=i+shift[j-1] </a:t>
            </a:r>
          </a:p>
          <a:p>
            <a:pPr marL="342900" indent="-342900">
              <a:spcBef>
                <a:spcPct val="20000"/>
              </a:spcBef>
              <a:buClr>
                <a:schemeClr val="accent1"/>
              </a:buClr>
              <a:buSzPct val="65000"/>
              <a:buFont typeface="Wingdings" pitchFamily="2" charset="2"/>
              <a:buNone/>
            </a:pPr>
            <a:r>
              <a:rPr lang="en-US" dirty="0"/>
              <a:t>            j:=max{j-shift[j-1],0}</a:t>
            </a:r>
          </a:p>
          <a:p>
            <a:pPr marL="342900" indent="-342900">
              <a:spcBef>
                <a:spcPct val="20000"/>
              </a:spcBef>
              <a:buClr>
                <a:schemeClr val="accent1"/>
              </a:buClr>
              <a:buSzPct val="65000"/>
              <a:buFont typeface="Wingdings" pitchFamily="2" charset="2"/>
              <a:buNone/>
            </a:pPr>
            <a:r>
              <a:rPr lang="en-US" dirty="0"/>
              <a:t>   RETURN -1</a:t>
            </a:r>
          </a:p>
        </p:txBody>
      </p:sp>
      <p:sp>
        <p:nvSpPr>
          <p:cNvPr id="56324" name="Text Box 4"/>
          <p:cNvSpPr txBox="1">
            <a:spLocks noChangeArrowheads="1"/>
          </p:cNvSpPr>
          <p:nvPr/>
        </p:nvSpPr>
        <p:spPr bwMode="auto">
          <a:xfrm>
            <a:off x="5144068" y="2187263"/>
            <a:ext cx="2874505" cy="338554"/>
          </a:xfrm>
          <a:prstGeom prst="rect">
            <a:avLst/>
          </a:prstGeom>
          <a:noFill/>
          <a:ln w="9525">
            <a:noFill/>
            <a:miter lim="800000"/>
            <a:headEnd/>
            <a:tailEnd/>
          </a:ln>
          <a:effectLst/>
        </p:spPr>
        <p:txBody>
          <a:bodyPr wrap="none">
            <a:spAutoFit/>
          </a:bodyPr>
          <a:lstStyle/>
          <a:p>
            <a:pPr eaLnBrk="0" hangingPunct="0"/>
            <a:r>
              <a:rPr lang="en-US" sz="1600" dirty="0"/>
              <a:t>Computation of shift table</a:t>
            </a:r>
          </a:p>
        </p:txBody>
      </p:sp>
      <p:sp>
        <p:nvSpPr>
          <p:cNvPr id="56325" name="Text Box 5"/>
          <p:cNvSpPr txBox="1">
            <a:spLocks noChangeArrowheads="1"/>
          </p:cNvSpPr>
          <p:nvPr/>
        </p:nvSpPr>
        <p:spPr bwMode="auto">
          <a:xfrm>
            <a:off x="2005415" y="2914314"/>
            <a:ext cx="4038600" cy="338554"/>
          </a:xfrm>
          <a:prstGeom prst="rect">
            <a:avLst/>
          </a:prstGeom>
          <a:noFill/>
          <a:ln w="9525">
            <a:noFill/>
            <a:miter lim="800000"/>
            <a:headEnd/>
            <a:tailEnd/>
          </a:ln>
          <a:effectLst/>
        </p:spPr>
        <p:txBody>
          <a:bodyPr>
            <a:spAutoFit/>
          </a:bodyPr>
          <a:lstStyle/>
          <a:p>
            <a:pPr eaLnBrk="0" hangingPunct="0"/>
            <a:r>
              <a:rPr lang="en-US" sz="1600" dirty="0"/>
              <a:t>Index in the text</a:t>
            </a:r>
          </a:p>
        </p:txBody>
      </p:sp>
      <p:sp>
        <p:nvSpPr>
          <p:cNvPr id="56326" name="Text Box 6"/>
          <p:cNvSpPr txBox="1">
            <a:spLocks noChangeArrowheads="1"/>
          </p:cNvSpPr>
          <p:nvPr/>
        </p:nvSpPr>
        <p:spPr bwMode="auto">
          <a:xfrm>
            <a:off x="1964471" y="3300867"/>
            <a:ext cx="2258952" cy="338554"/>
          </a:xfrm>
          <a:prstGeom prst="rect">
            <a:avLst/>
          </a:prstGeom>
          <a:noFill/>
          <a:ln w="9525">
            <a:noFill/>
            <a:miter lim="800000"/>
            <a:headEnd/>
            <a:tailEnd/>
          </a:ln>
          <a:effectLst/>
        </p:spPr>
        <p:txBody>
          <a:bodyPr wrap="none">
            <a:spAutoFit/>
          </a:bodyPr>
          <a:lstStyle/>
          <a:p>
            <a:pPr eaLnBrk="0" hangingPunct="0"/>
            <a:r>
              <a:rPr lang="en-US" sz="1600" dirty="0"/>
              <a:t>Index in the pattern</a:t>
            </a:r>
          </a:p>
        </p:txBody>
      </p:sp>
      <p:sp>
        <p:nvSpPr>
          <p:cNvPr id="56327" name="Text Box 7"/>
          <p:cNvSpPr txBox="1">
            <a:spLocks noChangeArrowheads="1"/>
          </p:cNvSpPr>
          <p:nvPr/>
        </p:nvSpPr>
        <p:spPr bwMode="auto">
          <a:xfrm>
            <a:off x="5144068" y="3651833"/>
            <a:ext cx="3850734" cy="584775"/>
          </a:xfrm>
          <a:prstGeom prst="rect">
            <a:avLst/>
          </a:prstGeom>
          <a:noFill/>
          <a:ln w="9525">
            <a:noFill/>
            <a:miter lim="800000"/>
            <a:headEnd/>
            <a:tailEnd/>
          </a:ln>
          <a:effectLst/>
        </p:spPr>
        <p:txBody>
          <a:bodyPr wrap="none">
            <a:spAutoFit/>
          </a:bodyPr>
          <a:lstStyle/>
          <a:p>
            <a:pPr eaLnBrk="0" hangingPunct="0"/>
            <a:r>
              <a:rPr lang="en-US" sz="1600" dirty="0"/>
              <a:t>Compare t[i..i+m-1] and p[0..m-1]</a:t>
            </a:r>
          </a:p>
          <a:p>
            <a:pPr eaLnBrk="0" hangingPunct="0"/>
            <a:r>
              <a:rPr lang="en-US" sz="1600" dirty="0"/>
              <a:t>from left to right</a:t>
            </a:r>
          </a:p>
        </p:txBody>
      </p:sp>
      <p:sp>
        <p:nvSpPr>
          <p:cNvPr id="56328" name="Text Box 8"/>
          <p:cNvSpPr txBox="1">
            <a:spLocks noChangeArrowheads="1"/>
          </p:cNvSpPr>
          <p:nvPr/>
        </p:nvSpPr>
        <p:spPr bwMode="auto">
          <a:xfrm>
            <a:off x="4009032" y="5118701"/>
            <a:ext cx="1963999" cy="338554"/>
          </a:xfrm>
          <a:prstGeom prst="rect">
            <a:avLst/>
          </a:prstGeom>
          <a:noFill/>
          <a:ln w="9525">
            <a:noFill/>
            <a:miter lim="800000"/>
            <a:headEnd/>
            <a:tailEnd/>
          </a:ln>
          <a:effectLst/>
        </p:spPr>
        <p:txBody>
          <a:bodyPr wrap="none">
            <a:spAutoFit/>
          </a:bodyPr>
          <a:lstStyle/>
          <a:p>
            <a:pPr eaLnBrk="0" hangingPunct="0"/>
            <a:r>
              <a:rPr lang="en-US" sz="1600" dirty="0"/>
              <a:t>Shift the pattern </a:t>
            </a:r>
          </a:p>
        </p:txBody>
      </p:sp>
      <p:sp>
        <p:nvSpPr>
          <p:cNvPr id="56329" name="Text Box 9"/>
          <p:cNvSpPr txBox="1">
            <a:spLocks noChangeArrowheads="1"/>
          </p:cNvSpPr>
          <p:nvPr/>
        </p:nvSpPr>
        <p:spPr bwMode="auto">
          <a:xfrm>
            <a:off x="4599296" y="5788196"/>
            <a:ext cx="3709575" cy="584775"/>
          </a:xfrm>
          <a:prstGeom prst="rect">
            <a:avLst/>
          </a:prstGeom>
          <a:noFill/>
          <a:ln w="9525">
            <a:noFill/>
            <a:miter lim="800000"/>
            <a:headEnd/>
            <a:tailEnd/>
          </a:ln>
          <a:effectLst/>
        </p:spPr>
        <p:txBody>
          <a:bodyPr wrap="square">
            <a:spAutoFit/>
          </a:bodyPr>
          <a:lstStyle/>
          <a:p>
            <a:pPr eaLnBrk="0" hangingPunct="0"/>
            <a:r>
              <a:rPr lang="en-US" sz="1600" dirty="0"/>
              <a:t>Skip the characters in the pattern already compared </a:t>
            </a:r>
          </a:p>
        </p:txBody>
      </p:sp>
      <p:sp>
        <p:nvSpPr>
          <p:cNvPr id="56330" name="AutoShape 10"/>
          <p:cNvSpPr>
            <a:spLocks noChangeArrowheads="1"/>
          </p:cNvSpPr>
          <p:nvPr/>
        </p:nvSpPr>
        <p:spPr bwMode="auto">
          <a:xfrm>
            <a:off x="5144068" y="2170572"/>
            <a:ext cx="2743200" cy="381000"/>
          </a:xfrm>
          <a:prstGeom prst="wedgeRectCallout">
            <a:avLst>
              <a:gd name="adj1" fmla="val -59667"/>
              <a:gd name="adj2" fmla="val 102083"/>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56331" name="AutoShape 11"/>
          <p:cNvSpPr>
            <a:spLocks noChangeArrowheads="1"/>
          </p:cNvSpPr>
          <p:nvPr/>
        </p:nvSpPr>
        <p:spPr bwMode="auto">
          <a:xfrm>
            <a:off x="1967315" y="2956385"/>
            <a:ext cx="4114800" cy="304800"/>
          </a:xfrm>
          <a:prstGeom prst="wedgeRectCallout">
            <a:avLst>
              <a:gd name="adj1" fmla="val -66472"/>
              <a:gd name="adj2" fmla="val -10417"/>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56332" name="AutoShape 12"/>
          <p:cNvSpPr>
            <a:spLocks noChangeArrowheads="1"/>
          </p:cNvSpPr>
          <p:nvPr/>
        </p:nvSpPr>
        <p:spPr bwMode="auto">
          <a:xfrm>
            <a:off x="1964471" y="3300867"/>
            <a:ext cx="2362200" cy="304800"/>
          </a:xfrm>
          <a:prstGeom prst="wedgeRectCallout">
            <a:avLst>
              <a:gd name="adj1" fmla="val -78495"/>
              <a:gd name="adj2" fmla="val -6250"/>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56333" name="AutoShape 13"/>
          <p:cNvSpPr>
            <a:spLocks noChangeArrowheads="1"/>
          </p:cNvSpPr>
          <p:nvPr/>
        </p:nvSpPr>
        <p:spPr bwMode="auto">
          <a:xfrm>
            <a:off x="5144068" y="3639421"/>
            <a:ext cx="3777682" cy="609600"/>
          </a:xfrm>
          <a:prstGeom prst="wedgeRectCallout">
            <a:avLst>
              <a:gd name="adj1" fmla="val -61685"/>
              <a:gd name="adj2" fmla="val 25259"/>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56334" name="AutoShape 14"/>
          <p:cNvSpPr>
            <a:spLocks noChangeArrowheads="1"/>
          </p:cNvSpPr>
          <p:nvPr/>
        </p:nvSpPr>
        <p:spPr bwMode="auto">
          <a:xfrm>
            <a:off x="3995383" y="5118701"/>
            <a:ext cx="1963999" cy="381000"/>
          </a:xfrm>
          <a:prstGeom prst="wedgeRectCallout">
            <a:avLst>
              <a:gd name="adj1" fmla="val -88134"/>
              <a:gd name="adj2" fmla="val 19583"/>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56335" name="AutoShape 15"/>
          <p:cNvSpPr>
            <a:spLocks noChangeArrowheads="1"/>
          </p:cNvSpPr>
          <p:nvPr/>
        </p:nvSpPr>
        <p:spPr bwMode="auto">
          <a:xfrm>
            <a:off x="4599296" y="5788197"/>
            <a:ext cx="3616656" cy="584775"/>
          </a:xfrm>
          <a:prstGeom prst="wedgeRectCallout">
            <a:avLst>
              <a:gd name="adj1" fmla="val -63430"/>
              <a:gd name="adj2" fmla="val -78516"/>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37</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Pattern matching</a:t>
            </a:r>
          </a:p>
        </p:txBody>
      </p:sp>
      <p:sp>
        <p:nvSpPr>
          <p:cNvPr id="15" name="Text Placeholder 14"/>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57346" name="Rectangle 2"/>
          <p:cNvSpPr>
            <a:spLocks noChangeArrowheads="1"/>
          </p:cNvSpPr>
          <p:nvPr/>
        </p:nvSpPr>
        <p:spPr bwMode="auto">
          <a:xfrm>
            <a:off x="457200" y="381000"/>
            <a:ext cx="7772400" cy="609600"/>
          </a:xfrm>
          <a:prstGeom prst="rect">
            <a:avLst/>
          </a:prstGeom>
          <a:noFill/>
          <a:ln w="9525">
            <a:noFill/>
            <a:miter lim="800000"/>
            <a:headEnd/>
            <a:tailEnd/>
          </a:ln>
          <a:effectLst/>
        </p:spPr>
        <p:txBody>
          <a:bodyPr anchor="ctr"/>
          <a:lstStyle/>
          <a:p>
            <a:r>
              <a:rPr lang="en-US" sz="3400">
                <a:solidFill>
                  <a:srgbClr val="FF0000"/>
                </a:solidFill>
              </a:rPr>
              <a:t>Pattern matching</a:t>
            </a:r>
          </a:p>
        </p:txBody>
      </p:sp>
      <p:sp>
        <p:nvSpPr>
          <p:cNvPr id="57347" name="Rectangle 3"/>
          <p:cNvSpPr>
            <a:spLocks noChangeArrowheads="1"/>
          </p:cNvSpPr>
          <p:nvPr/>
        </p:nvSpPr>
        <p:spPr bwMode="auto">
          <a:xfrm>
            <a:off x="457200" y="2007368"/>
            <a:ext cx="5181600" cy="3943056"/>
          </a:xfrm>
          <a:prstGeom prst="rect">
            <a:avLst/>
          </a:prstGeom>
          <a:noFill/>
          <a:ln w="9525">
            <a:noFill/>
            <a:miter lim="800000"/>
            <a:headEnd/>
            <a:tailEnd/>
          </a:ln>
          <a:effectLst/>
        </p:spPr>
        <p:txBody>
          <a:bodyPr/>
          <a:lstStyle/>
          <a:p>
            <a:pPr marL="342900" indent="-342900">
              <a:spcBef>
                <a:spcPct val="20000"/>
              </a:spcBef>
              <a:buClr>
                <a:schemeClr val="accent1"/>
              </a:buClr>
              <a:buSzPct val="65000"/>
              <a:buFont typeface="Wingdings" pitchFamily="2" charset="2"/>
              <a:buNone/>
            </a:pPr>
            <a:r>
              <a:rPr lang="en-US" dirty="0" err="1"/>
              <a:t>Shift_computation</a:t>
            </a:r>
            <a:r>
              <a:rPr lang="en-US" dirty="0"/>
              <a:t>(p[0..m-1])</a:t>
            </a:r>
          </a:p>
          <a:p>
            <a:pPr marL="342900" indent="-342900">
              <a:spcBef>
                <a:spcPct val="20000"/>
              </a:spcBef>
              <a:buClr>
                <a:schemeClr val="accent1"/>
              </a:buClr>
              <a:buSzPct val="65000"/>
              <a:buFont typeface="Wingdings" pitchFamily="2" charset="2"/>
              <a:buNone/>
            </a:pPr>
            <a:r>
              <a:rPr lang="en-US" dirty="0"/>
              <a:t>  shift[-1]:=1; shift[0]:=1</a:t>
            </a:r>
          </a:p>
          <a:p>
            <a:pPr marL="342900" indent="-342900">
              <a:spcBef>
                <a:spcPct val="20000"/>
              </a:spcBef>
              <a:buClr>
                <a:schemeClr val="accent1"/>
              </a:buClr>
              <a:buSzPct val="65000"/>
              <a:buFont typeface="Wingdings" pitchFamily="2" charset="2"/>
              <a:buNone/>
            </a:pPr>
            <a:r>
              <a:rPr lang="en-US" dirty="0"/>
              <a:t>  </a:t>
            </a:r>
            <a:r>
              <a:rPr lang="en-US" dirty="0" err="1"/>
              <a:t>i</a:t>
            </a:r>
            <a:r>
              <a:rPr lang="en-US" dirty="0"/>
              <a:t>:=1 </a:t>
            </a:r>
          </a:p>
          <a:p>
            <a:pPr marL="342900" indent="-342900">
              <a:spcBef>
                <a:spcPct val="20000"/>
              </a:spcBef>
              <a:buClr>
                <a:schemeClr val="accent1"/>
              </a:buClr>
              <a:buSzPct val="65000"/>
              <a:buFont typeface="Wingdings" pitchFamily="2" charset="2"/>
              <a:buNone/>
            </a:pPr>
            <a:r>
              <a:rPr lang="en-US" dirty="0"/>
              <a:t>  j:=0</a:t>
            </a:r>
          </a:p>
          <a:p>
            <a:pPr marL="342900" indent="-342900">
              <a:spcBef>
                <a:spcPct val="20000"/>
              </a:spcBef>
              <a:buClr>
                <a:schemeClr val="accent1"/>
              </a:buClr>
              <a:buSzPct val="65000"/>
              <a:buFont typeface="Wingdings" pitchFamily="2" charset="2"/>
              <a:buNone/>
            </a:pPr>
            <a:r>
              <a:rPr lang="en-US" dirty="0"/>
              <a:t>  WHILE </a:t>
            </a:r>
            <a:r>
              <a:rPr lang="en-US" dirty="0" err="1"/>
              <a:t>i+j</a:t>
            </a:r>
            <a:r>
              <a:rPr lang="en-US" dirty="0"/>
              <a:t>&lt;m DO</a:t>
            </a:r>
          </a:p>
          <a:p>
            <a:pPr marL="342900" indent="-342900">
              <a:spcBef>
                <a:spcPct val="20000"/>
              </a:spcBef>
              <a:buClr>
                <a:schemeClr val="accent1"/>
              </a:buClr>
              <a:buSzPct val="65000"/>
              <a:buFont typeface="Wingdings" pitchFamily="2" charset="2"/>
              <a:buNone/>
            </a:pPr>
            <a:r>
              <a:rPr lang="en-US" dirty="0"/>
              <a:t>      IF p[</a:t>
            </a:r>
            <a:r>
              <a:rPr lang="en-US" dirty="0" err="1"/>
              <a:t>i+j</a:t>
            </a:r>
            <a:r>
              <a:rPr lang="en-US" dirty="0"/>
              <a:t>]=p[j]  THEN shift[</a:t>
            </a:r>
            <a:r>
              <a:rPr lang="en-US" dirty="0" err="1"/>
              <a:t>i+j</a:t>
            </a:r>
            <a:r>
              <a:rPr lang="en-US" dirty="0"/>
              <a:t>]:=</a:t>
            </a:r>
            <a:r>
              <a:rPr lang="en-US" dirty="0" err="1"/>
              <a:t>i</a:t>
            </a:r>
            <a:endParaRPr lang="en-US" dirty="0"/>
          </a:p>
          <a:p>
            <a:pPr marL="342900" indent="-342900">
              <a:spcBef>
                <a:spcPct val="20000"/>
              </a:spcBef>
              <a:buClr>
                <a:schemeClr val="accent1"/>
              </a:buClr>
              <a:buSzPct val="65000"/>
              <a:buFont typeface="Wingdings" pitchFamily="2" charset="2"/>
              <a:buNone/>
            </a:pPr>
            <a:r>
              <a:rPr lang="en-US" dirty="0"/>
              <a:t>                                      j:=j+1</a:t>
            </a:r>
          </a:p>
          <a:p>
            <a:pPr marL="342900" indent="-342900">
              <a:spcBef>
                <a:spcPct val="20000"/>
              </a:spcBef>
              <a:buClr>
                <a:schemeClr val="accent1"/>
              </a:buClr>
              <a:buSzPct val="65000"/>
              <a:buFont typeface="Wingdings" pitchFamily="2" charset="2"/>
              <a:buNone/>
            </a:pPr>
            <a:r>
              <a:rPr lang="en-US" dirty="0"/>
              <a:t>      ELSE</a:t>
            </a:r>
          </a:p>
          <a:p>
            <a:pPr marL="342900" indent="-342900">
              <a:spcBef>
                <a:spcPct val="20000"/>
              </a:spcBef>
              <a:buClr>
                <a:schemeClr val="accent1"/>
              </a:buClr>
              <a:buSzPct val="65000"/>
              <a:buFont typeface="Wingdings" pitchFamily="2" charset="2"/>
              <a:buNone/>
            </a:pPr>
            <a:r>
              <a:rPr lang="en-US" dirty="0"/>
              <a:t>            IF j=0 THEN shift[</a:t>
            </a:r>
            <a:r>
              <a:rPr lang="en-US" dirty="0" err="1"/>
              <a:t>i</a:t>
            </a:r>
            <a:r>
              <a:rPr lang="en-US" dirty="0"/>
              <a:t>]:=i+1</a:t>
            </a:r>
          </a:p>
          <a:p>
            <a:pPr marL="342900" indent="-342900">
              <a:spcBef>
                <a:spcPct val="20000"/>
              </a:spcBef>
              <a:buClr>
                <a:schemeClr val="accent1"/>
              </a:buClr>
              <a:buSzPct val="65000"/>
              <a:buFont typeface="Wingdings" pitchFamily="2" charset="2"/>
              <a:buNone/>
            </a:pPr>
            <a:r>
              <a:rPr lang="en-US" dirty="0"/>
              <a:t>            </a:t>
            </a:r>
            <a:r>
              <a:rPr lang="en-US" dirty="0" err="1"/>
              <a:t>i</a:t>
            </a:r>
            <a:r>
              <a:rPr lang="en-US" dirty="0"/>
              <a:t>:=</a:t>
            </a:r>
            <a:r>
              <a:rPr lang="en-US" dirty="0" err="1"/>
              <a:t>i+shift</a:t>
            </a:r>
            <a:r>
              <a:rPr lang="en-US" dirty="0"/>
              <a:t>[j-1] </a:t>
            </a:r>
          </a:p>
          <a:p>
            <a:pPr marL="342900" indent="-342900">
              <a:spcBef>
                <a:spcPct val="20000"/>
              </a:spcBef>
              <a:buClr>
                <a:schemeClr val="accent1"/>
              </a:buClr>
              <a:buSzPct val="65000"/>
              <a:buFont typeface="Wingdings" pitchFamily="2" charset="2"/>
              <a:buNone/>
            </a:pPr>
            <a:r>
              <a:rPr lang="en-US" dirty="0"/>
              <a:t>            j:=max{j-shift[j-1],0}</a:t>
            </a:r>
          </a:p>
          <a:p>
            <a:pPr marL="342900" indent="-342900">
              <a:spcBef>
                <a:spcPct val="20000"/>
              </a:spcBef>
              <a:buClr>
                <a:schemeClr val="accent1"/>
              </a:buClr>
              <a:buSzPct val="65000"/>
              <a:buFont typeface="Wingdings" pitchFamily="2" charset="2"/>
              <a:buNone/>
            </a:pPr>
            <a:r>
              <a:rPr lang="en-US" dirty="0"/>
              <a:t>   RETURN -1</a:t>
            </a:r>
          </a:p>
        </p:txBody>
      </p:sp>
      <p:sp>
        <p:nvSpPr>
          <p:cNvPr id="57348" name="Text Box 4"/>
          <p:cNvSpPr txBox="1">
            <a:spLocks noChangeArrowheads="1"/>
          </p:cNvSpPr>
          <p:nvPr/>
        </p:nvSpPr>
        <p:spPr bwMode="auto">
          <a:xfrm>
            <a:off x="4123994" y="2007368"/>
            <a:ext cx="4951815" cy="338554"/>
          </a:xfrm>
          <a:prstGeom prst="rect">
            <a:avLst/>
          </a:prstGeom>
          <a:noFill/>
          <a:ln w="9525">
            <a:noFill/>
            <a:miter lim="800000"/>
            <a:headEnd/>
            <a:tailEnd/>
          </a:ln>
          <a:effectLst/>
        </p:spPr>
        <p:txBody>
          <a:bodyPr wrap="square">
            <a:spAutoFit/>
          </a:bodyPr>
          <a:lstStyle/>
          <a:p>
            <a:pPr eaLnBrk="0" hangingPunct="0"/>
            <a:r>
              <a:rPr lang="en-US" sz="1600" dirty="0"/>
              <a:t>The first or the second positions are different</a:t>
            </a:r>
          </a:p>
        </p:txBody>
      </p:sp>
      <p:sp>
        <p:nvSpPr>
          <p:cNvPr id="57349" name="Text Box 5"/>
          <p:cNvSpPr txBox="1">
            <a:spLocks noChangeArrowheads="1"/>
          </p:cNvSpPr>
          <p:nvPr/>
        </p:nvSpPr>
        <p:spPr bwMode="auto">
          <a:xfrm>
            <a:off x="1887373" y="2706242"/>
            <a:ext cx="4495800" cy="338554"/>
          </a:xfrm>
          <a:prstGeom prst="rect">
            <a:avLst/>
          </a:prstGeom>
          <a:noFill/>
          <a:ln w="9525">
            <a:noFill/>
            <a:miter lim="800000"/>
            <a:headEnd/>
            <a:tailEnd/>
          </a:ln>
          <a:effectLst/>
        </p:spPr>
        <p:txBody>
          <a:bodyPr>
            <a:spAutoFit/>
          </a:bodyPr>
          <a:lstStyle/>
          <a:p>
            <a:pPr eaLnBrk="0" hangingPunct="0"/>
            <a:r>
              <a:rPr lang="en-US" sz="1600" dirty="0"/>
              <a:t>Index in the pattern interpreted as text</a:t>
            </a:r>
          </a:p>
        </p:txBody>
      </p:sp>
      <p:sp>
        <p:nvSpPr>
          <p:cNvPr id="57350" name="Text Box 6"/>
          <p:cNvSpPr txBox="1">
            <a:spLocks noChangeArrowheads="1"/>
          </p:cNvSpPr>
          <p:nvPr/>
        </p:nvSpPr>
        <p:spPr bwMode="auto">
          <a:xfrm>
            <a:off x="1990241" y="2995892"/>
            <a:ext cx="2258952" cy="338554"/>
          </a:xfrm>
          <a:prstGeom prst="rect">
            <a:avLst/>
          </a:prstGeom>
          <a:noFill/>
          <a:ln w="9525">
            <a:noFill/>
            <a:miter lim="800000"/>
            <a:headEnd/>
            <a:tailEnd/>
          </a:ln>
          <a:effectLst/>
        </p:spPr>
        <p:txBody>
          <a:bodyPr wrap="none">
            <a:spAutoFit/>
          </a:bodyPr>
          <a:lstStyle/>
          <a:p>
            <a:pPr eaLnBrk="0" hangingPunct="0"/>
            <a:r>
              <a:rPr lang="en-US" sz="1600" dirty="0"/>
              <a:t>Index in the pattern</a:t>
            </a:r>
          </a:p>
        </p:txBody>
      </p:sp>
      <p:sp>
        <p:nvSpPr>
          <p:cNvPr id="57351" name="AutoShape 7"/>
          <p:cNvSpPr>
            <a:spLocks noChangeArrowheads="1"/>
          </p:cNvSpPr>
          <p:nvPr/>
        </p:nvSpPr>
        <p:spPr bwMode="auto">
          <a:xfrm>
            <a:off x="4135273" y="1977656"/>
            <a:ext cx="4776716" cy="381000"/>
          </a:xfrm>
          <a:prstGeom prst="wedgeRectCallout">
            <a:avLst>
              <a:gd name="adj1" fmla="val -59801"/>
              <a:gd name="adj2" fmla="val 95087"/>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57352" name="AutoShape 8"/>
          <p:cNvSpPr>
            <a:spLocks noChangeArrowheads="1"/>
          </p:cNvSpPr>
          <p:nvPr/>
        </p:nvSpPr>
        <p:spPr bwMode="auto">
          <a:xfrm>
            <a:off x="1969261" y="2719890"/>
            <a:ext cx="4495800" cy="304800"/>
          </a:xfrm>
          <a:prstGeom prst="wedgeRectCallout">
            <a:avLst>
              <a:gd name="adj1" fmla="val -65079"/>
              <a:gd name="adj2" fmla="val -10417"/>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57353" name="AutoShape 9"/>
          <p:cNvSpPr>
            <a:spLocks noChangeArrowheads="1"/>
          </p:cNvSpPr>
          <p:nvPr/>
        </p:nvSpPr>
        <p:spPr bwMode="auto">
          <a:xfrm>
            <a:off x="1990241" y="3044796"/>
            <a:ext cx="2540816" cy="289650"/>
          </a:xfrm>
          <a:prstGeom prst="wedgeRectCallout">
            <a:avLst>
              <a:gd name="adj1" fmla="val -77326"/>
              <a:gd name="adj2" fmla="val -10962"/>
            </a:avLst>
          </a:prstGeom>
          <a:noFill/>
          <a:ln w="9525">
            <a:solidFill>
              <a:schemeClr val="tx1"/>
            </a:solidFill>
            <a:miter lim="800000"/>
            <a:headEnd/>
            <a:tailEnd/>
          </a:ln>
          <a:effectLst/>
        </p:spPr>
        <p:txBody>
          <a:bodyPr/>
          <a:lstStyle/>
          <a:p>
            <a:pPr algn="ctr" eaLnBrk="0" hangingPunct="0"/>
            <a:endParaRPr lang="en-US" sz="2400">
              <a:latin typeface="Times New Roman" pitchFamily="18" charset="0"/>
            </a:endParaRPr>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38</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2889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Pattern Matching</a:t>
            </a:r>
            <a:endParaRPr lang="en-US" dirty="0"/>
          </a:p>
        </p:txBody>
      </p:sp>
      <p:sp>
        <p:nvSpPr>
          <p:cNvPr id="6" name="Text Placeholder 5"/>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7" name="Rectangle 4"/>
          <p:cNvSpPr>
            <a:spLocks noChangeArrowheads="1"/>
          </p:cNvSpPr>
          <p:nvPr/>
        </p:nvSpPr>
        <p:spPr bwMode="auto">
          <a:xfrm>
            <a:off x="459472" y="2073336"/>
            <a:ext cx="4343400" cy="4054475"/>
          </a:xfrm>
          <a:prstGeom prst="rect">
            <a:avLst/>
          </a:prstGeom>
          <a:noFill/>
          <a:ln w="9525">
            <a:noFill/>
            <a:miter lim="800000"/>
            <a:headEnd/>
            <a:tailEnd/>
          </a:ln>
          <a:effectLst/>
        </p:spPr>
        <p:txBody>
          <a:bodyPr>
            <a:spAutoFit/>
          </a:bodyPr>
          <a:lstStyle/>
          <a:p>
            <a:pPr marL="457200" indent="-457200" eaLnBrk="0" hangingPunct="0">
              <a:spcBef>
                <a:spcPct val="50000"/>
              </a:spcBef>
            </a:pPr>
            <a:r>
              <a:rPr lang="en-US" dirty="0" err="1"/>
              <a:t>Naïve_search</a:t>
            </a:r>
            <a:r>
              <a:rPr lang="en-US" dirty="0"/>
              <a:t>(t[0..n-1],p[0..m-1])</a:t>
            </a:r>
          </a:p>
          <a:p>
            <a:pPr marL="457200" indent="-457200" eaLnBrk="0" hangingPunct="0">
              <a:spcBef>
                <a:spcPct val="50000"/>
              </a:spcBef>
            </a:pPr>
            <a:r>
              <a:rPr lang="en-US" dirty="0"/>
              <a:t>  FOR </a:t>
            </a:r>
            <a:r>
              <a:rPr lang="en-US" dirty="0" err="1"/>
              <a:t>i</a:t>
            </a:r>
            <a:r>
              <a:rPr lang="en-US" dirty="0"/>
              <a:t>:=0,n-m-1 DO</a:t>
            </a:r>
          </a:p>
          <a:p>
            <a:pPr marL="457200" indent="-457200" eaLnBrk="0" hangingPunct="0">
              <a:spcBef>
                <a:spcPct val="50000"/>
              </a:spcBef>
            </a:pPr>
            <a:r>
              <a:rPr lang="en-US" dirty="0"/>
              <a:t>    d:=False</a:t>
            </a:r>
          </a:p>
          <a:p>
            <a:pPr marL="457200" indent="-457200" eaLnBrk="0" hangingPunct="0">
              <a:spcBef>
                <a:spcPct val="50000"/>
              </a:spcBef>
            </a:pPr>
            <a:r>
              <a:rPr lang="en-US" dirty="0"/>
              <a:t>    j:=</a:t>
            </a:r>
            <a:r>
              <a:rPr lang="en-US" dirty="0" err="1"/>
              <a:t>i</a:t>
            </a:r>
            <a:endParaRPr lang="en-US" dirty="0"/>
          </a:p>
          <a:p>
            <a:pPr marL="457200" indent="-457200" eaLnBrk="0" hangingPunct="0">
              <a:spcBef>
                <a:spcPct val="50000"/>
              </a:spcBef>
            </a:pPr>
            <a:r>
              <a:rPr lang="en-US" dirty="0"/>
              <a:t>   WHILE d=False AND j&lt;=i+m-1 DO</a:t>
            </a:r>
          </a:p>
          <a:p>
            <a:pPr marL="457200" indent="-457200" eaLnBrk="0" hangingPunct="0">
              <a:spcBef>
                <a:spcPct val="50000"/>
              </a:spcBef>
            </a:pPr>
            <a:r>
              <a:rPr lang="en-US" dirty="0"/>
              <a:t>       IF t[j]&lt;&gt;p[j-</a:t>
            </a:r>
            <a:r>
              <a:rPr lang="en-US" dirty="0" err="1"/>
              <a:t>i</a:t>
            </a:r>
            <a:r>
              <a:rPr lang="en-US" dirty="0"/>
              <a:t>] THEN d:= True</a:t>
            </a:r>
          </a:p>
          <a:p>
            <a:pPr marL="457200" indent="-457200" eaLnBrk="0" hangingPunct="0">
              <a:spcBef>
                <a:spcPct val="50000"/>
              </a:spcBef>
            </a:pPr>
            <a:r>
              <a:rPr lang="en-US" dirty="0"/>
              <a:t>       ELSE j:=j+1</a:t>
            </a:r>
          </a:p>
          <a:p>
            <a:pPr marL="457200" indent="-457200" eaLnBrk="0" hangingPunct="0">
              <a:spcBef>
                <a:spcPct val="50000"/>
              </a:spcBef>
            </a:pPr>
            <a:r>
              <a:rPr lang="en-US" dirty="0"/>
              <a:t>   IF d=False THEN RETURN </a:t>
            </a:r>
            <a:r>
              <a:rPr lang="en-US" dirty="0" err="1"/>
              <a:t>i</a:t>
            </a:r>
            <a:endParaRPr lang="en-US" dirty="0"/>
          </a:p>
          <a:p>
            <a:pPr marL="457200" indent="-457200" eaLnBrk="0" hangingPunct="0">
              <a:spcBef>
                <a:spcPct val="50000"/>
              </a:spcBef>
            </a:pPr>
            <a:r>
              <a:rPr lang="en-US" dirty="0"/>
              <a:t> RETURN -1</a:t>
            </a:r>
          </a:p>
        </p:txBody>
      </p:sp>
      <p:sp>
        <p:nvSpPr>
          <p:cNvPr id="8" name="Text Box 5"/>
          <p:cNvSpPr txBox="1">
            <a:spLocks noChangeArrowheads="1"/>
          </p:cNvSpPr>
          <p:nvPr/>
        </p:nvSpPr>
        <p:spPr bwMode="auto">
          <a:xfrm>
            <a:off x="840472" y="4664136"/>
            <a:ext cx="184150" cy="457200"/>
          </a:xfrm>
          <a:prstGeom prst="rect">
            <a:avLst/>
          </a:prstGeom>
          <a:noFill/>
          <a:ln w="9525">
            <a:noFill/>
            <a:miter lim="800000"/>
            <a:headEnd/>
            <a:tailEnd/>
          </a:ln>
          <a:effectLst/>
        </p:spPr>
        <p:txBody>
          <a:bodyPr wrap="none">
            <a:spAutoFit/>
          </a:bodyPr>
          <a:lstStyle/>
          <a:p>
            <a:pPr eaLnBrk="0" hangingPunct="0"/>
            <a:endParaRPr lang="en-US" sz="2400">
              <a:latin typeface="Times New Roman" pitchFamily="18" charset="0"/>
            </a:endParaRPr>
          </a:p>
        </p:txBody>
      </p:sp>
      <p:sp>
        <p:nvSpPr>
          <p:cNvPr id="9" name="Rectangle 6"/>
          <p:cNvSpPr>
            <a:spLocks noChangeArrowheads="1"/>
          </p:cNvSpPr>
          <p:nvPr/>
        </p:nvSpPr>
        <p:spPr bwMode="auto">
          <a:xfrm>
            <a:off x="5107672" y="2149536"/>
            <a:ext cx="3200400" cy="3554819"/>
          </a:xfrm>
          <a:prstGeom prst="rect">
            <a:avLst/>
          </a:prstGeom>
          <a:noFill/>
          <a:ln w="9525">
            <a:noFill/>
            <a:miter lim="800000"/>
            <a:headEnd/>
            <a:tailEnd/>
          </a:ln>
          <a:effectLst/>
        </p:spPr>
        <p:txBody>
          <a:bodyPr>
            <a:spAutoFit/>
          </a:bodyPr>
          <a:lstStyle/>
          <a:p>
            <a:pPr marL="457200" indent="-457200" eaLnBrk="0" hangingPunct="0">
              <a:spcBef>
                <a:spcPct val="50000"/>
              </a:spcBef>
            </a:pPr>
            <a:r>
              <a:rPr lang="en-US" dirty="0">
                <a:solidFill>
                  <a:schemeClr val="accent2"/>
                </a:solidFill>
              </a:rPr>
              <a:t>Efficiency analysis</a:t>
            </a:r>
          </a:p>
          <a:p>
            <a:pPr marL="457200" indent="-457200" eaLnBrk="0" hangingPunct="0">
              <a:spcBef>
                <a:spcPct val="50000"/>
              </a:spcBef>
            </a:pPr>
            <a:r>
              <a:rPr lang="en-US" dirty="0">
                <a:solidFill>
                  <a:schemeClr val="accent2"/>
                </a:solidFill>
              </a:rPr>
              <a:t>Problem size:</a:t>
            </a:r>
            <a:r>
              <a:rPr lang="en-US" dirty="0"/>
              <a:t> (</a:t>
            </a:r>
            <a:r>
              <a:rPr lang="en-US" dirty="0" err="1"/>
              <a:t>n,m</a:t>
            </a:r>
            <a:r>
              <a:rPr lang="en-US" dirty="0"/>
              <a:t>)</a:t>
            </a:r>
          </a:p>
          <a:p>
            <a:pPr marL="457200" indent="-457200" eaLnBrk="0" hangingPunct="0">
              <a:spcBef>
                <a:spcPct val="50000"/>
              </a:spcBef>
            </a:pPr>
            <a:r>
              <a:rPr lang="en-US" dirty="0">
                <a:solidFill>
                  <a:schemeClr val="accent2"/>
                </a:solidFill>
              </a:rPr>
              <a:t>Dominant operation:</a:t>
            </a:r>
            <a:r>
              <a:rPr lang="en-US" dirty="0"/>
              <a:t> comparison</a:t>
            </a:r>
          </a:p>
          <a:p>
            <a:pPr marL="457200" indent="-457200" eaLnBrk="0" hangingPunct="0">
              <a:spcBef>
                <a:spcPct val="50000"/>
              </a:spcBef>
            </a:pPr>
            <a:r>
              <a:rPr lang="en-US" dirty="0">
                <a:solidFill>
                  <a:schemeClr val="accent2"/>
                </a:solidFill>
              </a:rPr>
              <a:t>Worst case:</a:t>
            </a:r>
            <a:r>
              <a:rPr lang="en-US" dirty="0"/>
              <a:t>  </a:t>
            </a:r>
          </a:p>
          <a:p>
            <a:pPr marL="457200" indent="-457200" eaLnBrk="0" hangingPunct="0">
              <a:spcBef>
                <a:spcPct val="50000"/>
              </a:spcBef>
            </a:pPr>
            <a:r>
              <a:rPr lang="en-US" dirty="0"/>
              <a:t>t:     AAAAAAAAAAAAB</a:t>
            </a:r>
          </a:p>
          <a:p>
            <a:pPr marL="457200" indent="-457200" eaLnBrk="0" hangingPunct="0">
              <a:spcBef>
                <a:spcPct val="50000"/>
              </a:spcBef>
            </a:pPr>
            <a:r>
              <a:rPr lang="en-US" dirty="0"/>
              <a:t>p:    AAB</a:t>
            </a:r>
          </a:p>
          <a:p>
            <a:pPr marL="457200" indent="-457200" eaLnBrk="0" hangingPunct="0">
              <a:spcBef>
                <a:spcPct val="50000"/>
              </a:spcBef>
            </a:pPr>
            <a:r>
              <a:rPr lang="en-US" dirty="0"/>
              <a:t>(n-m)*m comparisons</a:t>
            </a:r>
          </a:p>
          <a:p>
            <a:pPr marL="457200" indent="-457200" eaLnBrk="0" hangingPunct="0">
              <a:spcBef>
                <a:spcPct val="50000"/>
              </a:spcBef>
            </a:pPr>
            <a:r>
              <a:rPr lang="en-US" dirty="0">
                <a:solidFill>
                  <a:schemeClr val="accent2"/>
                </a:solidFill>
              </a:rPr>
              <a:t>Efficiency class:</a:t>
            </a:r>
            <a:r>
              <a:rPr lang="en-US" dirty="0"/>
              <a:t>  O(n*m) </a:t>
            </a:r>
          </a:p>
        </p:txBody>
      </p:sp>
      <p:sp>
        <p:nvSpPr>
          <p:cNvPr id="10" name="Rectangle 7"/>
          <p:cNvSpPr>
            <a:spLocks noChangeArrowheads="1"/>
          </p:cNvSpPr>
          <p:nvPr/>
        </p:nvSpPr>
        <p:spPr bwMode="auto">
          <a:xfrm>
            <a:off x="383272" y="1997136"/>
            <a:ext cx="4419600" cy="4130675"/>
          </a:xfrm>
          <a:prstGeom prst="rect">
            <a:avLst/>
          </a:prstGeom>
          <a:noFill/>
          <a:ln w="9525">
            <a:solidFill>
              <a:srgbClr val="FF0000"/>
            </a:solidFill>
            <a:miter lim="800000"/>
            <a:headEnd/>
            <a:tailEnd/>
          </a:ln>
          <a:effectLst/>
        </p:spPr>
        <p:txBody>
          <a:bodyPr wrap="none" anchor="ctr"/>
          <a:lstStyle/>
          <a:p>
            <a:endParaRPr lang="en-US"/>
          </a:p>
        </p:txBody>
      </p:sp>
      <p:sp>
        <p:nvSpPr>
          <p:cNvPr id="11" name="Rectangle 8"/>
          <p:cNvSpPr>
            <a:spLocks noChangeArrowheads="1"/>
          </p:cNvSpPr>
          <p:nvPr/>
        </p:nvSpPr>
        <p:spPr bwMode="auto">
          <a:xfrm>
            <a:off x="5086064" y="1997136"/>
            <a:ext cx="3352800" cy="4130675"/>
          </a:xfrm>
          <a:prstGeom prst="rect">
            <a:avLst/>
          </a:prstGeom>
          <a:noFill/>
          <a:ln w="9525">
            <a:solidFill>
              <a:srgbClr val="FF0000"/>
            </a:solidFill>
            <a:miter lim="800000"/>
            <a:headEnd/>
            <a:tailEnd/>
          </a:ln>
          <a:effectLst/>
        </p:spPr>
        <p:txBody>
          <a:bodyPr wrap="none" anchor="ctr"/>
          <a:lstStyle/>
          <a:p>
            <a:endParaRPr lang="en-US"/>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92500" lnSpcReduction="10000"/>
          </a:bodyPr>
          <a:lstStyle/>
          <a:p>
            <a:pPr marL="457200" indent="-457200" eaLnBrk="0" hangingPunct="0">
              <a:spcBef>
                <a:spcPct val="50000"/>
              </a:spcBef>
              <a:buNone/>
            </a:pPr>
            <a:r>
              <a:rPr lang="en-US" dirty="0" smtClean="0">
                <a:solidFill>
                  <a:schemeClr val="accent2"/>
                </a:solidFill>
              </a:rPr>
              <a:t>More efficient approaches in pattern matching:  </a:t>
            </a:r>
          </a:p>
          <a:p>
            <a:pPr marL="457200" indent="-457200" eaLnBrk="0" hangingPunct="0">
              <a:spcBef>
                <a:spcPct val="50000"/>
              </a:spcBef>
              <a:buNone/>
            </a:pPr>
            <a:r>
              <a:rPr lang="en-US" dirty="0" smtClean="0">
                <a:solidFill>
                  <a:schemeClr val="accent2"/>
                </a:solidFill>
              </a:rPr>
              <a:t>Idea:</a:t>
            </a:r>
            <a:r>
              <a:rPr lang="en-US" dirty="0" smtClean="0"/>
              <a:t>  increase the shift step from 1 (naïve algorithm) to a larger value such that o possible occurrence is not skipped</a:t>
            </a:r>
          </a:p>
          <a:p>
            <a:pPr marL="457200" indent="-457200" eaLnBrk="0" hangingPunct="0">
              <a:spcBef>
                <a:spcPct val="50000"/>
              </a:spcBef>
              <a:buNone/>
            </a:pPr>
            <a:r>
              <a:rPr lang="en-US" dirty="0" smtClean="0">
                <a:solidFill>
                  <a:schemeClr val="accent2"/>
                </a:solidFill>
              </a:rPr>
              <a:t>Input enhancement technique:</a:t>
            </a:r>
            <a:r>
              <a:rPr lang="en-US" dirty="0" smtClean="0"/>
              <a:t>  preprocess the pattern to get some information about it, store this information in a table and then use it in the search process</a:t>
            </a:r>
          </a:p>
          <a:p>
            <a:pPr marL="457200" indent="-457200" eaLnBrk="0" hangingPunct="0">
              <a:spcBef>
                <a:spcPct val="50000"/>
              </a:spcBef>
              <a:buNone/>
            </a:pPr>
            <a:r>
              <a:rPr lang="en-US" dirty="0" smtClean="0">
                <a:solidFill>
                  <a:schemeClr val="accent2"/>
                </a:solidFill>
              </a:rPr>
              <a:t>Examples:</a:t>
            </a:r>
          </a:p>
          <a:p>
            <a:pPr marL="457200" indent="-457200" eaLnBrk="0" hangingPunct="0">
              <a:spcBef>
                <a:spcPct val="50000"/>
              </a:spcBef>
              <a:buFontTx/>
              <a:buChar char="•"/>
            </a:pPr>
            <a:r>
              <a:rPr lang="en-US" dirty="0" smtClean="0"/>
              <a:t>Boyer-Moore algorithm. Efficiency:  O(</a:t>
            </a:r>
            <a:r>
              <a:rPr lang="en-US" dirty="0" err="1" smtClean="0"/>
              <a:t>n+m</a:t>
            </a:r>
            <a:r>
              <a:rPr lang="en-US" dirty="0" smtClean="0"/>
              <a:t>)</a:t>
            </a:r>
          </a:p>
          <a:p>
            <a:pPr marL="457200" indent="-457200" eaLnBrk="0" hangingPunct="0">
              <a:spcBef>
                <a:spcPct val="50000"/>
              </a:spcBef>
              <a:buFontTx/>
              <a:buChar char="•"/>
            </a:pPr>
            <a:r>
              <a:rPr lang="en-US" dirty="0" smtClean="0"/>
              <a:t>Knuth-Morris-Pratt algorithm.  Efficiency: O(</a:t>
            </a:r>
            <a:r>
              <a:rPr lang="en-US" dirty="0" err="1" smtClean="0"/>
              <a:t>n+m</a:t>
            </a:r>
            <a:r>
              <a:rPr lang="en-US" dirty="0" smtClean="0"/>
              <a:t>)</a:t>
            </a:r>
          </a:p>
          <a:p>
            <a:endParaRPr lang="en-US" dirty="0"/>
          </a:p>
        </p:txBody>
      </p:sp>
      <p:sp>
        <p:nvSpPr>
          <p:cNvPr id="5" name="Title 4"/>
          <p:cNvSpPr>
            <a:spLocks noGrp="1"/>
          </p:cNvSpPr>
          <p:nvPr>
            <p:ph type="title"/>
          </p:nvPr>
        </p:nvSpPr>
        <p:spPr/>
        <p:txBody>
          <a:bodyPr/>
          <a:lstStyle/>
          <a:p>
            <a:r>
              <a:rPr lang="en-US" dirty="0" smtClean="0"/>
              <a:t>Pattern Matching</a:t>
            </a:r>
            <a:endParaRPr lang="en-US" dirty="0"/>
          </a:p>
        </p:txBody>
      </p:sp>
      <p:sp>
        <p:nvSpPr>
          <p:cNvPr id="6" name="Text Placeholder 5"/>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Pattern Matching</a:t>
            </a:r>
            <a:endParaRPr lang="en-US" dirty="0"/>
          </a:p>
        </p:txBody>
      </p:sp>
      <p:sp>
        <p:nvSpPr>
          <p:cNvPr id="6" name="Text Placeholder 5"/>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7" name="Rectangle 3"/>
          <p:cNvSpPr>
            <a:spLocks noChangeArrowheads="1"/>
          </p:cNvSpPr>
          <p:nvPr/>
        </p:nvSpPr>
        <p:spPr bwMode="auto">
          <a:xfrm>
            <a:off x="304800" y="2094944"/>
            <a:ext cx="8839200" cy="4606925"/>
          </a:xfrm>
          <a:prstGeom prst="rect">
            <a:avLst/>
          </a:prstGeom>
          <a:noFill/>
          <a:ln w="9525">
            <a:noFill/>
            <a:miter lim="800000"/>
            <a:headEnd/>
            <a:tailEnd/>
          </a:ln>
          <a:effectLst/>
        </p:spPr>
        <p:txBody>
          <a:bodyPr/>
          <a:lstStyle/>
          <a:p>
            <a:pPr marL="660400" indent="-660400">
              <a:spcBef>
                <a:spcPct val="20000"/>
              </a:spcBef>
              <a:buClr>
                <a:schemeClr val="accent1"/>
              </a:buClr>
              <a:buSzPct val="65000"/>
              <a:buFont typeface="Wingdings" pitchFamily="2" charset="2"/>
              <a:buNone/>
            </a:pPr>
            <a:endParaRPr lang="en-US" sz="1900"/>
          </a:p>
        </p:txBody>
      </p:sp>
      <p:sp>
        <p:nvSpPr>
          <p:cNvPr id="8" name="Rectangle 4"/>
          <p:cNvSpPr>
            <a:spLocks noChangeArrowheads="1"/>
          </p:cNvSpPr>
          <p:nvPr/>
        </p:nvSpPr>
        <p:spPr bwMode="auto">
          <a:xfrm>
            <a:off x="609600" y="2018744"/>
            <a:ext cx="7924800" cy="1616075"/>
          </a:xfrm>
          <a:prstGeom prst="rect">
            <a:avLst/>
          </a:prstGeom>
          <a:noFill/>
          <a:ln w="9525">
            <a:noFill/>
            <a:miter lim="800000"/>
            <a:headEnd/>
            <a:tailEnd/>
          </a:ln>
          <a:effectLst/>
        </p:spPr>
        <p:txBody>
          <a:bodyPr>
            <a:spAutoFit/>
          </a:bodyPr>
          <a:lstStyle/>
          <a:p>
            <a:pPr marL="457200" indent="-457200" eaLnBrk="0" hangingPunct="0">
              <a:spcBef>
                <a:spcPct val="50000"/>
              </a:spcBef>
            </a:pPr>
            <a:r>
              <a:rPr lang="en-US" sz="2000">
                <a:solidFill>
                  <a:schemeClr val="accent2"/>
                </a:solidFill>
              </a:rPr>
              <a:t>Horspool’s algorithm:</a:t>
            </a:r>
          </a:p>
          <a:p>
            <a:pPr marL="457200" indent="-457200" eaLnBrk="0" hangingPunct="0">
              <a:spcBef>
                <a:spcPct val="50000"/>
              </a:spcBef>
              <a:buFontTx/>
              <a:buChar char="•"/>
            </a:pPr>
            <a:r>
              <a:rPr lang="en-US" sz="2000"/>
              <a:t>It is a simpler variant (but not of the same efficiency)  of Boyer-Moore algorithm</a:t>
            </a:r>
          </a:p>
          <a:p>
            <a:pPr marL="457200" indent="-457200" eaLnBrk="0" hangingPunct="0">
              <a:spcBef>
                <a:spcPct val="50000"/>
              </a:spcBef>
            </a:pPr>
            <a:r>
              <a:rPr lang="en-US" sz="2000">
                <a:solidFill>
                  <a:schemeClr val="accent2"/>
                </a:solidFill>
              </a:rPr>
              <a:t>Basic idea:</a:t>
            </a:r>
          </a:p>
        </p:txBody>
      </p:sp>
      <p:sp>
        <p:nvSpPr>
          <p:cNvPr id="9" name="Text Box 5"/>
          <p:cNvSpPr txBox="1">
            <a:spLocks noChangeArrowheads="1"/>
          </p:cNvSpPr>
          <p:nvPr/>
        </p:nvSpPr>
        <p:spPr bwMode="auto">
          <a:xfrm>
            <a:off x="5453496" y="4609544"/>
            <a:ext cx="184150" cy="457200"/>
          </a:xfrm>
          <a:prstGeom prst="rect">
            <a:avLst/>
          </a:prstGeom>
          <a:noFill/>
          <a:ln w="9525">
            <a:noFill/>
            <a:miter lim="800000"/>
            <a:headEnd/>
            <a:tailEnd/>
          </a:ln>
          <a:effectLst/>
        </p:spPr>
        <p:txBody>
          <a:bodyPr wrap="none">
            <a:spAutoFit/>
          </a:bodyPr>
          <a:lstStyle/>
          <a:p>
            <a:pPr eaLnBrk="0" hangingPunct="0"/>
            <a:endParaRPr lang="en-US" sz="2400">
              <a:latin typeface="Times New Roman" pitchFamily="18" charset="0"/>
            </a:endParaRPr>
          </a:p>
        </p:txBody>
      </p:sp>
      <p:sp>
        <p:nvSpPr>
          <p:cNvPr id="10" name="Text Box 6"/>
          <p:cNvSpPr txBox="1">
            <a:spLocks noChangeArrowheads="1"/>
          </p:cNvSpPr>
          <p:nvPr/>
        </p:nvSpPr>
        <p:spPr bwMode="auto">
          <a:xfrm>
            <a:off x="5072496" y="3847544"/>
            <a:ext cx="3560763" cy="396875"/>
          </a:xfrm>
          <a:prstGeom prst="rect">
            <a:avLst/>
          </a:prstGeom>
          <a:noFill/>
          <a:ln w="9525">
            <a:noFill/>
            <a:miter lim="800000"/>
            <a:headEnd/>
            <a:tailEnd/>
          </a:ln>
          <a:effectLst/>
        </p:spPr>
        <p:txBody>
          <a:bodyPr wrap="none">
            <a:spAutoFit/>
          </a:bodyPr>
          <a:lstStyle/>
          <a:p>
            <a:pPr eaLnBrk="0" hangingPunct="0"/>
            <a:r>
              <a:rPr lang="en-US" sz="2000" dirty="0"/>
              <a:t>EXTEN</a:t>
            </a:r>
            <a:r>
              <a:rPr lang="en-US" sz="2000" dirty="0">
                <a:solidFill>
                  <a:srgbClr val="660066"/>
                </a:solidFill>
              </a:rPr>
              <a:t>S</a:t>
            </a:r>
            <a:r>
              <a:rPr lang="en-US" sz="2000" dirty="0"/>
              <a:t>ION  O</a:t>
            </a:r>
            <a:r>
              <a:rPr lang="en-US" sz="2000" dirty="0">
                <a:solidFill>
                  <a:srgbClr val="660066"/>
                </a:solidFill>
              </a:rPr>
              <a:t>F</a:t>
            </a:r>
            <a:r>
              <a:rPr lang="en-US" sz="2000" dirty="0"/>
              <a:t> EXTE</a:t>
            </a:r>
            <a:r>
              <a:rPr lang="en-US" sz="2000" dirty="0">
                <a:solidFill>
                  <a:srgbClr val="660066"/>
                </a:solidFill>
              </a:rPr>
              <a:t>R</a:t>
            </a:r>
            <a:r>
              <a:rPr lang="en-US" sz="2000" dirty="0"/>
              <a:t>NAL</a:t>
            </a:r>
          </a:p>
        </p:txBody>
      </p:sp>
      <p:sp>
        <p:nvSpPr>
          <p:cNvPr id="11" name="Text Box 7"/>
          <p:cNvSpPr txBox="1">
            <a:spLocks noChangeArrowheads="1"/>
          </p:cNvSpPr>
          <p:nvPr/>
        </p:nvSpPr>
        <p:spPr bwMode="auto">
          <a:xfrm>
            <a:off x="5072496" y="4380944"/>
            <a:ext cx="1217613" cy="396875"/>
          </a:xfrm>
          <a:prstGeom prst="rect">
            <a:avLst/>
          </a:prstGeom>
          <a:noFill/>
          <a:ln w="9525">
            <a:noFill/>
            <a:miter lim="800000"/>
            <a:headEnd/>
            <a:tailEnd/>
          </a:ln>
          <a:effectLst/>
        </p:spPr>
        <p:txBody>
          <a:bodyPr wrap="none">
            <a:spAutoFit/>
          </a:bodyPr>
          <a:lstStyle/>
          <a:p>
            <a:pPr eaLnBrk="0" hangingPunct="0"/>
            <a:r>
              <a:rPr lang="en-US" sz="2000"/>
              <a:t>EXTER</a:t>
            </a:r>
            <a:r>
              <a:rPr lang="en-US" sz="2000">
                <a:solidFill>
                  <a:srgbClr val="FF0000"/>
                </a:solidFill>
              </a:rPr>
              <a:t>N</a:t>
            </a:r>
          </a:p>
        </p:txBody>
      </p:sp>
      <p:sp>
        <p:nvSpPr>
          <p:cNvPr id="12" name="Text Box 8"/>
          <p:cNvSpPr txBox="1">
            <a:spLocks noChangeArrowheads="1"/>
          </p:cNvSpPr>
          <p:nvPr/>
        </p:nvSpPr>
        <p:spPr bwMode="auto">
          <a:xfrm>
            <a:off x="6063096" y="4838144"/>
            <a:ext cx="1217613" cy="396875"/>
          </a:xfrm>
          <a:prstGeom prst="rect">
            <a:avLst/>
          </a:prstGeom>
          <a:noFill/>
          <a:ln w="9525">
            <a:noFill/>
            <a:miter lim="800000"/>
            <a:headEnd/>
            <a:tailEnd/>
          </a:ln>
          <a:effectLst/>
        </p:spPr>
        <p:txBody>
          <a:bodyPr wrap="none">
            <a:spAutoFit/>
          </a:bodyPr>
          <a:lstStyle/>
          <a:p>
            <a:pPr eaLnBrk="0" hangingPunct="0"/>
            <a:r>
              <a:rPr lang="en-US" sz="2000"/>
              <a:t>EXTER</a:t>
            </a:r>
            <a:r>
              <a:rPr lang="en-US" sz="2000">
                <a:solidFill>
                  <a:srgbClr val="FF0000"/>
                </a:solidFill>
              </a:rPr>
              <a:t>N</a:t>
            </a:r>
          </a:p>
        </p:txBody>
      </p:sp>
      <p:sp>
        <p:nvSpPr>
          <p:cNvPr id="13" name="Text Box 9"/>
          <p:cNvSpPr txBox="1">
            <a:spLocks noChangeArrowheads="1"/>
          </p:cNvSpPr>
          <p:nvPr/>
        </p:nvSpPr>
        <p:spPr bwMode="auto">
          <a:xfrm>
            <a:off x="6977496" y="5219144"/>
            <a:ext cx="1217613" cy="396875"/>
          </a:xfrm>
          <a:prstGeom prst="rect">
            <a:avLst/>
          </a:prstGeom>
          <a:noFill/>
          <a:ln w="9525">
            <a:noFill/>
            <a:miter lim="800000"/>
            <a:headEnd/>
            <a:tailEnd/>
          </a:ln>
          <a:effectLst/>
        </p:spPr>
        <p:txBody>
          <a:bodyPr wrap="none">
            <a:spAutoFit/>
          </a:bodyPr>
          <a:lstStyle/>
          <a:p>
            <a:pPr eaLnBrk="0" hangingPunct="0"/>
            <a:r>
              <a:rPr lang="en-US" sz="2000"/>
              <a:t>EXTER</a:t>
            </a:r>
            <a:r>
              <a:rPr lang="en-US" sz="2000">
                <a:solidFill>
                  <a:srgbClr val="FF0000"/>
                </a:solidFill>
              </a:rPr>
              <a:t>N</a:t>
            </a:r>
          </a:p>
        </p:txBody>
      </p:sp>
      <p:sp>
        <p:nvSpPr>
          <p:cNvPr id="14" name="Text Box 10"/>
          <p:cNvSpPr txBox="1">
            <a:spLocks noChangeArrowheads="1"/>
          </p:cNvSpPr>
          <p:nvPr/>
        </p:nvSpPr>
        <p:spPr bwMode="auto">
          <a:xfrm>
            <a:off x="7129896" y="5676344"/>
            <a:ext cx="1217613" cy="396875"/>
          </a:xfrm>
          <a:prstGeom prst="rect">
            <a:avLst/>
          </a:prstGeom>
          <a:noFill/>
          <a:ln w="9525">
            <a:noFill/>
            <a:miter lim="800000"/>
            <a:headEnd/>
            <a:tailEnd/>
          </a:ln>
          <a:effectLst/>
        </p:spPr>
        <p:txBody>
          <a:bodyPr wrap="none">
            <a:spAutoFit/>
          </a:bodyPr>
          <a:lstStyle/>
          <a:p>
            <a:pPr eaLnBrk="0" hangingPunct="0"/>
            <a:r>
              <a:rPr lang="en-US" sz="2000"/>
              <a:t>EXTER</a:t>
            </a:r>
            <a:r>
              <a:rPr lang="en-US" sz="2000">
                <a:solidFill>
                  <a:srgbClr val="FF0000"/>
                </a:solidFill>
              </a:rPr>
              <a:t>N</a:t>
            </a:r>
          </a:p>
        </p:txBody>
      </p:sp>
      <p:sp>
        <p:nvSpPr>
          <p:cNvPr id="16" name="Rectangle 11"/>
          <p:cNvSpPr>
            <a:spLocks noChangeArrowheads="1"/>
          </p:cNvSpPr>
          <p:nvPr/>
        </p:nvSpPr>
        <p:spPr bwMode="auto">
          <a:xfrm>
            <a:off x="746016" y="3699704"/>
            <a:ext cx="4326480" cy="2246769"/>
          </a:xfrm>
          <a:prstGeom prst="rect">
            <a:avLst/>
          </a:prstGeom>
          <a:noFill/>
          <a:ln w="9525">
            <a:noFill/>
            <a:miter lim="800000"/>
            <a:headEnd/>
            <a:tailEnd/>
          </a:ln>
          <a:effectLst/>
        </p:spPr>
        <p:txBody>
          <a:bodyPr wrap="square">
            <a:spAutoFit/>
          </a:bodyPr>
          <a:lstStyle/>
          <a:p>
            <a:pPr eaLnBrk="0" hangingPunct="0">
              <a:spcBef>
                <a:spcPct val="50000"/>
              </a:spcBef>
            </a:pPr>
            <a:r>
              <a:rPr lang="en-US" sz="1400" dirty="0"/>
              <a:t>Analyze if the character in text aligned against the last character of the pattern occurs in the first m-1 positions of the patterns:</a:t>
            </a:r>
          </a:p>
          <a:p>
            <a:pPr marL="457200" indent="-457200" eaLnBrk="0" hangingPunct="0">
              <a:spcBef>
                <a:spcPct val="50000"/>
              </a:spcBef>
              <a:buFontTx/>
              <a:buChar char="•"/>
            </a:pPr>
            <a:r>
              <a:rPr lang="en-US" sz="1400" dirty="0" smtClean="0"/>
              <a:t>If </a:t>
            </a:r>
            <a:r>
              <a:rPr lang="en-US" sz="1400" dirty="0"/>
              <a:t>not shift the pattern with m positions</a:t>
            </a:r>
          </a:p>
          <a:p>
            <a:pPr marL="457200" indent="-457200" eaLnBrk="0" hangingPunct="0">
              <a:spcBef>
                <a:spcPct val="50000"/>
              </a:spcBef>
              <a:buFontTx/>
              <a:buChar char="•"/>
            </a:pPr>
            <a:r>
              <a:rPr lang="en-US" sz="1400" dirty="0"/>
              <a:t>If its first occurrence (from right to left) is on position k of the pattern then shift the pattern with (m-k-1) positions (such that the identical characters are aligned)</a:t>
            </a:r>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Pattern Matching</a:t>
            </a:r>
            <a:endParaRPr lang="en-US" dirty="0"/>
          </a:p>
        </p:txBody>
      </p:sp>
      <p:sp>
        <p:nvSpPr>
          <p:cNvPr id="6" name="Text Placeholder 5"/>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sp>
        <p:nvSpPr>
          <p:cNvPr id="7" name="Rectangle 4"/>
          <p:cNvSpPr>
            <a:spLocks noChangeArrowheads="1"/>
          </p:cNvSpPr>
          <p:nvPr/>
        </p:nvSpPr>
        <p:spPr bwMode="auto">
          <a:xfrm>
            <a:off x="609600" y="2008512"/>
            <a:ext cx="7924800" cy="338554"/>
          </a:xfrm>
          <a:prstGeom prst="rect">
            <a:avLst/>
          </a:prstGeom>
          <a:noFill/>
          <a:ln w="9525">
            <a:noFill/>
            <a:miter lim="800000"/>
            <a:headEnd/>
            <a:tailEnd/>
          </a:ln>
          <a:effectLst/>
        </p:spPr>
        <p:txBody>
          <a:bodyPr>
            <a:spAutoFit/>
          </a:bodyPr>
          <a:lstStyle/>
          <a:p>
            <a:pPr marL="457200" indent="-457200" eaLnBrk="0" hangingPunct="0">
              <a:spcBef>
                <a:spcPct val="50000"/>
              </a:spcBef>
            </a:pPr>
            <a:r>
              <a:rPr lang="en-US" sz="1600">
                <a:solidFill>
                  <a:schemeClr val="accent2"/>
                </a:solidFill>
              </a:rPr>
              <a:t>Horspool’s algorithm:   </a:t>
            </a:r>
            <a:r>
              <a:rPr lang="en-US" sz="1600"/>
              <a:t>computation of the shift values</a:t>
            </a:r>
          </a:p>
        </p:txBody>
      </p:sp>
      <p:sp>
        <p:nvSpPr>
          <p:cNvPr id="8" name="Text Box 5"/>
          <p:cNvSpPr txBox="1">
            <a:spLocks noChangeArrowheads="1"/>
          </p:cNvSpPr>
          <p:nvPr/>
        </p:nvSpPr>
        <p:spPr bwMode="auto">
          <a:xfrm>
            <a:off x="990600" y="4568600"/>
            <a:ext cx="184731" cy="338554"/>
          </a:xfrm>
          <a:prstGeom prst="rect">
            <a:avLst/>
          </a:prstGeom>
          <a:noFill/>
          <a:ln w="9525">
            <a:noFill/>
            <a:miter lim="800000"/>
            <a:headEnd/>
            <a:tailEnd/>
          </a:ln>
          <a:effectLst/>
        </p:spPr>
        <p:txBody>
          <a:bodyPr wrap="none">
            <a:spAutoFit/>
          </a:bodyPr>
          <a:lstStyle/>
          <a:p>
            <a:pPr eaLnBrk="0" hangingPunct="0"/>
            <a:endParaRPr lang="en-US" sz="1600">
              <a:latin typeface="Times New Roman" pitchFamily="18" charset="0"/>
            </a:endParaRPr>
          </a:p>
        </p:txBody>
      </p:sp>
      <p:sp>
        <p:nvSpPr>
          <p:cNvPr id="9" name="Text Box 6"/>
          <p:cNvSpPr txBox="1">
            <a:spLocks noChangeArrowheads="1"/>
          </p:cNvSpPr>
          <p:nvPr/>
        </p:nvSpPr>
        <p:spPr bwMode="auto">
          <a:xfrm>
            <a:off x="609600" y="2497552"/>
            <a:ext cx="6629400" cy="338554"/>
          </a:xfrm>
          <a:prstGeom prst="rect">
            <a:avLst/>
          </a:prstGeom>
          <a:noFill/>
          <a:ln w="9525">
            <a:noFill/>
            <a:miter lim="800000"/>
            <a:headEnd/>
            <a:tailEnd/>
          </a:ln>
          <a:effectLst/>
        </p:spPr>
        <p:txBody>
          <a:bodyPr>
            <a:spAutoFit/>
          </a:bodyPr>
          <a:lstStyle/>
          <a:p>
            <a:pPr eaLnBrk="0" hangingPunct="0"/>
            <a:r>
              <a:rPr lang="en-US" sz="1600"/>
              <a:t>0           i            i+k            i+m-1                                  n                                  </a:t>
            </a:r>
          </a:p>
        </p:txBody>
      </p:sp>
      <p:sp>
        <p:nvSpPr>
          <p:cNvPr id="10" name="Rectangle 7"/>
          <p:cNvSpPr>
            <a:spLocks noChangeArrowheads="1"/>
          </p:cNvSpPr>
          <p:nvPr/>
        </p:nvSpPr>
        <p:spPr bwMode="auto">
          <a:xfrm>
            <a:off x="609600" y="2497552"/>
            <a:ext cx="6400800" cy="457200"/>
          </a:xfrm>
          <a:prstGeom prst="rect">
            <a:avLst/>
          </a:prstGeom>
          <a:noFill/>
          <a:ln w="9525">
            <a:solidFill>
              <a:schemeClr val="tx1"/>
            </a:solidFill>
            <a:miter lim="800000"/>
            <a:headEnd/>
            <a:tailEnd/>
          </a:ln>
          <a:effectLst/>
        </p:spPr>
        <p:txBody>
          <a:bodyPr wrap="none" anchor="ctr"/>
          <a:lstStyle/>
          <a:p>
            <a:endParaRPr lang="en-US" sz="1600"/>
          </a:p>
        </p:txBody>
      </p:sp>
      <p:sp>
        <p:nvSpPr>
          <p:cNvPr id="11" name="Text Box 8"/>
          <p:cNvSpPr txBox="1">
            <a:spLocks noChangeArrowheads="1"/>
          </p:cNvSpPr>
          <p:nvPr/>
        </p:nvSpPr>
        <p:spPr bwMode="auto">
          <a:xfrm>
            <a:off x="1447800" y="3259552"/>
            <a:ext cx="2895600" cy="338554"/>
          </a:xfrm>
          <a:prstGeom prst="rect">
            <a:avLst/>
          </a:prstGeom>
          <a:noFill/>
          <a:ln w="9525">
            <a:noFill/>
            <a:miter lim="800000"/>
            <a:headEnd/>
            <a:tailEnd/>
          </a:ln>
          <a:effectLst/>
        </p:spPr>
        <p:txBody>
          <a:bodyPr>
            <a:spAutoFit/>
          </a:bodyPr>
          <a:lstStyle/>
          <a:p>
            <a:pPr eaLnBrk="0" hangingPunct="0"/>
            <a:r>
              <a:rPr lang="en-US" sz="1600"/>
              <a:t>0            k               m-1</a:t>
            </a:r>
          </a:p>
        </p:txBody>
      </p:sp>
      <p:sp>
        <p:nvSpPr>
          <p:cNvPr id="12" name="Rectangle 9"/>
          <p:cNvSpPr>
            <a:spLocks noChangeArrowheads="1"/>
          </p:cNvSpPr>
          <p:nvPr/>
        </p:nvSpPr>
        <p:spPr bwMode="auto">
          <a:xfrm>
            <a:off x="1447800" y="3183352"/>
            <a:ext cx="2895600" cy="457200"/>
          </a:xfrm>
          <a:prstGeom prst="rect">
            <a:avLst/>
          </a:prstGeom>
          <a:noFill/>
          <a:ln w="9525">
            <a:solidFill>
              <a:schemeClr val="tx1"/>
            </a:solidFill>
            <a:miter lim="800000"/>
            <a:headEnd/>
            <a:tailEnd/>
          </a:ln>
          <a:effectLst/>
        </p:spPr>
        <p:txBody>
          <a:bodyPr wrap="none" anchor="ctr"/>
          <a:lstStyle/>
          <a:p>
            <a:endParaRPr lang="en-US" sz="1600"/>
          </a:p>
        </p:txBody>
      </p:sp>
      <p:sp>
        <p:nvSpPr>
          <p:cNvPr id="13" name="Text Box 10"/>
          <p:cNvSpPr txBox="1">
            <a:spLocks noChangeArrowheads="1"/>
          </p:cNvSpPr>
          <p:nvPr/>
        </p:nvSpPr>
        <p:spPr bwMode="auto">
          <a:xfrm>
            <a:off x="152400" y="2497552"/>
            <a:ext cx="300082" cy="338554"/>
          </a:xfrm>
          <a:prstGeom prst="rect">
            <a:avLst/>
          </a:prstGeom>
          <a:noFill/>
          <a:ln w="9525">
            <a:noFill/>
            <a:miter lim="800000"/>
            <a:headEnd/>
            <a:tailEnd/>
          </a:ln>
          <a:effectLst/>
        </p:spPr>
        <p:txBody>
          <a:bodyPr wrap="none">
            <a:spAutoFit/>
          </a:bodyPr>
          <a:lstStyle/>
          <a:p>
            <a:pPr eaLnBrk="0" hangingPunct="0"/>
            <a:r>
              <a:rPr lang="en-US" sz="1600">
                <a:latin typeface="Times New Roman" pitchFamily="18" charset="0"/>
              </a:rPr>
              <a:t>t:</a:t>
            </a:r>
          </a:p>
        </p:txBody>
      </p:sp>
      <p:sp>
        <p:nvSpPr>
          <p:cNvPr id="14" name="Text Box 11"/>
          <p:cNvSpPr txBox="1">
            <a:spLocks noChangeArrowheads="1"/>
          </p:cNvSpPr>
          <p:nvPr/>
        </p:nvSpPr>
        <p:spPr bwMode="auto">
          <a:xfrm>
            <a:off x="152400" y="3183352"/>
            <a:ext cx="344966" cy="338554"/>
          </a:xfrm>
          <a:prstGeom prst="rect">
            <a:avLst/>
          </a:prstGeom>
          <a:noFill/>
          <a:ln w="9525">
            <a:noFill/>
            <a:miter lim="800000"/>
            <a:headEnd/>
            <a:tailEnd/>
          </a:ln>
          <a:effectLst/>
        </p:spPr>
        <p:txBody>
          <a:bodyPr wrap="none">
            <a:spAutoFit/>
          </a:bodyPr>
          <a:lstStyle/>
          <a:p>
            <a:pPr eaLnBrk="0" hangingPunct="0"/>
            <a:r>
              <a:rPr lang="en-US" sz="1600">
                <a:latin typeface="Times New Roman" pitchFamily="18" charset="0"/>
              </a:rPr>
              <a:t>p:</a:t>
            </a:r>
          </a:p>
        </p:txBody>
      </p:sp>
      <p:sp>
        <p:nvSpPr>
          <p:cNvPr id="15" name="Rectangle 12"/>
          <p:cNvSpPr>
            <a:spLocks noChangeArrowheads="1"/>
          </p:cNvSpPr>
          <p:nvPr/>
        </p:nvSpPr>
        <p:spPr bwMode="auto">
          <a:xfrm>
            <a:off x="533400" y="3966960"/>
            <a:ext cx="7924800" cy="2308324"/>
          </a:xfrm>
          <a:prstGeom prst="rect">
            <a:avLst/>
          </a:prstGeom>
          <a:noFill/>
          <a:ln w="9525">
            <a:noFill/>
            <a:miter lim="800000"/>
            <a:headEnd/>
            <a:tailEnd/>
          </a:ln>
          <a:effectLst/>
        </p:spPr>
        <p:txBody>
          <a:bodyPr>
            <a:spAutoFit/>
          </a:bodyPr>
          <a:lstStyle/>
          <a:p>
            <a:pPr eaLnBrk="0" hangingPunct="0">
              <a:spcBef>
                <a:spcPct val="50000"/>
              </a:spcBef>
            </a:pPr>
            <a:r>
              <a:rPr lang="en-US" sz="1600" dirty="0"/>
              <a:t>The shift values are computed once for all possible characters involved in the text (for instance for the entire alphabet)</a:t>
            </a:r>
          </a:p>
          <a:p>
            <a:pPr marL="457200" indent="-457200" eaLnBrk="0" hangingPunct="0">
              <a:spcBef>
                <a:spcPct val="50000"/>
              </a:spcBef>
            </a:pPr>
            <a:endParaRPr lang="en-US" sz="1600" dirty="0"/>
          </a:p>
          <a:p>
            <a:pPr marL="457200" indent="-457200" eaLnBrk="0" hangingPunct="0">
              <a:spcBef>
                <a:spcPct val="50000"/>
              </a:spcBef>
            </a:pPr>
            <a:r>
              <a:rPr lang="en-US" sz="1600" dirty="0"/>
              <a:t>                  m       if c doesn’t occur in p[0..m-2]</a:t>
            </a:r>
          </a:p>
          <a:p>
            <a:pPr marL="457200" indent="-457200" eaLnBrk="0" hangingPunct="0">
              <a:spcBef>
                <a:spcPct val="50000"/>
              </a:spcBef>
            </a:pPr>
            <a:r>
              <a:rPr lang="en-US" sz="1600" dirty="0"/>
              <a:t>shift(c )=</a:t>
            </a:r>
          </a:p>
          <a:p>
            <a:pPr marL="457200" indent="-457200" eaLnBrk="0" hangingPunct="0">
              <a:spcBef>
                <a:spcPct val="50000"/>
              </a:spcBef>
            </a:pPr>
            <a:r>
              <a:rPr lang="en-US" sz="1600" dirty="0"/>
              <a:t>                   m-k-1   if c=p[k]   (the first occurrence of c in p[0..m-2]    			         from right to left)</a:t>
            </a:r>
          </a:p>
        </p:txBody>
      </p:sp>
      <p:sp>
        <p:nvSpPr>
          <p:cNvPr id="16" name="AutoShape 13"/>
          <p:cNvSpPr>
            <a:spLocks/>
          </p:cNvSpPr>
          <p:nvPr/>
        </p:nvSpPr>
        <p:spPr bwMode="auto">
          <a:xfrm>
            <a:off x="1600200" y="5100856"/>
            <a:ext cx="152400" cy="914400"/>
          </a:xfrm>
          <a:prstGeom prst="leftBrace">
            <a:avLst>
              <a:gd name="adj1" fmla="val 50000"/>
              <a:gd name="adj2" fmla="val 50000"/>
            </a:avLst>
          </a:prstGeom>
          <a:noFill/>
          <a:ln w="9525">
            <a:solidFill>
              <a:schemeClr val="tx1"/>
            </a:solidFill>
            <a:round/>
            <a:headEnd/>
            <a:tailEnd/>
          </a:ln>
          <a:effectLst/>
        </p:spPr>
        <p:txBody>
          <a:bodyPr wrap="none" anchor="ctr"/>
          <a:lstStyle/>
          <a:p>
            <a:endParaRPr lang="en-US" sz="1600"/>
          </a:p>
        </p:txBody>
      </p:sp>
      <p:sp>
        <p:nvSpPr>
          <p:cNvPr id="2" name="Slide Number Placeholder 1"/>
          <p:cNvSpPr>
            <a:spLocks noGrp="1"/>
          </p:cNvSpPr>
          <p:nvPr>
            <p:ph type="sldNum" sz="quarter" idx="15"/>
          </p:nvPr>
        </p:nvSpPr>
        <p:spPr/>
        <p:txBody>
          <a:bodyPr/>
          <a:lstStyle/>
          <a:p>
            <a:pPr>
              <a:defRPr/>
            </a:pPr>
            <a:fld id="{1F2884EB-C6E3-684C-A39B-0E652C4E0E60}" type="slidenum">
              <a:rPr lang="en-US" smtClean="0"/>
              <a:pPr>
                <a:defRPr/>
              </a:pPr>
              <a:t>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Consider the following example, searching for the pattern BARBER in some text. In general, the following four possibilities can occur.</a:t>
            </a:r>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7" name="Picture 4" descr="BARBER"/>
          <p:cNvPicPr>
            <a:picLocks noChangeAspect="1" noChangeArrowheads="1"/>
          </p:cNvPicPr>
          <p:nvPr/>
        </p:nvPicPr>
        <p:blipFill>
          <a:blip r:embed="rId2"/>
          <a:srcRect/>
          <a:stretch>
            <a:fillRect/>
          </a:stretch>
        </p:blipFill>
        <p:spPr bwMode="auto">
          <a:xfrm>
            <a:off x="762000" y="3733800"/>
            <a:ext cx="7696200" cy="1447800"/>
          </a:xfrm>
          <a:prstGeom prst="rect">
            <a:avLst/>
          </a:prstGeom>
          <a:noFill/>
        </p:spPr>
      </p:pic>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b="1" dirty="0" smtClean="0"/>
              <a:t>Case 1</a:t>
            </a:r>
            <a:r>
              <a:rPr lang="en-US" dirty="0" smtClean="0"/>
              <a:t>. If there are no </a:t>
            </a:r>
            <a:r>
              <a:rPr lang="en-US" i="1" dirty="0" err="1" smtClean="0"/>
              <a:t>c’</a:t>
            </a:r>
            <a:r>
              <a:rPr lang="en-US" dirty="0" err="1" smtClean="0"/>
              <a:t>s</a:t>
            </a:r>
            <a:r>
              <a:rPr lang="en-US" dirty="0" smtClean="0"/>
              <a:t> in the pattern-e.g., </a:t>
            </a:r>
            <a:r>
              <a:rPr lang="en-US" i="1" dirty="0" smtClean="0"/>
              <a:t>c</a:t>
            </a:r>
            <a:r>
              <a:rPr lang="en-US" dirty="0" smtClean="0"/>
              <a:t> is letter </a:t>
            </a:r>
            <a:r>
              <a:rPr lang="en-US" dirty="0" smtClean="0">
                <a:latin typeface="Arial Narrow" pitchFamily="34" charset="0"/>
              </a:rPr>
              <a:t>S</a:t>
            </a:r>
            <a:r>
              <a:rPr lang="en-US" dirty="0" smtClean="0"/>
              <a:t> in our example-we can safely shift the pattern by its entire length</a:t>
            </a:r>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7"/>
          </p:nvPr>
        </p:nvSpPr>
        <p:spPr/>
        <p:txBody>
          <a:bodyPr/>
          <a:lstStyle/>
          <a:p>
            <a:r>
              <a:rPr lang="en-US" dirty="0"/>
              <a:t>CSG523/ </a:t>
            </a:r>
            <a:r>
              <a:rPr lang="id-ID" dirty="0"/>
              <a:t>Desain dan Analisis </a:t>
            </a:r>
            <a:r>
              <a:rPr lang="id-ID" dirty="0" smtClean="0"/>
              <a:t>Algoritma</a:t>
            </a:r>
            <a:endParaRPr lang="en-US" dirty="0"/>
          </a:p>
        </p:txBody>
      </p:sp>
      <p:pic>
        <p:nvPicPr>
          <p:cNvPr id="7" name="Picture 4" descr="case 123"/>
          <p:cNvPicPr>
            <a:picLocks noChangeAspect="1" noChangeArrowheads="1"/>
          </p:cNvPicPr>
          <p:nvPr/>
        </p:nvPicPr>
        <p:blipFill>
          <a:blip r:embed="rId2"/>
          <a:srcRect l="5769" t="16963" r="26923" b="63899"/>
          <a:stretch>
            <a:fillRect/>
          </a:stretch>
        </p:blipFill>
        <p:spPr bwMode="auto">
          <a:xfrm>
            <a:off x="762000" y="3581400"/>
            <a:ext cx="7772400" cy="1447800"/>
          </a:xfrm>
          <a:prstGeom prst="rect">
            <a:avLst/>
          </a:prstGeom>
          <a:noFill/>
        </p:spPr>
      </p:pic>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9</a:t>
            </a:fld>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_informatika_slid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ieee_presentation_template.pot</Template>
  <TotalTime>1282</TotalTime>
  <Words>2646</Words>
  <Application>Microsoft Macintosh PowerPoint</Application>
  <PresentationFormat>On-screen Show (4:3)</PresentationFormat>
  <Paragraphs>286</Paragraphs>
  <Slides>39</Slides>
  <Notes>0</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template_informatika_slide</vt:lpstr>
      <vt:lpstr>Equation</vt:lpstr>
      <vt:lpstr>CSG523/  Desain dan Analisis Algoritma</vt:lpstr>
      <vt:lpstr>Pattern Matching</vt:lpstr>
      <vt:lpstr>Pattern Matching</vt:lpstr>
      <vt:lpstr>Pattern Matching</vt:lpstr>
      <vt:lpstr>Pattern Matching</vt:lpstr>
      <vt:lpstr>Pattern Matching</vt:lpstr>
      <vt:lpstr>Pattern Matching</vt:lpstr>
      <vt:lpstr>PowerPoint Presentation</vt:lpstr>
      <vt:lpstr>PowerPoint Presentation</vt:lpstr>
      <vt:lpstr>PowerPoint Presentation</vt:lpstr>
      <vt:lpstr>Horspool’s Algorithm</vt:lpstr>
      <vt:lpstr>Horspool’s Algorithm</vt:lpstr>
      <vt:lpstr>PowerPoint Presentation</vt:lpstr>
      <vt:lpstr>PowerPoint Presentation</vt:lpstr>
      <vt:lpstr>Example </vt:lpstr>
      <vt:lpstr>Example (cont’d.)</vt:lpstr>
      <vt:lpstr>Complexity </vt:lpstr>
      <vt:lpstr>Boyer-Moore Algorithm</vt:lpstr>
      <vt:lpstr>Bad-Symbol Shift</vt:lpstr>
      <vt:lpstr>Bad-Symbol Shift</vt:lpstr>
      <vt:lpstr>Example </vt:lpstr>
      <vt:lpstr>Example (cont’d)</vt:lpstr>
      <vt:lpstr>PowerPoint Presentation</vt:lpstr>
      <vt:lpstr>Good-Suffix Shift</vt:lpstr>
      <vt:lpstr>Good-Suffix Shift</vt:lpstr>
      <vt:lpstr>Good-Suffix Shift</vt:lpstr>
      <vt:lpstr>Good-Suffix Shift</vt:lpstr>
      <vt:lpstr>Good-Suffix Shift</vt:lpstr>
      <vt:lpstr>Good-Suffix Shift</vt:lpstr>
      <vt:lpstr>Good-Suffix Shift Table</vt:lpstr>
      <vt:lpstr>Boyer-Moore Algorithm</vt:lpstr>
      <vt:lpstr>Step 4 (cont’d)</vt:lpstr>
      <vt:lpstr>Example </vt:lpstr>
      <vt:lpstr>Example (cont’d)</vt:lpstr>
      <vt:lpstr>Example (cont’d)</vt:lpstr>
      <vt:lpstr>Pattern matching</vt:lpstr>
      <vt:lpstr>Pattern matching</vt:lpstr>
      <vt:lpstr>Pattern matching</vt:lpstr>
      <vt:lpstr>PowerPoint Presentation</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Gia Septiana Wulandari</cp:lastModifiedBy>
  <cp:revision>127</cp:revision>
  <dcterms:created xsi:type="dcterms:W3CDTF">2012-11-14T18:53:32Z</dcterms:created>
  <dcterms:modified xsi:type="dcterms:W3CDTF">2014-11-18T06:19:40Z</dcterms:modified>
</cp:coreProperties>
</file>