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9" r:id="rId36"/>
    <p:sldId id="297" r:id="rId37"/>
    <p:sldId id="298" r:id="rId38"/>
    <p:sldId id="258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182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 sejumlah julah barang +1</a:t>
            </a:r>
          </a:p>
          <a:p>
            <a:pPr eaLnBrk="1" hangingPunct="1"/>
            <a:r>
              <a:rPr lang="en-US" smtClean="0"/>
              <a:t>J sejumlah max weight + 1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107EF-1D23-49D6-B146-8CCDB0BDD269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V[2,5-d3] = V[objek kedua, 5(makx weight) – d3(berat barang pertama yang terambil)]</a:t>
            </a:r>
          </a:p>
          <a:p>
            <a:pPr eaLnBrk="1" hangingPunct="1"/>
            <a:r>
              <a:rPr lang="en-US" smtClean="0"/>
              <a:t>V[1,2-d2] = V[objek kedua, 2(sisa max weight) – (berat barang kedua yang terambil)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B1DCF-42A2-4D54-BFD1-C808A350B477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21/4/06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21/4/06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RMB/lecture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286D05-9EF9-44DB-B7D8-FD091A3AF6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21/4/06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RMB/lecture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598A24-5D5B-48C2-B388-CD7427C041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21/4/06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RMB/lecture 9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E7B2-31F6-4FDF-B9B2-FB5FFDF38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21/4/06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21/4/06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21/4/06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21/4/06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21/4/06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21/4/06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RMB/lecture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0B198-52A2-42E7-8845-227032945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21/4/06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RMB/lecture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1710B-C8A9-4C58-938C-8994E5E3B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21/4/06</a:t>
            </a:r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7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CSG523/ </a:t>
            </a:r>
            <a:br>
              <a:rPr lang="en-US"/>
            </a:br>
            <a:r>
              <a:rPr lang="id-ID"/>
              <a:t>Desain dan Analisis Algoritma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Intelligence, Computing, Multimedia (ICM)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39" name="Group 179"/>
          <p:cNvGraphicFramePr>
            <a:graphicFrameLocks noGrp="1"/>
          </p:cNvGraphicFramePr>
          <p:nvPr>
            <p:ph sz="quarter" idx="14"/>
          </p:nvPr>
        </p:nvGraphicFramePr>
        <p:xfrm>
          <a:off x="365125" y="2009775"/>
          <a:ext cx="8326437" cy="1752600"/>
        </p:xfrm>
        <a:graphic>
          <a:graphicData uri="http://schemas.openxmlformats.org/drawingml/2006/table">
            <a:tbl>
              <a:tblPr/>
              <a:tblGrid>
                <a:gridCol w="1012770"/>
                <a:gridCol w="921655"/>
                <a:gridCol w="921655"/>
                <a:gridCol w="818276"/>
                <a:gridCol w="1391244"/>
                <a:gridCol w="1382482"/>
                <a:gridCol w="1012770"/>
                <a:gridCol w="865585"/>
              </a:tblGrid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00927" marR="100927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100927" marR="1009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100927" marR="1009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100927" marR="1009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100927" marR="1009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100927" marR="1009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…</a:t>
                      </a:r>
                    </a:p>
                  </a:txBody>
                  <a:tcPr marL="100927" marR="1009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</a:t>
                      </a:r>
                    </a:p>
                  </a:txBody>
                  <a:tcPr marL="100927" marR="100927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00927" marR="1009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100927" marR="1009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100927" marR="1009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100927" marR="1009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F[i-2]</a:t>
                      </a:r>
                    </a:p>
                  </a:txBody>
                  <a:tcPr marL="100927" marR="1009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F[i-1]</a:t>
                      </a:r>
                    </a:p>
                  </a:txBody>
                  <a:tcPr marL="100927" marR="1009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F[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]</a:t>
                      </a:r>
                    </a:p>
                  </a:txBody>
                  <a:tcPr marL="100927" marR="1009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0927" marR="1009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305DA3-5406-41EB-BF45-7084F17AA35C}" type="slidenum">
              <a:rPr lang="en-US"/>
              <a:pPr/>
              <a:t>10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folHlink"/>
                </a:solidFill>
              </a:rPr>
              <a:t>The array F used to compute </a:t>
            </a:r>
            <a:r>
              <a:rPr lang="en-US" sz="3200" dirty="0" err="1">
                <a:solidFill>
                  <a:schemeClr val="folHlink"/>
                </a:solidFill>
              </a:rPr>
              <a:t>fibo</a:t>
            </a:r>
            <a:endParaRPr lang="en-US" sz="3200" dirty="0">
              <a:solidFill>
                <a:schemeClr val="folHlink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b="1" u="sng">
                <a:latin typeface="Courier New" pitchFamily="49" charset="0"/>
              </a:rPr>
              <a:t>Algorithm</a:t>
            </a:r>
            <a:r>
              <a:rPr lang="en-US" u="sng">
                <a:latin typeface="Courier New" pitchFamily="49" charset="0"/>
              </a:rPr>
              <a:t> </a:t>
            </a:r>
            <a:r>
              <a:rPr lang="en-US" b="1" u="sng">
                <a:latin typeface="Courier New" pitchFamily="49" charset="0"/>
              </a:rPr>
              <a:t>2</a:t>
            </a:r>
            <a:r>
              <a:rPr lang="en-US" u="sng">
                <a:latin typeface="Courier New" pitchFamily="49" charset="0"/>
              </a:rPr>
              <a:t> </a:t>
            </a:r>
            <a:r>
              <a:rPr lang="en-US" i="1" u="sng">
                <a:latin typeface="Courier New" pitchFamily="49" charset="0"/>
              </a:rPr>
              <a:t>n</a:t>
            </a:r>
            <a:r>
              <a:rPr lang="en-US" u="sng">
                <a:latin typeface="Courier New" pitchFamily="49" charset="0"/>
              </a:rPr>
              <a:t>th Fibonacci using Dynamic Programming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</a:rPr>
              <a:t>	</a:t>
            </a:r>
            <a:r>
              <a:rPr lang="en-US" b="1">
                <a:latin typeface="Courier New" pitchFamily="49" charset="0"/>
              </a:rPr>
              <a:t>problem</a:t>
            </a:r>
            <a:r>
              <a:rPr lang="en-US">
                <a:latin typeface="Courier New" pitchFamily="49" charset="0"/>
              </a:rPr>
              <a:t>: determine the </a:t>
            </a:r>
            <a:r>
              <a:rPr lang="en-US" i="1">
                <a:latin typeface="Courier New" pitchFamily="49" charset="0"/>
              </a:rPr>
              <a:t>n</a:t>
            </a:r>
            <a:r>
              <a:rPr lang="en-US">
                <a:latin typeface="Courier New" pitchFamily="49" charset="0"/>
              </a:rPr>
              <a:t>th term in the fibo sequence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</a:rPr>
              <a:t>	</a:t>
            </a:r>
            <a:r>
              <a:rPr lang="en-US" b="1">
                <a:latin typeface="Courier New" pitchFamily="49" charset="0"/>
              </a:rPr>
              <a:t>inputs</a:t>
            </a:r>
            <a:r>
              <a:rPr lang="en-US">
                <a:latin typeface="Courier New" pitchFamily="49" charset="0"/>
              </a:rPr>
              <a:t>: a nonnegative integer </a:t>
            </a:r>
            <a:r>
              <a:rPr lang="en-US" i="1">
                <a:latin typeface="Courier New" pitchFamily="49" charset="0"/>
              </a:rPr>
              <a:t>n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i="1">
                <a:latin typeface="Courier New" pitchFamily="49" charset="0"/>
              </a:rPr>
              <a:t>	</a:t>
            </a:r>
            <a:r>
              <a:rPr lang="en-US" b="1">
                <a:latin typeface="Courier New" pitchFamily="49" charset="0"/>
              </a:rPr>
              <a:t>outputs</a:t>
            </a:r>
            <a:r>
              <a:rPr lang="en-US">
                <a:latin typeface="Courier New" pitchFamily="49" charset="0"/>
              </a:rPr>
              <a:t>: </a:t>
            </a:r>
            <a:r>
              <a:rPr lang="en-US" i="1">
                <a:latin typeface="Courier New" pitchFamily="49" charset="0"/>
              </a:rPr>
              <a:t>fib2, </a:t>
            </a:r>
            <a:r>
              <a:rPr lang="en-US">
                <a:latin typeface="Courier New" pitchFamily="49" charset="0"/>
              </a:rPr>
              <a:t>the nth term of the fibo sequence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</a:rPr>
              <a:t>	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b="1">
                <a:latin typeface="Courier New" pitchFamily="49" charset="0"/>
              </a:rPr>
              <a:t>	function</a:t>
            </a:r>
            <a:r>
              <a:rPr lang="en-US">
                <a:latin typeface="Courier New" pitchFamily="49" charset="0"/>
              </a:rPr>
              <a:t> </a:t>
            </a:r>
            <a:r>
              <a:rPr lang="en-US" i="1">
                <a:latin typeface="Courier New" pitchFamily="49" charset="0"/>
              </a:rPr>
              <a:t>fib2</a:t>
            </a:r>
            <a:r>
              <a:rPr lang="en-US">
                <a:latin typeface="Courier New" pitchFamily="49" charset="0"/>
              </a:rPr>
              <a:t>(</a:t>
            </a:r>
            <a:r>
              <a:rPr lang="en-US" i="1">
                <a:latin typeface="Courier New" pitchFamily="49" charset="0"/>
              </a:rPr>
              <a:t>n</a:t>
            </a:r>
            <a:r>
              <a:rPr lang="en-US">
                <a:latin typeface="Courier New" pitchFamily="49" charset="0"/>
              </a:rPr>
              <a:t>:integer):integer;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</a:rPr>
              <a:t>	</a:t>
            </a:r>
            <a:r>
              <a:rPr lang="en-US" b="1">
                <a:latin typeface="Courier New" pitchFamily="49" charset="0"/>
              </a:rPr>
              <a:t>var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</a:rPr>
              <a:t>		</a:t>
            </a:r>
            <a:r>
              <a:rPr lang="en-US" i="1">
                <a:latin typeface="Courier New" pitchFamily="49" charset="0"/>
              </a:rPr>
              <a:t>f</a:t>
            </a:r>
            <a:r>
              <a:rPr lang="en-US">
                <a:latin typeface="Courier New" pitchFamily="49" charset="0"/>
              </a:rPr>
              <a:t>: array[1..</a:t>
            </a:r>
            <a:r>
              <a:rPr lang="en-US" i="1">
                <a:latin typeface="Courier New" pitchFamily="49" charset="0"/>
              </a:rPr>
              <a:t>n</a:t>
            </a:r>
            <a:r>
              <a:rPr lang="en-US">
                <a:latin typeface="Courier New" pitchFamily="49" charset="0"/>
              </a:rPr>
              <a:t>] of integer;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</a:rPr>
              <a:t>		</a:t>
            </a:r>
            <a:r>
              <a:rPr lang="en-US" i="1">
                <a:latin typeface="Courier New" pitchFamily="49" charset="0"/>
              </a:rPr>
              <a:t>i</a:t>
            </a:r>
            <a:r>
              <a:rPr lang="en-US">
                <a:latin typeface="Courier New" pitchFamily="49" charset="0"/>
              </a:rPr>
              <a:t>: index;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</a:rPr>
              <a:t>	</a:t>
            </a:r>
            <a:r>
              <a:rPr lang="en-US" b="1">
                <a:latin typeface="Courier New" pitchFamily="49" charset="0"/>
              </a:rPr>
              <a:t>begin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b="1">
                <a:latin typeface="Courier New" pitchFamily="49" charset="0"/>
              </a:rPr>
              <a:t>		</a:t>
            </a:r>
            <a:r>
              <a:rPr lang="en-US" i="1">
                <a:latin typeface="Courier New" pitchFamily="49" charset="0"/>
              </a:rPr>
              <a:t>f[1]:=1</a:t>
            </a:r>
            <a:r>
              <a:rPr lang="en-US" b="1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</a:rPr>
              <a:t>		</a:t>
            </a:r>
            <a:r>
              <a:rPr lang="en-US" b="1">
                <a:latin typeface="Courier New" pitchFamily="49" charset="0"/>
              </a:rPr>
              <a:t>if</a:t>
            </a:r>
            <a:r>
              <a:rPr lang="en-US">
                <a:latin typeface="Courier New" pitchFamily="49" charset="0"/>
              </a:rPr>
              <a:t> </a:t>
            </a:r>
            <a:r>
              <a:rPr lang="en-US" i="1">
                <a:latin typeface="Courier New" pitchFamily="49" charset="0"/>
              </a:rPr>
              <a:t>n</a:t>
            </a:r>
            <a:r>
              <a:rPr lang="en-US">
                <a:latin typeface="Courier New" pitchFamily="49" charset="0"/>
              </a:rPr>
              <a:t> </a:t>
            </a:r>
            <a:r>
              <a:rPr lang="en-US">
                <a:latin typeface="Courier New" pitchFamily="49" charset="0"/>
                <a:cs typeface="Courier New" pitchFamily="49" charset="0"/>
              </a:rPr>
              <a:t>&gt; 1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then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f</a:t>
            </a:r>
            <a:r>
              <a:rPr lang="en-US">
                <a:latin typeface="Courier New" pitchFamily="49" charset="0"/>
                <a:cs typeface="Courier New" pitchFamily="49" charset="0"/>
              </a:rPr>
              <a:t>[2]:=1;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>
                <a:latin typeface="Courier New" pitchFamily="49" charset="0"/>
                <a:cs typeface="Courier New" pitchFamily="49" charset="0"/>
              </a:rPr>
              <a:t> := 3 to 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n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				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f[i]</a:t>
            </a:r>
            <a:r>
              <a:rPr lang="en-US">
                <a:latin typeface="Courier New" pitchFamily="49" charset="0"/>
                <a:cs typeface="Courier New" pitchFamily="49" charset="0"/>
              </a:rPr>
              <a:t>:=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f[i-1]</a:t>
            </a:r>
            <a:r>
              <a:rPr lang="en-US">
                <a:latin typeface="Courier New" pitchFamily="49" charset="0"/>
                <a:cs typeface="Courier New" pitchFamily="49" charset="0"/>
              </a:rPr>
              <a:t>+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f[i-2]</a:t>
            </a:r>
            <a:endParaRPr lang="en-US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fib2:=f[n]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</a:rPr>
              <a:t>	</a:t>
            </a:r>
            <a:r>
              <a:rPr lang="en-US" b="1">
                <a:latin typeface="Courier New" pitchFamily="49" charset="0"/>
              </a:rPr>
              <a:t>end</a:t>
            </a:r>
            <a:r>
              <a:rPr lang="en-US" smtClean="0">
                <a:latin typeface="Courier New" pitchFamily="49" charset="0"/>
              </a:rPr>
              <a:t>;</a:t>
            </a:r>
            <a:endParaRPr lang="en-US"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C12752-F387-42D4-A4CD-2038C29FB250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64998" y="3760655"/>
            <a:ext cx="3527200" cy="641239"/>
          </a:xfrm>
        </p:spPr>
        <p:txBody>
          <a:bodyPr/>
          <a:lstStyle/>
          <a:p>
            <a:r>
              <a:rPr lang="en-US" sz="3200">
                <a:solidFill>
                  <a:schemeClr val="folHlink"/>
                </a:solidFill>
              </a:rPr>
              <a:t>Complexity 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FD37FA-EA62-4372-A09C-235D55D7DA72}" type="slidenum">
              <a:rPr lang="en-US"/>
              <a:pPr/>
              <a:t>12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hlink"/>
                </a:solidFill>
              </a:rPr>
              <a:t>Exercises: binomial coefficient</a:t>
            </a:r>
            <a:r>
              <a:rPr lang="en-US" sz="40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68313" y="2117522"/>
            <a:ext cx="81359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 dirty="0">
                <a:latin typeface="Arial" charset="0"/>
              </a:rPr>
              <a:t>Computing a binomial coefficient C(</a:t>
            </a:r>
            <a:r>
              <a:rPr lang="en-US" sz="2000" dirty="0" err="1">
                <a:latin typeface="Arial" charset="0"/>
              </a:rPr>
              <a:t>n,k</a:t>
            </a:r>
            <a:r>
              <a:rPr lang="en-US" sz="2000" dirty="0">
                <a:latin typeface="Arial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 dirty="0">
                <a:latin typeface="Arial" charset="0"/>
              </a:rPr>
              <a:t>                1    if k=0  or n=k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 dirty="0">
                <a:latin typeface="Arial" charset="0"/>
              </a:rPr>
              <a:t>C(</a:t>
            </a:r>
            <a:r>
              <a:rPr lang="en-US" sz="2000" dirty="0" err="1">
                <a:latin typeface="Arial" charset="0"/>
              </a:rPr>
              <a:t>n,k</a:t>
            </a:r>
            <a:r>
              <a:rPr lang="en-US" sz="2000" dirty="0">
                <a:latin typeface="Arial" charset="0"/>
              </a:rPr>
              <a:t>)=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latin typeface="Arial" charset="0"/>
              </a:rPr>
              <a:t>                  C(n-1,k)+C(n-1,k-1)   otherwise</a:t>
            </a:r>
          </a:p>
        </p:txBody>
      </p:sp>
      <p:sp>
        <p:nvSpPr>
          <p:cNvPr id="18438" name="AutoShape 6"/>
          <p:cNvSpPr>
            <a:spLocks/>
          </p:cNvSpPr>
          <p:nvPr/>
        </p:nvSpPr>
        <p:spPr bwMode="auto">
          <a:xfrm>
            <a:off x="1447800" y="263297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39750" y="3773284"/>
            <a:ext cx="52514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Top-down approach: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comb(</a:t>
            </a:r>
            <a:r>
              <a:rPr lang="en-US" b="1" dirty="0" err="1">
                <a:latin typeface="Courier New" pitchFamily="49" charset="0"/>
              </a:rPr>
              <a:t>n,k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  IF (k=0) OR (n=k) THEN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     RETURN 1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  ELSE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     RETURN comb(n-1,k)+comb(n-1,k-1)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867400" y="3412921"/>
            <a:ext cx="2917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Efficiency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latin typeface="Arial" charset="0"/>
              </a:rPr>
              <a:t>Problem size: (</a:t>
            </a:r>
            <a:r>
              <a:rPr lang="en-US" dirty="0" err="1">
                <a:latin typeface="Arial" charset="0"/>
              </a:rPr>
              <a:t>n,k</a:t>
            </a:r>
            <a:r>
              <a:rPr lang="en-US" dirty="0">
                <a:latin typeface="Arial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latin typeface="Arial" charset="0"/>
              </a:rPr>
              <a:t>Dominant operation: addition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latin typeface="Arial" charset="0"/>
              </a:rPr>
              <a:t>T(</a:t>
            </a:r>
            <a:r>
              <a:rPr lang="en-US" dirty="0" err="1">
                <a:latin typeface="Arial" charset="0"/>
              </a:rPr>
              <a:t>n,k</a:t>
            </a:r>
            <a:r>
              <a:rPr lang="en-US" dirty="0">
                <a:latin typeface="Arial" charset="0"/>
              </a:rPr>
              <a:t>) &gt;= 2 </a:t>
            </a:r>
            <a:r>
              <a:rPr lang="en-US" baseline="30000" dirty="0">
                <a:latin typeface="Arial" charset="0"/>
              </a:rPr>
              <a:t>min{</a:t>
            </a:r>
            <a:r>
              <a:rPr lang="en-US" baseline="30000" dirty="0" err="1">
                <a:latin typeface="Arial" charset="0"/>
              </a:rPr>
              <a:t>k,n</a:t>
            </a:r>
            <a:r>
              <a:rPr lang="en-US" baseline="30000" dirty="0">
                <a:latin typeface="Arial" charset="0"/>
              </a:rPr>
              <a:t>-k}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baseline="30000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latin typeface="Arial" charset="0"/>
              </a:rPr>
              <a:t>T(</a:t>
            </a:r>
            <a:r>
              <a:rPr lang="en-US" dirty="0" err="1">
                <a:latin typeface="Arial" charset="0"/>
              </a:rPr>
              <a:t>n,k</a:t>
            </a:r>
            <a:r>
              <a:rPr lang="en-US" dirty="0">
                <a:latin typeface="Arial" charset="0"/>
              </a:rPr>
              <a:t>) </a:t>
            </a:r>
            <a:r>
              <a:rPr lang="ru-RU" dirty="0">
                <a:latin typeface="Tahoma" pitchFamily="34" charset="0"/>
                <a:cs typeface="Tahoma" pitchFamily="34" charset="0"/>
                <a:sym typeface="Math1" pitchFamily="2" charset="2"/>
              </a:rPr>
              <a:t>Є</a:t>
            </a:r>
            <a:r>
              <a:rPr lang="en-US" dirty="0">
                <a:latin typeface="Arial" charset="0"/>
                <a:sym typeface="Math1" pitchFamily="2" charset="2"/>
              </a:rPr>
              <a:t> </a:t>
            </a:r>
            <a:r>
              <a:rPr lang="el-GR" dirty="0">
                <a:cs typeface="Times New Roman" pitchFamily="18" charset="0"/>
                <a:sym typeface="Math1" pitchFamily="2" charset="2"/>
              </a:rPr>
              <a:t>Ω</a:t>
            </a:r>
            <a:r>
              <a:rPr lang="en-US" dirty="0">
                <a:cs typeface="Times New Roman" pitchFamily="18" charset="0"/>
                <a:sym typeface="Math1" pitchFamily="2" charset="2"/>
              </a:rPr>
              <a:t>(</a:t>
            </a:r>
            <a:r>
              <a:rPr lang="en-US" dirty="0">
                <a:latin typeface="Arial" charset="0"/>
              </a:rPr>
              <a:t>2 </a:t>
            </a:r>
            <a:r>
              <a:rPr lang="en-US" baseline="30000" dirty="0">
                <a:latin typeface="Arial" charset="0"/>
              </a:rPr>
              <a:t>min{</a:t>
            </a:r>
            <a:r>
              <a:rPr lang="en-US" baseline="30000" dirty="0" err="1">
                <a:latin typeface="Arial" charset="0"/>
              </a:rPr>
              <a:t>k,n</a:t>
            </a:r>
            <a:r>
              <a:rPr lang="en-US" baseline="30000" dirty="0">
                <a:latin typeface="Arial" charset="0"/>
              </a:rPr>
              <a:t>-k}</a:t>
            </a:r>
            <a:r>
              <a:rPr lang="en-US" dirty="0">
                <a:latin typeface="Arial" charset="0"/>
              </a:rPr>
              <a:t> )</a:t>
            </a:r>
            <a:endParaRPr lang="en-US" baseline="30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2000" smtClean="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en-US" sz="9600" smtClean="0">
                <a:solidFill>
                  <a:schemeClr val="tx2"/>
                </a:solidFill>
              </a:rPr>
              <a:t>?</a:t>
            </a:r>
            <a:endParaRPr lang="en-US" sz="96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A91A91-0F38-416C-A0B4-426134067C6B}" type="slidenum">
              <a:rPr lang="en-US"/>
              <a:pPr/>
              <a:t>13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hlink"/>
                </a:solidFill>
              </a:rPr>
              <a:t>Exercises: Construct a bottom-up approach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E9A1-DD05-40B4-A7D3-4F7A79870828}" type="slidenum">
              <a:rPr lang="en-US"/>
              <a:pPr/>
              <a:t>14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6870700" cy="762000"/>
          </a:xfrm>
        </p:spPr>
        <p:txBody>
          <a:bodyPr/>
          <a:lstStyle/>
          <a:p>
            <a:pPr marL="457200"/>
            <a:r>
              <a:rPr lang="en-US" dirty="0">
                <a:solidFill>
                  <a:schemeClr val="hlink"/>
                </a:solidFill>
              </a:rPr>
              <a:t>Answer: binomial </a:t>
            </a:r>
            <a:r>
              <a:rPr lang="en-US" dirty="0" err="1">
                <a:solidFill>
                  <a:schemeClr val="hlink"/>
                </a:solidFill>
              </a:rPr>
              <a:t>coef</a:t>
            </a:r>
            <a:r>
              <a:rPr lang="en-US" dirty="0">
                <a:solidFill>
                  <a:schemeClr val="hlink"/>
                </a:solidFill>
              </a:rPr>
              <a:t>.</a:t>
            </a:r>
            <a:r>
              <a:rPr lang="en-US" dirty="0"/>
              <a:t> 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14" y="1831042"/>
            <a:ext cx="8135937" cy="1960562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2000" dirty="0"/>
              <a:t>Computing a binomial coefficient C(</a:t>
            </a:r>
            <a:r>
              <a:rPr lang="en-US" sz="2000" dirty="0" err="1"/>
              <a:t>n,k</a:t>
            </a:r>
            <a:r>
              <a:rPr lang="en-US" sz="2000" dirty="0" smtClean="0"/>
              <a:t>)             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dirty="0" smtClean="0"/>
              <a:t>					1                                </a:t>
            </a:r>
            <a:r>
              <a:rPr lang="en-US" sz="2000" dirty="0"/>
              <a:t>if k=0  or n=k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dirty="0"/>
              <a:t>C(</a:t>
            </a:r>
            <a:r>
              <a:rPr lang="en-US" sz="2000" dirty="0" err="1"/>
              <a:t>n,k</a:t>
            </a:r>
            <a:r>
              <a:rPr lang="en-US" sz="2000" dirty="0"/>
              <a:t>)=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dirty="0"/>
              <a:t>                  </a:t>
            </a:r>
            <a:r>
              <a:rPr lang="en-US" sz="2000" dirty="0" smtClean="0"/>
              <a:t>	C(n-1,k</a:t>
            </a:r>
            <a:r>
              <a:rPr lang="en-US" sz="2000" dirty="0"/>
              <a:t>)+C(n-1,k-1)   otherwise</a:t>
            </a:r>
          </a:p>
        </p:txBody>
      </p:sp>
      <p:sp>
        <p:nvSpPr>
          <p:cNvPr id="22534" name="AutoShape 6"/>
          <p:cNvSpPr>
            <a:spLocks/>
          </p:cNvSpPr>
          <p:nvPr/>
        </p:nvSpPr>
        <p:spPr bwMode="auto">
          <a:xfrm>
            <a:off x="1692177" y="2398978"/>
            <a:ext cx="152400" cy="659537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692177" y="3240088"/>
            <a:ext cx="62420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Bottom-up approach:  constructing the Pascal’s triangle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               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0    1    2      …    k-1               k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" charset="0"/>
              </a:rPr>
              <a:t>        0      1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" charset="0"/>
              </a:rPr>
              <a:t>        1      1     1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" charset="0"/>
              </a:rPr>
              <a:t>        2      1     2   1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" charset="0"/>
              </a:rPr>
              <a:t>        …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" charset="0"/>
              </a:rPr>
              <a:t>        k       1                …                          1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" charset="0"/>
              </a:rPr>
              <a:t>        …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" charset="0"/>
              </a:rPr>
              <a:t>        n-1    1                    C(n-1,k-1)         C(n-1,k)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" charset="0"/>
              </a:rPr>
              <a:t>        n        1                                             C(</a:t>
            </a:r>
            <a:r>
              <a:rPr lang="en-US" dirty="0" err="1">
                <a:solidFill>
                  <a:schemeClr val="accent2"/>
                </a:solidFill>
                <a:latin typeface="Arial" charset="0"/>
              </a:rPr>
              <a:t>n,k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        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46300" y="3581400"/>
            <a:ext cx="4724400" cy="2971800"/>
            <a:chOff x="2438400" y="3276600"/>
            <a:chExt cx="4724400" cy="2971800"/>
          </a:xfrm>
        </p:grpSpPr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3581400" y="4271963"/>
              <a:ext cx="0" cy="714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3124200" y="4191000"/>
              <a:ext cx="360363" cy="215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6477000" y="5875338"/>
              <a:ext cx="0" cy="1444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4727575" y="5951538"/>
              <a:ext cx="1368425" cy="1444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2895600" y="3276600"/>
              <a:ext cx="0" cy="297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>
              <a:off x="2438400" y="3581400"/>
              <a:ext cx="472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D1DF27-C994-4BFE-A0CF-81AEE0E5941E}" type="slidenum">
              <a:rPr lang="en-US"/>
              <a:pPr/>
              <a:t>15</a:t>
            </a:fld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hlink"/>
                </a:solidFill>
              </a:rPr>
              <a:t>Answer: binomial </a:t>
            </a:r>
            <a:r>
              <a:rPr lang="en-US" dirty="0" err="1">
                <a:solidFill>
                  <a:schemeClr val="hlink"/>
                </a:solidFill>
              </a:rPr>
              <a:t>coef</a:t>
            </a:r>
            <a:r>
              <a:rPr lang="en-US" dirty="0">
                <a:solidFill>
                  <a:schemeClr val="hlink"/>
                </a:solidFill>
              </a:rPr>
              <a:t>.</a:t>
            </a:r>
            <a:r>
              <a:rPr lang="en-US" sz="40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81000" y="2082440"/>
            <a:ext cx="42672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Algorithm: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000" dirty="0">
              <a:solidFill>
                <a:schemeClr val="tx2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Comb(</a:t>
            </a:r>
            <a:r>
              <a:rPr lang="en-US" b="1" dirty="0" err="1">
                <a:latin typeface="Courier New" pitchFamily="49" charset="0"/>
              </a:rPr>
              <a:t>n,k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FOR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:=0,n DO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  FOR j:=0,min{</a:t>
            </a:r>
            <a:r>
              <a:rPr lang="en-US" b="1" dirty="0" err="1">
                <a:latin typeface="Courier New" pitchFamily="49" charset="0"/>
              </a:rPr>
              <a:t>i,k</a:t>
            </a:r>
            <a:r>
              <a:rPr lang="en-US" b="1" dirty="0">
                <a:latin typeface="Courier New" pitchFamily="49" charset="0"/>
              </a:rPr>
              <a:t>} DO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     IF (j=0) OR (j=k)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    THEN C[</a:t>
            </a:r>
            <a:r>
              <a:rPr lang="en-US" b="1" dirty="0" err="1">
                <a:latin typeface="Courier New" pitchFamily="49" charset="0"/>
              </a:rPr>
              <a:t>i,j</a:t>
            </a:r>
            <a:r>
              <a:rPr lang="en-US" b="1" dirty="0">
                <a:latin typeface="Courier New" pitchFamily="49" charset="0"/>
              </a:rPr>
              <a:t>]:=1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    ELSE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       C[</a:t>
            </a:r>
            <a:r>
              <a:rPr lang="en-US" b="1" dirty="0" err="1">
                <a:latin typeface="Courier New" pitchFamily="49" charset="0"/>
              </a:rPr>
              <a:t>i,j</a:t>
            </a:r>
            <a:r>
              <a:rPr lang="en-US" b="1" dirty="0">
                <a:latin typeface="Courier New" pitchFamily="49" charset="0"/>
              </a:rPr>
              <a:t>]:=C[i-1,j]+C[i-1,j-1]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b="1" dirty="0">
                <a:latin typeface="Courier New" pitchFamily="49" charset="0"/>
              </a:rPr>
              <a:t>RETURN C[</a:t>
            </a:r>
            <a:r>
              <a:rPr lang="en-US" b="1" dirty="0" err="1">
                <a:latin typeface="Courier New" pitchFamily="49" charset="0"/>
              </a:rPr>
              <a:t>n,k</a:t>
            </a:r>
            <a:r>
              <a:rPr lang="en-US" b="1" dirty="0">
                <a:latin typeface="Courier New" pitchFamily="49" charset="0"/>
              </a:rPr>
              <a:t>]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03213" y="599086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062538" y="2153877"/>
            <a:ext cx="3852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Efficiency: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0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 dirty="0">
                <a:latin typeface="Arial" charset="0"/>
              </a:rPr>
              <a:t>Problem size: (</a:t>
            </a:r>
            <a:r>
              <a:rPr lang="en-US" sz="2000" dirty="0" err="1">
                <a:latin typeface="Arial" charset="0"/>
              </a:rPr>
              <a:t>n,k</a:t>
            </a:r>
            <a:r>
              <a:rPr lang="en-US" sz="2000" dirty="0">
                <a:latin typeface="Arial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 dirty="0">
                <a:latin typeface="Arial" charset="0"/>
              </a:rPr>
              <a:t>Dominant operation: addition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000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 dirty="0">
                <a:latin typeface="Arial" charset="0"/>
              </a:rPr>
              <a:t>T(</a:t>
            </a:r>
            <a:r>
              <a:rPr lang="en-US" sz="2000" dirty="0" err="1">
                <a:latin typeface="Arial" charset="0"/>
              </a:rPr>
              <a:t>n,k</a:t>
            </a:r>
            <a:r>
              <a:rPr lang="en-US" sz="2000" dirty="0">
                <a:latin typeface="Arial" charset="0"/>
              </a:rPr>
              <a:t>)=(1+2+…+k-1) +(k+…+k)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 dirty="0">
                <a:latin typeface="Arial" charset="0"/>
              </a:rPr>
              <a:t>         =k(k-1)/2+k(n-k)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000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 dirty="0">
                <a:latin typeface="Arial" charset="0"/>
              </a:rPr>
              <a:t>T(</a:t>
            </a:r>
            <a:r>
              <a:rPr lang="en-US" sz="2000" dirty="0" err="1">
                <a:latin typeface="Arial" charset="0"/>
              </a:rPr>
              <a:t>n,k</a:t>
            </a:r>
            <a:r>
              <a:rPr lang="en-US" sz="2000" dirty="0">
                <a:latin typeface="Arial" charset="0"/>
              </a:rPr>
              <a:t>) </a:t>
            </a:r>
            <a:r>
              <a:rPr lang="ru-RU" dirty="0">
                <a:latin typeface="Tahoma" pitchFamily="34" charset="0"/>
                <a:cs typeface="Tahoma" pitchFamily="34" charset="0"/>
                <a:sym typeface="Math1" pitchFamily="2" charset="2"/>
              </a:rPr>
              <a:t>Є</a:t>
            </a:r>
            <a:r>
              <a:rPr lang="en-US" sz="2000" dirty="0">
                <a:latin typeface="Arial" charset="0"/>
                <a:sym typeface="Math1" pitchFamily="2" charset="2"/>
              </a:rPr>
              <a:t> </a:t>
            </a:r>
            <a:r>
              <a:rPr lang="el-GR" sz="2000" dirty="0">
                <a:latin typeface="Arial" charset="0"/>
                <a:cs typeface="Arial" charset="0"/>
                <a:sym typeface="Symbol" pitchFamily="18" charset="2"/>
              </a:rPr>
              <a:t></a:t>
            </a:r>
            <a:r>
              <a:rPr lang="en-US" sz="2000" dirty="0">
                <a:latin typeface="Arial" charset="0"/>
                <a:sym typeface="Math1" pitchFamily="2" charset="2"/>
              </a:rPr>
              <a:t>(</a:t>
            </a:r>
            <a:r>
              <a:rPr lang="en-US" sz="2000" dirty="0" err="1">
                <a:latin typeface="Arial" charset="0"/>
                <a:sym typeface="Math1" pitchFamily="2" charset="2"/>
              </a:rPr>
              <a:t>nk</a:t>
            </a:r>
            <a:r>
              <a:rPr lang="en-US" sz="2000" dirty="0">
                <a:latin typeface="Arial" charset="0"/>
                <a:sym typeface="Math1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	</a:t>
            </a:r>
            <a:r>
              <a:rPr lang="en-US">
                <a:solidFill>
                  <a:schemeClr val="tx2"/>
                </a:solidFill>
              </a:rPr>
              <a:t>What is the best approach for this algorithm ?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F8C74D-D4EA-4BAC-9681-BCA736C8BEA3}" type="slidenum">
              <a:rPr lang="en-US"/>
              <a:pPr/>
              <a:t>16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hlink"/>
                </a:solidFill>
              </a:rPr>
              <a:t>Exercises: binary search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A0B198-52A2-42E7-8845-22703294524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71600" y="2774731"/>
            <a:ext cx="6400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Dynamic Programming</a:t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(optimization problem)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>
              <a:buNone/>
            </a:pPr>
            <a:endParaRPr lang="en-US"/>
          </a:p>
          <a:p>
            <a:pPr>
              <a:buNone/>
            </a:pPr>
            <a:r>
              <a:rPr lang="en-US"/>
              <a:t>	Dynamic programming is also related to </a:t>
            </a:r>
            <a:r>
              <a:rPr lang="en-US">
                <a:solidFill>
                  <a:schemeClr val="accent2"/>
                </a:solidFill>
              </a:rPr>
              <a:t>greedy </a:t>
            </a:r>
            <a:r>
              <a:rPr lang="en-US"/>
              <a:t>strategy since both of them can be applied to </a:t>
            </a:r>
            <a:r>
              <a:rPr lang="en-US">
                <a:solidFill>
                  <a:schemeClr val="accent2"/>
                </a:solidFill>
              </a:rPr>
              <a:t>optimization problems</a:t>
            </a:r>
            <a:r>
              <a:rPr lang="en-US"/>
              <a:t> which have the property of </a:t>
            </a:r>
            <a:r>
              <a:rPr lang="en-US">
                <a:solidFill>
                  <a:srgbClr val="FF0000"/>
                </a:solidFill>
              </a:rPr>
              <a:t>optimal </a:t>
            </a:r>
            <a:r>
              <a:rPr lang="en-US" smtClean="0">
                <a:solidFill>
                  <a:srgbClr val="FF0000"/>
                </a:solidFill>
              </a:rPr>
              <a:t>substructure</a:t>
            </a:r>
            <a:endParaRPr 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78933463-55DF-49B3-BEC3-A4EC3B49B53E}" type="slidenum">
              <a:rPr lang="en-US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 lvl="1">
              <a:buNone/>
            </a:pPr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246040"/>
            <a:ext cx="8326438" cy="402549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/>
              <a:t>Establish</a:t>
            </a:r>
            <a:r>
              <a:rPr lang="en-US"/>
              <a:t> a recursive property that gives the optimal solution to an instance of the problem.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/>
              <a:t>Compute </a:t>
            </a:r>
            <a:r>
              <a:rPr lang="en-US"/>
              <a:t>the value of an optimal solution in a bottom-up fashion.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/>
              <a:t>Construct</a:t>
            </a:r>
            <a:r>
              <a:rPr lang="en-US"/>
              <a:t> an optimal solution in a bottom-up fashion.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4DF2C60E-71C6-49E7-86E6-63E2A4232ECF}" type="slidenum">
              <a:rPr lang="en-US"/>
              <a:pPr/>
              <a:t>19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chemeClr val="folHlink"/>
                </a:solidFill>
              </a:rPr>
              <a:t>The steps in the development of a dynamic programming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The word </a:t>
            </a:r>
            <a:r>
              <a:rPr lang="en-US" b="1"/>
              <a:t>programming</a:t>
            </a:r>
            <a:r>
              <a:rPr lang="en-US"/>
              <a:t> stands for </a:t>
            </a:r>
            <a:r>
              <a:rPr lang="en-US" b="1"/>
              <a:t>planning</a:t>
            </a:r>
            <a:r>
              <a:rPr lang="en-US"/>
              <a:t> not for computer programming.</a:t>
            </a:r>
          </a:p>
          <a:p>
            <a:r>
              <a:rPr lang="en-US"/>
              <a:t>The word </a:t>
            </a:r>
            <a:r>
              <a:rPr lang="en-US" b="1"/>
              <a:t>dynamic</a:t>
            </a:r>
            <a:r>
              <a:rPr lang="en-US"/>
              <a:t> is related with the manner in which the </a:t>
            </a:r>
            <a:r>
              <a:rPr lang="en-US" b="1"/>
              <a:t>tables</a:t>
            </a:r>
            <a:r>
              <a:rPr lang="en-US"/>
              <a:t> used in obtaining the solution </a:t>
            </a:r>
            <a:r>
              <a:rPr lang="en-US"/>
              <a:t>are </a:t>
            </a:r>
            <a:r>
              <a:rPr lang="en-US" smtClean="0"/>
              <a:t>constructed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B35E0E-1C43-4353-B4D6-DAAA31C5DD7D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folHlink"/>
                </a:solidFill>
              </a:rPr>
              <a:t>What is dynamic programming ?</a:t>
            </a:r>
            <a:r>
              <a:rPr lang="en-US" dirty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	It is said to apply in a problem if an optimal solution to an instance of a problem always contains optimal solution to all subinstances.</a:t>
            </a:r>
          </a:p>
          <a:p>
            <a:pPr>
              <a:buNone/>
            </a:pPr>
            <a:r>
              <a:rPr lang="en-US"/>
              <a:t>	Dynamic programming may be used only when the principle of optimality </a:t>
            </a:r>
            <a:r>
              <a:rPr lang="en-US"/>
              <a:t>holds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7683B256-BB97-467F-B69F-36AFCB990AC4}" type="slidenum">
              <a:rPr lang="en-US"/>
              <a:pPr/>
              <a:t>20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folHlink"/>
                </a:solidFill>
              </a:rPr>
              <a:t>The principle of optimality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4D611696-534D-48EA-BB41-76E8FB2D7BE6}" type="slidenum">
              <a:rPr lang="en-US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Application:  </a:t>
            </a:r>
            <a:r>
              <a:rPr lang="en-US">
                <a:latin typeface="Arial" charset="0"/>
              </a:rPr>
              <a:t>discrete </a:t>
            </a:r>
            <a:r>
              <a:rPr lang="en-US" smtClean="0">
                <a:latin typeface="Arial" charset="0"/>
              </a:rPr>
              <a:t>knapsack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1148255"/>
            <a:ext cx="8207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3600" dirty="0">
              <a:latin typeface="Arial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468313" y="1986455"/>
            <a:ext cx="8280400" cy="389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Hypothesis:  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         </a:t>
            </a:r>
            <a:r>
              <a:rPr lang="en-US" sz="2000" dirty="0">
                <a:latin typeface="Arial" charset="0"/>
              </a:rPr>
              <a:t>the capacity C and the dimensions d</a:t>
            </a:r>
            <a:r>
              <a:rPr lang="en-US" sz="2000" baseline="-25000" dirty="0">
                <a:latin typeface="Arial" charset="0"/>
              </a:rPr>
              <a:t>1</a:t>
            </a:r>
            <a:r>
              <a:rPr lang="en-US" sz="2000" dirty="0">
                <a:latin typeface="Arial" charset="0"/>
              </a:rPr>
              <a:t>,…,</a:t>
            </a:r>
            <a:r>
              <a:rPr lang="en-US" sz="2000" dirty="0" err="1">
                <a:latin typeface="Arial" charset="0"/>
              </a:rPr>
              <a:t>d</a:t>
            </a:r>
            <a:r>
              <a:rPr lang="en-US" sz="2000" baseline="-25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 are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natural numbers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The problem can be reformulated as: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en-US" sz="2000" dirty="0">
                <a:latin typeface="Arial" charset="0"/>
              </a:rPr>
              <a:t>find (s</a:t>
            </a:r>
            <a:r>
              <a:rPr lang="en-US" sz="2000" baseline="-25000" dirty="0">
                <a:latin typeface="Arial" charset="0"/>
              </a:rPr>
              <a:t>1</a:t>
            </a:r>
            <a:r>
              <a:rPr lang="en-US" sz="2000" dirty="0">
                <a:latin typeface="Arial" charset="0"/>
              </a:rPr>
              <a:t>,s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,…,</a:t>
            </a:r>
            <a:r>
              <a:rPr lang="en-US" sz="2000" dirty="0" err="1">
                <a:latin typeface="Arial" charset="0"/>
              </a:rPr>
              <a:t>s</a:t>
            </a:r>
            <a:r>
              <a:rPr lang="en-US" sz="2000" baseline="-25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)  with </a:t>
            </a:r>
            <a:r>
              <a:rPr lang="en-US" sz="2000" dirty="0" err="1">
                <a:latin typeface="Arial" charset="0"/>
              </a:rPr>
              <a:t>s</a:t>
            </a:r>
            <a:r>
              <a:rPr lang="en-US" sz="2000" baseline="-25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 in {0,1} such that: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		    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2000" baseline="-250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+…+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2000" baseline="-25000" dirty="0" err="1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2000" baseline="-25000" dirty="0" err="1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&lt;= C	</a:t>
            </a: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		(constraint)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                 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 sz="2000" baseline="-250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+…+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2000" baseline="-25000" dirty="0" err="1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 sz="2000" baseline="-25000" dirty="0" err="1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 is maximal</a:t>
            </a: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                   (optimization criterion)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 dirty="0">
              <a:solidFill>
                <a:schemeClr val="accent2"/>
              </a:solidFill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Remark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en-US" sz="2000" dirty="0">
                <a:latin typeface="Arial" charset="0"/>
              </a:rPr>
              <a:t>the greedy technique can be applied but it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does not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guarantee </a:t>
            </a:r>
            <a:r>
              <a:rPr lang="en-US" sz="2000" dirty="0">
                <a:latin typeface="Arial" charset="0"/>
              </a:rPr>
              <a:t>the optimality                     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3A3B741F-BE1E-453E-9F43-AA797FFD0C5F}" type="slidenum">
              <a:rPr lang="en-US"/>
              <a:pPr/>
              <a:t>22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468313" y="1412875"/>
            <a:ext cx="33416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Example:</a:t>
            </a:r>
            <a:r>
              <a:rPr lang="en-US" sz="2000">
                <a:latin typeface="Arial" charset="0"/>
              </a:rPr>
              <a:t>  n=3, 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>
                <a:latin typeface="Arial" charset="0"/>
              </a:rPr>
              <a:t>C=5,  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>
                <a:latin typeface="Arial" charset="0"/>
              </a:rPr>
              <a:t>d1=1, d2=2, d3=3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>
                <a:latin typeface="Arial" charset="0"/>
              </a:rPr>
              <a:t>p1=6, p2=10, p3=12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Relative profit: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>
                <a:latin typeface="Arial" charset="0"/>
              </a:rPr>
              <a:t>pr1=6, pr2=5, pr3=4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3886200" y="1447800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Greedy idea:</a:t>
            </a:r>
          </a:p>
          <a:p>
            <a:pPr marL="660400" indent="-660400"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Sort decreasingly the set of objects on the relative profit (pi/di)</a:t>
            </a:r>
          </a:p>
          <a:p>
            <a:pPr marL="660400" indent="-660400"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Select the elements until the knapsack is overloaded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Greedy solution:</a:t>
            </a:r>
            <a:r>
              <a:rPr lang="en-US" sz="2000">
                <a:latin typeface="Arial" charset="0"/>
              </a:rPr>
              <a:t>  (1,1,0)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>
                <a:latin typeface="Arial" charset="0"/>
              </a:rPr>
              <a:t>Total value:   V=16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endParaRPr lang="en-US" sz="200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609600" y="4800600"/>
            <a:ext cx="792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Remark:</a:t>
            </a:r>
            <a:r>
              <a:rPr lang="en-US" sz="2000">
                <a:latin typeface="Arial" charset="0"/>
              </a:rPr>
              <a:t>  this is not the optimal solution;  the solution (0,1,1) is better since V=22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336417"/>
            <a:ext cx="8326438" cy="469862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>
                <a:solidFill>
                  <a:schemeClr val="tx2"/>
                </a:solidFill>
                <a:latin typeface="Arial" charset="0"/>
              </a:rPr>
              <a:t>Analyzing the structure of an optimal solution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1800">
                <a:latin typeface="Arial" charset="0"/>
              </a:rPr>
              <a:t>Let P(i,j) be the generic problem of selecting from the set of objects {o1,…,oi} in order to fill in a knapsack of capacity j.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1800">
              <a:latin typeface="Arial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Remarks:</a:t>
            </a:r>
          </a:p>
          <a:p>
            <a:pPr marL="609600" indent="-609600">
              <a:lnSpc>
                <a:spcPct val="80000"/>
              </a:lnSpc>
            </a:pPr>
            <a:r>
              <a:rPr lang="en-US" sz="1800">
                <a:latin typeface="Arial" charset="0"/>
              </a:rPr>
              <a:t>P(n,C) is the initial problem</a:t>
            </a:r>
          </a:p>
          <a:p>
            <a:pPr marL="609600" indent="-609600">
              <a:lnSpc>
                <a:spcPct val="80000"/>
              </a:lnSpc>
            </a:pPr>
            <a:r>
              <a:rPr lang="en-US" sz="1800">
                <a:latin typeface="Arial" charset="0"/>
              </a:rPr>
              <a:t>If i&lt;n, j&lt;C then P(i,j) is a subproblem of P(n,C)</a:t>
            </a:r>
          </a:p>
          <a:p>
            <a:pPr marL="609600" indent="-609600">
              <a:lnSpc>
                <a:spcPct val="80000"/>
              </a:lnSpc>
            </a:pPr>
            <a:r>
              <a:rPr lang="en-US" sz="1800">
                <a:latin typeface="Arial" charset="0"/>
              </a:rPr>
              <a:t>Let s(i,j) be an optimal solution of P(i,j). There are two situations: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1600">
                <a:latin typeface="Arial" charset="0"/>
              </a:rPr>
              <a:t>s</a:t>
            </a:r>
            <a:r>
              <a:rPr lang="en-US" sz="1600" baseline="-25000">
                <a:latin typeface="Arial" charset="0"/>
              </a:rPr>
              <a:t>i</a:t>
            </a:r>
            <a:r>
              <a:rPr lang="en-US" sz="1600">
                <a:latin typeface="Arial" charset="0"/>
              </a:rPr>
              <a:t>=1  (the object o</a:t>
            </a:r>
            <a:r>
              <a:rPr lang="en-US" sz="1600" baseline="-25000">
                <a:latin typeface="Arial" charset="0"/>
              </a:rPr>
              <a:t>i</a:t>
            </a:r>
            <a:r>
              <a:rPr lang="en-US" sz="1600">
                <a:latin typeface="Arial" charset="0"/>
              </a:rPr>
              <a:t> is selected) =&gt; this lead us to the subproblem P(i-1,j-d</a:t>
            </a:r>
            <a:r>
              <a:rPr lang="en-US" sz="1600" baseline="-25000">
                <a:latin typeface="Arial" charset="0"/>
              </a:rPr>
              <a:t>i</a:t>
            </a:r>
            <a:r>
              <a:rPr lang="en-US" sz="1600">
                <a:latin typeface="Arial" charset="0"/>
              </a:rPr>
              <a:t>) and if s(i,j) is optimal then s(i-1,j-d</a:t>
            </a:r>
            <a:r>
              <a:rPr lang="en-US" sz="1600" baseline="-25000">
                <a:latin typeface="Arial" charset="0"/>
              </a:rPr>
              <a:t>i</a:t>
            </a:r>
            <a:r>
              <a:rPr lang="en-US" sz="1600">
                <a:latin typeface="Arial" charset="0"/>
              </a:rPr>
              <a:t>) should be optimal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1600">
                <a:latin typeface="Arial" charset="0"/>
              </a:rPr>
              <a:t>s</a:t>
            </a:r>
            <a:r>
              <a:rPr lang="en-US" sz="1600" baseline="-25000">
                <a:latin typeface="Arial" charset="0"/>
              </a:rPr>
              <a:t>i</a:t>
            </a:r>
            <a:r>
              <a:rPr lang="en-US" sz="1600">
                <a:latin typeface="Arial" charset="0"/>
              </a:rPr>
              <a:t>=0 (the object oi is not selected) =&gt; this lead us to the subproblem P(i-1,j) and if s(i,j) is optimal then s(i-1,j) should be optimal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1800">
                <a:latin typeface="Arial" charset="0"/>
              </a:rPr>
              <a:t>         Thus the solution s has the optimal </a:t>
            </a:r>
            <a:r>
              <a:rPr lang="en-US" sz="1800">
                <a:latin typeface="Arial" charset="0"/>
              </a:rPr>
              <a:t>substructure </a:t>
            </a:r>
            <a:r>
              <a:rPr lang="en-US" sz="1800" smtClean="0">
                <a:latin typeface="Arial" charset="0"/>
              </a:rPr>
              <a:t>property</a:t>
            </a:r>
            <a:endParaRPr lang="en-US" sz="280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649E45C3-7788-4B2D-B361-BDF7FAFDCCE3}" type="slidenum">
              <a:rPr lang="en-US"/>
              <a:pPr/>
              <a:t>23</a:t>
            </a:fld>
            <a:endParaRPr lang="en-US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ABA79D-8B3D-46E3-82E2-C55489FC23C8}" type="slidenum">
              <a:rPr lang="en-US"/>
              <a:pPr/>
              <a:t>24</a:t>
            </a:fld>
            <a:endParaRPr lang="en-US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308538"/>
            <a:ext cx="8326438" cy="4723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" charset="0"/>
              </a:rPr>
              <a:t>2. 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>Find a recurrence relation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Arial" charset="0"/>
              </a:rPr>
              <a:t>Let V(</a:t>
            </a:r>
            <a:r>
              <a:rPr lang="en-US" sz="1800" dirty="0" err="1" smtClean="0">
                <a:latin typeface="Arial" charset="0"/>
              </a:rPr>
              <a:t>i,j</a:t>
            </a:r>
            <a:r>
              <a:rPr lang="en-US" sz="1800" dirty="0" smtClean="0">
                <a:latin typeface="Arial" charset="0"/>
              </a:rPr>
              <a:t>) be the total value corresponding to an optimal solution of P(</a:t>
            </a:r>
            <a:r>
              <a:rPr lang="en-US" sz="1800" dirty="0" err="1" smtClean="0">
                <a:latin typeface="Arial" charset="0"/>
              </a:rPr>
              <a:t>i,j</a:t>
            </a:r>
            <a:r>
              <a:rPr lang="en-US" sz="1800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Arial" charset="0"/>
              </a:rPr>
              <a:t>               0           if 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=0</a:t>
            </a:r>
            <a:r>
              <a:rPr lang="en-US" sz="1800" dirty="0" smtClean="0">
                <a:latin typeface="Arial" charset="0"/>
              </a:rPr>
              <a:t>  or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j=0</a:t>
            </a:r>
            <a:r>
              <a:rPr lang="en-US" sz="1800" dirty="0" smtClean="0">
                <a:latin typeface="Arial" charset="0"/>
              </a:rPr>
              <a:t>      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</a:rPr>
              <a:t>(the set is empty or the                  				              knapsack has not capacity at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</a:rPr>
              <a:t>all</a:t>
            </a:r>
            <a:r>
              <a:rPr lang="en-US" sz="1800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Arial" charset="0"/>
              </a:rPr>
              <a:t>V(</a:t>
            </a:r>
            <a:r>
              <a:rPr lang="en-US" sz="1800" dirty="0" err="1" smtClean="0">
                <a:latin typeface="Arial" charset="0"/>
              </a:rPr>
              <a:t>i,j</a:t>
            </a:r>
            <a:r>
              <a:rPr lang="en-US" sz="1800" dirty="0" smtClean="0">
                <a:latin typeface="Arial" charset="0"/>
              </a:rPr>
              <a:t>) =    V(i-1,j)             if 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1800" baseline="-25000" dirty="0" err="1" smtClean="0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&gt;j</a:t>
            </a:r>
            <a:r>
              <a:rPr lang="en-US" sz="1800" dirty="0" smtClean="0">
                <a:latin typeface="Arial" charset="0"/>
              </a:rPr>
              <a:t>  or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V(i-1,j)&gt;V(i-1,j-d</a:t>
            </a:r>
            <a:r>
              <a:rPr lang="en-US" sz="1800" baseline="-25000" dirty="0" smtClean="0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)+ p</a:t>
            </a:r>
            <a:r>
              <a:rPr lang="en-US" sz="1800" baseline="-25000" dirty="0" smtClean="0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sz="1800" baseline="-25000" dirty="0" smtClean="0">
                <a:latin typeface="Arial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</a:rPr>
              <a:t>(either the object </a:t>
            </a:r>
            <a:r>
              <a:rPr lang="en-US" sz="1800" dirty="0" err="1" smtClean="0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</a:rPr>
              <a:t> 				doesn’t fit the knapsack or by selecting it we obtain a worse 				solution than by not selecting it)</a:t>
            </a:r>
            <a:r>
              <a:rPr lang="en-US" sz="1800" dirty="0" smtClean="0">
                <a:latin typeface="Arial" charset="0"/>
              </a:rPr>
              <a:t>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Arial" charset="0"/>
              </a:rPr>
              <a:t>                V(i-1,j-d</a:t>
            </a:r>
            <a:r>
              <a:rPr lang="en-US" sz="1800" baseline="-25000" dirty="0" smtClean="0">
                <a:latin typeface="Arial" charset="0"/>
              </a:rPr>
              <a:t>i</a:t>
            </a:r>
            <a:r>
              <a:rPr lang="en-US" sz="1800" dirty="0" smtClean="0">
                <a:latin typeface="Arial" charset="0"/>
              </a:rPr>
              <a:t>)+p</a:t>
            </a:r>
            <a:r>
              <a:rPr lang="en-US" sz="1800" baseline="-25000" dirty="0" smtClean="0">
                <a:latin typeface="Arial" charset="0"/>
              </a:rPr>
              <a:t>i </a:t>
            </a:r>
            <a:r>
              <a:rPr lang="en-US" sz="1800" dirty="0" smtClean="0">
                <a:latin typeface="Arial" charset="0"/>
              </a:rPr>
              <a:t>    otherwise</a:t>
            </a:r>
            <a:endParaRPr lang="en-US" sz="2800" dirty="0" smtClean="0"/>
          </a:p>
        </p:txBody>
      </p:sp>
      <p:sp>
        <p:nvSpPr>
          <p:cNvPr id="13318" name="AutoShape 4"/>
          <p:cNvSpPr>
            <a:spLocks/>
          </p:cNvSpPr>
          <p:nvPr/>
        </p:nvSpPr>
        <p:spPr bwMode="auto">
          <a:xfrm>
            <a:off x="1093076" y="2338552"/>
            <a:ext cx="152400" cy="1981200"/>
          </a:xfrm>
          <a:prstGeom prst="lef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EA7E6A-1A67-4A03-975B-E761C6C6686D}" type="slidenum">
              <a:rPr lang="en-US"/>
              <a:pPr/>
              <a:t>25</a:t>
            </a:fld>
            <a:endParaRPr lang="en-US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04800" y="1529255"/>
            <a:ext cx="8458200" cy="429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The recurrence relation can be written also as: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 dirty="0">
              <a:solidFill>
                <a:schemeClr val="accent2"/>
              </a:solidFill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 dirty="0">
                <a:latin typeface="Arial" charset="0"/>
              </a:rPr>
              <a:t>               0                                               if </a:t>
            </a:r>
            <a:r>
              <a:rPr lang="en-US" sz="2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=0  or j=0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 dirty="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 dirty="0">
                <a:latin typeface="Arial" charset="0"/>
              </a:rPr>
              <a:t>V(</a:t>
            </a:r>
            <a:r>
              <a:rPr lang="en-US" sz="2000" dirty="0" err="1">
                <a:latin typeface="Arial" charset="0"/>
              </a:rPr>
              <a:t>i,j</a:t>
            </a:r>
            <a:r>
              <a:rPr lang="en-US" sz="2000" dirty="0">
                <a:latin typeface="Arial" charset="0"/>
              </a:rPr>
              <a:t>) =    V(i-1,j)                                      if </a:t>
            </a:r>
            <a:r>
              <a:rPr lang="en-US" sz="2000" dirty="0" err="1">
                <a:latin typeface="Arial" charset="0"/>
              </a:rPr>
              <a:t>d</a:t>
            </a:r>
            <a:r>
              <a:rPr lang="en-US" sz="2000" baseline="-25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&gt;j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 dirty="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              </a:t>
            </a:r>
            <a:r>
              <a:rPr lang="en-US" sz="2000" dirty="0">
                <a:latin typeface="Arial" charset="0"/>
              </a:rPr>
              <a:t>max{V(i-1,j), V(i-1,j-d</a:t>
            </a:r>
            <a:r>
              <a:rPr lang="en-US" sz="2000" baseline="-25000" dirty="0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)+ p</a:t>
            </a:r>
            <a:r>
              <a:rPr lang="en-US" sz="2000" baseline="-25000" dirty="0">
                <a:latin typeface="Arial" charset="0"/>
              </a:rPr>
              <a:t>i </a:t>
            </a:r>
            <a:r>
              <a:rPr lang="en-US" sz="2000" dirty="0">
                <a:latin typeface="Arial" charset="0"/>
              </a:rPr>
              <a:t>}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    </a:t>
            </a:r>
            <a:r>
              <a:rPr lang="en-US" sz="2000" dirty="0">
                <a:latin typeface="Arial" charset="0"/>
              </a:rPr>
              <a:t>if </a:t>
            </a:r>
            <a:r>
              <a:rPr lang="en-US" sz="2000" dirty="0" err="1">
                <a:latin typeface="Arial" charset="0"/>
              </a:rPr>
              <a:t>d</a:t>
            </a:r>
            <a:r>
              <a:rPr lang="en-US" sz="2000" baseline="-25000" dirty="0" err="1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&lt;=j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 dirty="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Remarks:  </a:t>
            </a:r>
          </a:p>
          <a:p>
            <a:pPr marL="660400" indent="-660400"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for the problem P(</a:t>
            </a:r>
            <a:r>
              <a:rPr lang="en-US" sz="2000" dirty="0" err="1">
                <a:latin typeface="Arial" charset="0"/>
              </a:rPr>
              <a:t>n,C</a:t>
            </a:r>
            <a:r>
              <a:rPr lang="en-US" sz="2000" dirty="0">
                <a:latin typeface="Arial" charset="0"/>
              </a:rPr>
              <a:t>) the table V has (n+1) rows and (C+1) columns </a:t>
            </a:r>
          </a:p>
          <a:p>
            <a:pPr marL="660400" indent="-660400"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V(</a:t>
            </a:r>
            <a:r>
              <a:rPr lang="en-US" sz="2000" dirty="0" err="1">
                <a:latin typeface="Arial" charset="0"/>
              </a:rPr>
              <a:t>n,C</a:t>
            </a:r>
            <a:r>
              <a:rPr lang="en-US" sz="2000" dirty="0">
                <a:latin typeface="Arial" charset="0"/>
              </a:rPr>
              <a:t>) gives us the value corresponding to the optimal solution                          </a:t>
            </a:r>
          </a:p>
        </p:txBody>
      </p:sp>
      <p:sp>
        <p:nvSpPr>
          <p:cNvPr id="14343" name="AutoShape 6"/>
          <p:cNvSpPr>
            <a:spLocks/>
          </p:cNvSpPr>
          <p:nvPr/>
        </p:nvSpPr>
        <p:spPr bwMode="auto">
          <a:xfrm>
            <a:off x="1219200" y="2057400"/>
            <a:ext cx="76200" cy="1905000"/>
          </a:xfrm>
          <a:prstGeom prst="leftBrace">
            <a:avLst>
              <a:gd name="adj1" fmla="val 2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F30A84-E9CB-4479-B93F-1FE63579B304}" type="slidenum">
              <a:rPr lang="en-US"/>
              <a:pPr/>
              <a:t>26</a:t>
            </a:fld>
            <a:endParaRPr lang="en-US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04800" y="1371600"/>
            <a:ext cx="41148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Example: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 dirty="0">
              <a:solidFill>
                <a:schemeClr val="tx2"/>
              </a:solidFill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 dirty="0">
                <a:latin typeface="Arial" charset="0"/>
              </a:rPr>
              <a:t>               </a:t>
            </a:r>
            <a:r>
              <a:rPr lang="en-US" dirty="0">
                <a:latin typeface="Arial" charset="0"/>
              </a:rPr>
              <a:t>0        </a:t>
            </a:r>
            <a:r>
              <a:rPr lang="en-US" dirty="0" smtClean="0">
                <a:latin typeface="Arial" charset="0"/>
              </a:rPr>
              <a:t>		if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=0  or j=0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dirty="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dirty="0">
                <a:latin typeface="Arial" charset="0"/>
              </a:rPr>
              <a:t>V(</a:t>
            </a:r>
            <a:r>
              <a:rPr lang="en-US" dirty="0" err="1">
                <a:latin typeface="Arial" charset="0"/>
              </a:rPr>
              <a:t>i,j</a:t>
            </a:r>
            <a:r>
              <a:rPr lang="en-US" dirty="0">
                <a:latin typeface="Arial" charset="0"/>
              </a:rPr>
              <a:t>) =    V(i-1,j)           </a:t>
            </a:r>
            <a:r>
              <a:rPr lang="en-US" dirty="0" smtClean="0">
                <a:latin typeface="Arial" charset="0"/>
              </a:rPr>
              <a:t>if </a:t>
            </a:r>
            <a:r>
              <a:rPr lang="en-US" dirty="0" err="1">
                <a:latin typeface="Arial" charset="0"/>
              </a:rPr>
              <a:t>d</a:t>
            </a:r>
            <a:r>
              <a:rPr lang="en-US" baseline="-25000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&gt;j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dirty="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               </a:t>
            </a:r>
            <a:endParaRPr lang="en-US" dirty="0" smtClean="0">
              <a:solidFill>
                <a:srgbClr val="FF0000"/>
              </a:solidFill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		   </a:t>
            </a:r>
            <a:r>
              <a:rPr lang="en-US" dirty="0" smtClean="0">
                <a:latin typeface="Arial" charset="0"/>
              </a:rPr>
              <a:t>max{V(i-1,j</a:t>
            </a:r>
            <a:r>
              <a:rPr lang="en-US" dirty="0">
                <a:latin typeface="Arial" charset="0"/>
              </a:rPr>
              <a:t>), </a:t>
            </a:r>
            <a:r>
              <a:rPr lang="en-US" dirty="0" smtClean="0">
                <a:latin typeface="Arial" charset="0"/>
              </a:rPr>
              <a:t>V(i-1,j-d</a:t>
            </a:r>
            <a:r>
              <a:rPr lang="en-US" baseline="-25000" dirty="0" smtClean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)+ p</a:t>
            </a:r>
            <a:r>
              <a:rPr lang="en-US" baseline="-25000" dirty="0">
                <a:latin typeface="Arial" charset="0"/>
              </a:rPr>
              <a:t>i </a:t>
            </a:r>
            <a:r>
              <a:rPr lang="en-US" dirty="0">
                <a:latin typeface="Arial" charset="0"/>
              </a:rPr>
              <a:t>}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   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				</a:t>
            </a:r>
            <a:r>
              <a:rPr lang="en-US" dirty="0" smtClean="0">
                <a:latin typeface="Arial" charset="0"/>
              </a:rPr>
              <a:t>if </a:t>
            </a:r>
            <a:r>
              <a:rPr lang="en-US" dirty="0" err="1">
                <a:latin typeface="Arial" charset="0"/>
              </a:rPr>
              <a:t>d</a:t>
            </a:r>
            <a:r>
              <a:rPr lang="en-US" baseline="-25000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&lt;=j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dirty="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endParaRPr lang="en-US" dirty="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dirty="0">
                <a:latin typeface="Arial" charset="0"/>
              </a:rPr>
              <a:t>d:   1   2   3 =weight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dirty="0">
                <a:latin typeface="Arial" charset="0"/>
              </a:rPr>
              <a:t>p:   6  10  12 = profit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4724400" y="1447800"/>
            <a:ext cx="41148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spcBef>
                <a:spcPct val="20000"/>
              </a:spcBef>
            </a:pPr>
            <a:r>
              <a:rPr lang="en-US" dirty="0">
                <a:latin typeface="Arial" charset="0"/>
              </a:rPr>
              <a:t>V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dirty="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dirty="0">
                <a:latin typeface="Arial" charset="0"/>
              </a:rPr>
              <a:t>      0      1      2      3      4      5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dirty="0">
                <a:latin typeface="Arial" charset="0"/>
              </a:rPr>
              <a:t>0    0      0      0      0      0      0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dirty="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dirty="0">
                <a:latin typeface="Arial" charset="0"/>
              </a:rPr>
              <a:t>1    0     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6      6      6      6      6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dirty="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dirty="0">
                <a:latin typeface="Arial" charset="0"/>
              </a:rPr>
              <a:t>2    0     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6     10     16    16    16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dirty="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dirty="0">
                <a:latin typeface="Arial" charset="0"/>
              </a:rPr>
              <a:t>3    0     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6     10     16    18   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22</a:t>
            </a:r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4876800" y="2438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5105400" y="2209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AutoShape 9"/>
          <p:cNvSpPr>
            <a:spLocks/>
          </p:cNvSpPr>
          <p:nvPr/>
        </p:nvSpPr>
        <p:spPr bwMode="auto">
          <a:xfrm>
            <a:off x="1143000" y="2133600"/>
            <a:ext cx="152400" cy="1981200"/>
          </a:xfrm>
          <a:prstGeom prst="lef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DC2D28-ED9B-4149-8E37-F9A20FB417DF}" type="slidenum">
              <a:rPr lang="en-US"/>
              <a:pPr/>
              <a:t>27</a:t>
            </a:fld>
            <a:endParaRPr lang="en-US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228600" y="1371600"/>
            <a:ext cx="411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3.  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Developing the recurrence relation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 dirty="0">
              <a:solidFill>
                <a:schemeClr val="tx2"/>
              </a:solidFill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 dirty="0">
                <a:latin typeface="Arial" charset="0"/>
              </a:rPr>
              <a:t>               </a:t>
            </a:r>
            <a:r>
              <a:rPr lang="en-US" dirty="0" smtClean="0">
                <a:latin typeface="Arial" charset="0"/>
              </a:rPr>
              <a:t>0                      </a:t>
            </a:r>
            <a:r>
              <a:rPr lang="en-US" dirty="0">
                <a:latin typeface="Arial" charset="0"/>
              </a:rPr>
              <a:t>if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=0  or j=0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dirty="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dirty="0">
                <a:latin typeface="Arial" charset="0"/>
              </a:rPr>
              <a:t>V(</a:t>
            </a:r>
            <a:r>
              <a:rPr lang="en-US" dirty="0" err="1">
                <a:latin typeface="Arial" charset="0"/>
              </a:rPr>
              <a:t>i,j</a:t>
            </a:r>
            <a:r>
              <a:rPr lang="en-US" dirty="0">
                <a:latin typeface="Arial" charset="0"/>
              </a:rPr>
              <a:t>) =    </a:t>
            </a:r>
            <a:r>
              <a:rPr lang="en-US" dirty="0" smtClean="0">
                <a:latin typeface="Arial" charset="0"/>
              </a:rPr>
              <a:t>  V(i-1,j</a:t>
            </a:r>
            <a:r>
              <a:rPr lang="en-US" dirty="0">
                <a:latin typeface="Arial" charset="0"/>
              </a:rPr>
              <a:t>)             </a:t>
            </a:r>
            <a:r>
              <a:rPr lang="en-US" dirty="0" smtClean="0">
                <a:latin typeface="Arial" charset="0"/>
              </a:rPr>
              <a:t>if </a:t>
            </a:r>
            <a:r>
              <a:rPr lang="en-US" dirty="0" err="1">
                <a:latin typeface="Arial" charset="0"/>
              </a:rPr>
              <a:t>d</a:t>
            </a:r>
            <a:r>
              <a:rPr lang="en-US" baseline="-25000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&gt;j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dirty="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              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dirty="0" smtClean="0">
                <a:latin typeface="Arial" charset="0"/>
              </a:rPr>
              <a:t>max{V(i-1,j</a:t>
            </a:r>
            <a:r>
              <a:rPr lang="en-US" dirty="0">
                <a:latin typeface="Arial" charset="0"/>
              </a:rPr>
              <a:t>), </a:t>
            </a:r>
            <a:r>
              <a:rPr lang="en-US" dirty="0" smtClean="0">
                <a:latin typeface="Arial" charset="0"/>
              </a:rPr>
              <a:t>V(i-1,j-d</a:t>
            </a:r>
            <a:r>
              <a:rPr lang="en-US" baseline="-25000" dirty="0" smtClean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)+ p</a:t>
            </a:r>
            <a:r>
              <a:rPr lang="en-US" baseline="-25000" dirty="0">
                <a:latin typeface="Arial" charset="0"/>
              </a:rPr>
              <a:t>i </a:t>
            </a:r>
            <a:r>
              <a:rPr lang="en-US" dirty="0">
                <a:latin typeface="Arial" charset="0"/>
              </a:rPr>
              <a:t>}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   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				     </a:t>
            </a:r>
            <a:r>
              <a:rPr lang="en-US" dirty="0" smtClean="0">
                <a:latin typeface="Arial" charset="0"/>
              </a:rPr>
              <a:t>if </a:t>
            </a:r>
            <a:r>
              <a:rPr lang="en-US" dirty="0" err="1">
                <a:latin typeface="Arial" charset="0"/>
              </a:rPr>
              <a:t>d</a:t>
            </a:r>
            <a:r>
              <a:rPr lang="en-US" baseline="-25000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&lt;=j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dirty="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endParaRPr lang="en-US" dirty="0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16391" name="AutoShape 6"/>
          <p:cNvSpPr>
            <a:spLocks/>
          </p:cNvSpPr>
          <p:nvPr/>
        </p:nvSpPr>
        <p:spPr bwMode="auto">
          <a:xfrm>
            <a:off x="1143000" y="2286000"/>
            <a:ext cx="152400" cy="1981200"/>
          </a:xfrm>
          <a:prstGeom prst="lef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4267200" y="1295400"/>
            <a:ext cx="47244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Algorithm</a:t>
            </a:r>
            <a:r>
              <a:rPr lang="en-US">
                <a:latin typeface="Arial" charset="0"/>
              </a:rPr>
              <a:t>: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computeV (p[1..n],d[1..n],C)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 FOR i:=0,n DO V[i,0]:=0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 FOR j:=1,n DO V[0,j]:=0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 FOR i:=1,n DO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      FOR j:=1,C  DO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         IF j&lt;d[i] THEN V[i,j]:=V[i-1,j]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         ELSE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              V[i,j]:=max(V[i-1,j],V[i-1,j-d[i]]+p[i])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 RETURN V[0..n,0..C]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4267200" y="1905000"/>
            <a:ext cx="4572000" cy="3276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B3DBD2-C3A0-4D82-BCE8-F06E58ACDC3F}" type="slidenum">
              <a:rPr lang="en-US"/>
              <a:pPr/>
              <a:t>28</a:t>
            </a:fld>
            <a:endParaRPr lang="en-US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04800" y="1371600"/>
            <a:ext cx="3810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spcBef>
                <a:spcPct val="20000"/>
              </a:spcBef>
              <a:buFontTx/>
              <a:buAutoNum type="arabicPeriod" startAt="4"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Constructing the solution</a:t>
            </a:r>
          </a:p>
          <a:p>
            <a:pPr marL="660400" indent="-660400" eaLnBrk="1" hangingPunct="1">
              <a:spcBef>
                <a:spcPct val="20000"/>
              </a:spcBef>
              <a:buFontTx/>
              <a:buAutoNum type="arabicPeriod" startAt="4"/>
            </a:pPr>
            <a:endParaRPr lang="en-US" sz="2000">
              <a:solidFill>
                <a:schemeClr val="tx2"/>
              </a:solidFill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Example: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>
              <a:solidFill>
                <a:schemeClr val="accent2"/>
              </a:solidFill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    0      1      2      3      4      5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0    0      0      0      0      0      0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1    0     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6      6      6      6      6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2    0     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6     10     16    16    16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3    0     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6     10     16    18   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22</a:t>
            </a:r>
            <a:r>
              <a:rPr lang="en-US" sz="2000">
                <a:latin typeface="Arial" charset="0"/>
              </a:rPr>
              <a:t>               </a:t>
            </a:r>
            <a:endParaRPr lang="en-US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4419600" y="1447800"/>
            <a:ext cx="44958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Steps: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Compare V[3,5] with V[2,5]. Since they are different it means that the object o3 is selected</a:t>
            </a:r>
          </a:p>
          <a:p>
            <a:pPr marL="660400" indent="-6604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Go to V[2,5-d3]=V[2,2]=10 and compare it  with V[1,2]=6. Since they are different it means that also o2 is selected</a:t>
            </a:r>
          </a:p>
          <a:p>
            <a:pPr marL="660400" indent="-6604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Go to V[1,2-d2]=V[1,0]=0. Since the current capacity is 0 we cannot select another object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Thus the solution is {o2,o3} or s=(0,1,1)</a:t>
            </a:r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609600" y="28956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381000" y="3124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3276600" y="5181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Oval 10"/>
          <p:cNvSpPr>
            <a:spLocks noChangeArrowheads="1"/>
          </p:cNvSpPr>
          <p:nvPr/>
        </p:nvSpPr>
        <p:spPr bwMode="auto">
          <a:xfrm>
            <a:off x="3276600" y="4495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7420" name="Rectangle 11"/>
          <p:cNvSpPr>
            <a:spLocks noChangeArrowheads="1"/>
          </p:cNvSpPr>
          <p:nvPr/>
        </p:nvSpPr>
        <p:spPr bwMode="auto">
          <a:xfrm>
            <a:off x="1676400" y="4495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Oval 12"/>
          <p:cNvSpPr>
            <a:spLocks noChangeArrowheads="1"/>
          </p:cNvSpPr>
          <p:nvPr/>
        </p:nvSpPr>
        <p:spPr bwMode="auto">
          <a:xfrm>
            <a:off x="16764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685800" y="3810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01D0E5-1BEF-4029-8F03-DD135D0F62DC}" type="slidenum">
              <a:rPr lang="en-US"/>
              <a:pPr/>
              <a:t>29</a:t>
            </a:fld>
            <a:endParaRPr 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04800" y="1371600"/>
            <a:ext cx="3810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spcBef>
                <a:spcPct val="20000"/>
              </a:spcBef>
              <a:buFontTx/>
              <a:buAutoNum type="arabicPeriod" startAt="4"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Constructing the solution</a:t>
            </a:r>
          </a:p>
          <a:p>
            <a:pPr marL="660400" indent="-660400" eaLnBrk="1" hangingPunct="1">
              <a:spcBef>
                <a:spcPct val="20000"/>
              </a:spcBef>
              <a:buFontTx/>
              <a:buAutoNum type="arabicPeriod" startAt="4"/>
            </a:pPr>
            <a:endParaRPr lang="en-US" sz="2000">
              <a:solidFill>
                <a:schemeClr val="tx2"/>
              </a:solidFill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Example: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>
              <a:solidFill>
                <a:schemeClr val="accent2"/>
              </a:solidFill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    0      1      2      3      4      5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0    0      0      0      0      0      0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1    0     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6      6      6      6      6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2    0     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6     10     16    16    16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3    0     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6     10     16    18   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22</a:t>
            </a:r>
            <a:r>
              <a:rPr lang="en-US" sz="2000">
                <a:latin typeface="Arial" charset="0"/>
              </a:rPr>
              <a:t>               </a:t>
            </a:r>
            <a:endParaRPr lang="en-US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4419600" y="1447800"/>
            <a:ext cx="44958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Algorithm: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>
              <a:latin typeface="Arial" charset="0"/>
            </a:endParaRP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Construct(V[0..n,0..C],d[1..n])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FOR i:=1,n DO s[i]:=0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i:=n;   j:=C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WHILE j&gt;0 DO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   WHILE (i&gt;1) AND (V[i,j]=V[i-1,j]) 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          DO i:=i-1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   s[i]:=1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   j:=j-d[i]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   i:=i-1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RETURN s[1..n]</a:t>
            </a:r>
          </a:p>
          <a:p>
            <a:pPr marL="660400" indent="-660400" eaLnBrk="1" hangingPunct="1">
              <a:spcBef>
                <a:spcPct val="20000"/>
              </a:spcBef>
            </a:pPr>
            <a:r>
              <a:rPr lang="en-US">
                <a:latin typeface="Arial" charset="0"/>
              </a:rPr>
              <a:t>                 </a:t>
            </a:r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609600" y="28956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381000" y="3124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3276600" y="5181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Oval 10"/>
          <p:cNvSpPr>
            <a:spLocks noChangeArrowheads="1"/>
          </p:cNvSpPr>
          <p:nvPr/>
        </p:nvSpPr>
        <p:spPr bwMode="auto">
          <a:xfrm>
            <a:off x="3276600" y="4495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8444" name="Rectangle 11"/>
          <p:cNvSpPr>
            <a:spLocks noChangeArrowheads="1"/>
          </p:cNvSpPr>
          <p:nvPr/>
        </p:nvSpPr>
        <p:spPr bwMode="auto">
          <a:xfrm>
            <a:off x="1676400" y="4495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2"/>
          <p:cNvSpPr>
            <a:spLocks noChangeArrowheads="1"/>
          </p:cNvSpPr>
          <p:nvPr/>
        </p:nvSpPr>
        <p:spPr bwMode="auto">
          <a:xfrm>
            <a:off x="16764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8446" name="Rectangle 13"/>
          <p:cNvSpPr>
            <a:spLocks noChangeArrowheads="1"/>
          </p:cNvSpPr>
          <p:nvPr/>
        </p:nvSpPr>
        <p:spPr bwMode="auto">
          <a:xfrm>
            <a:off x="685800" y="3810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4343400" y="2057400"/>
            <a:ext cx="4038600" cy="3581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Dynamic programming strategy is related with </a:t>
            </a:r>
            <a:r>
              <a:rPr lang="en-US" b="1">
                <a:solidFill>
                  <a:schemeClr val="accent2"/>
                </a:solidFill>
              </a:rPr>
              <a:t>divide and conquer</a:t>
            </a:r>
            <a:r>
              <a:rPr lang="en-US"/>
              <a:t> strategy because both of them are based on </a:t>
            </a:r>
            <a:r>
              <a:rPr lang="en-US">
                <a:solidFill>
                  <a:schemeClr val="accent2"/>
                </a:solidFill>
              </a:rPr>
              <a:t>dividing a problem in subproblems</a:t>
            </a:r>
            <a:r>
              <a:rPr lang="en-US"/>
              <a:t>. However there are some differences  between these two approaches: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 decrease and conquer approaches the subproblems are usually </a:t>
            </a:r>
            <a:r>
              <a:rPr lang="en-US" sz="2400">
                <a:solidFill>
                  <a:srgbClr val="FF0000"/>
                </a:solidFill>
              </a:rPr>
              <a:t>independent</a:t>
            </a:r>
            <a:r>
              <a:rPr lang="en-US" sz="2400"/>
              <a:t> so all of them have to be solved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 dynamic programming approaches the subproblems are </a:t>
            </a:r>
            <a:r>
              <a:rPr lang="en-US" sz="2400">
                <a:solidFill>
                  <a:srgbClr val="FF0000"/>
                </a:solidFill>
              </a:rPr>
              <a:t>dependent (overlapping)</a:t>
            </a:r>
            <a:r>
              <a:rPr lang="en-US" sz="2400"/>
              <a:t> so we need  the result obtained for a subproblem  many times (so it is important to store </a:t>
            </a:r>
            <a:r>
              <a:rPr lang="en-US" sz="2400"/>
              <a:t>it</a:t>
            </a:r>
            <a:r>
              <a:rPr lang="en-US" sz="2400" smtClean="0"/>
              <a:t>)</a:t>
            </a:r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02854E-2085-42FE-879C-9EB0AB70A0D0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folHlink"/>
                </a:solidFill>
              </a:rPr>
              <a:t>What is dynamic programming 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2B6C6442-25A2-49BF-9FE2-42189B62BC56}" type="slidenum">
              <a:rPr lang="en-US"/>
              <a:pPr/>
              <a:t>30</a:t>
            </a:fld>
            <a:endParaRPr lang="en-US"/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Problem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73717" y="2033826"/>
            <a:ext cx="7989887" cy="42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spcBef>
                <a:spcPct val="20000"/>
              </a:spcBef>
            </a:pPr>
            <a:r>
              <a:rPr lang="en-US" sz="2000" smtClean="0">
                <a:solidFill>
                  <a:schemeClr val="tx2"/>
                </a:solidFill>
              </a:rPr>
              <a:t>Coin changing problem</a:t>
            </a:r>
            <a:r>
              <a:rPr lang="en-US" sz="2000" smtClean="0">
                <a:solidFill>
                  <a:schemeClr val="accent2"/>
                </a:solidFill>
              </a:rPr>
              <a:t> 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 smtClean="0">
              <a:solidFill>
                <a:schemeClr val="accent2"/>
              </a:solidFill>
            </a:endParaRP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smtClean="0">
                <a:cs typeface="Times New Roman" pitchFamily="18" charset="0"/>
                <a:sym typeface="Math1" pitchFamily="2" charset="2"/>
              </a:rPr>
              <a:t>By using coins of values {v</a:t>
            </a:r>
            <a:r>
              <a:rPr lang="en-US" sz="2000" baseline="-25000" smtClean="0">
                <a:cs typeface="Times New Roman" pitchFamily="18" charset="0"/>
                <a:sym typeface="Math1" pitchFamily="2" charset="2"/>
              </a:rPr>
              <a:t>1</a:t>
            </a:r>
            <a:r>
              <a:rPr lang="en-US" sz="2000" smtClean="0">
                <a:cs typeface="Times New Roman" pitchFamily="18" charset="0"/>
                <a:sym typeface="Math1" pitchFamily="2" charset="2"/>
              </a:rPr>
              <a:t>,v</a:t>
            </a:r>
            <a:r>
              <a:rPr lang="en-US" sz="2000" baseline="-25000" smtClean="0">
                <a:cs typeface="Times New Roman" pitchFamily="18" charset="0"/>
                <a:sym typeface="Math1" pitchFamily="2" charset="2"/>
              </a:rPr>
              <a:t>2</a:t>
            </a:r>
            <a:r>
              <a:rPr lang="en-US" sz="2000" smtClean="0">
                <a:cs typeface="Times New Roman" pitchFamily="18" charset="0"/>
                <a:sym typeface="Math1" pitchFamily="2" charset="2"/>
              </a:rPr>
              <a:t>,</a:t>
            </a:r>
            <a:r>
              <a:rPr lang="en-US" sz="2000" smtClean="0">
                <a:latin typeface="Arial" charset="0"/>
                <a:cs typeface="Times New Roman" pitchFamily="18" charset="0"/>
                <a:sym typeface="Math1" pitchFamily="2" charset="2"/>
              </a:rPr>
              <a:t>…</a:t>
            </a:r>
            <a:r>
              <a:rPr lang="en-US" sz="2000" smtClean="0">
                <a:cs typeface="Times New Roman" pitchFamily="18" charset="0"/>
                <a:sym typeface="Math1" pitchFamily="2" charset="2"/>
              </a:rPr>
              <a:t>,v</a:t>
            </a:r>
            <a:r>
              <a:rPr lang="en-US" sz="2000" baseline="-25000" smtClean="0">
                <a:cs typeface="Times New Roman" pitchFamily="18" charset="0"/>
                <a:sym typeface="Math1" pitchFamily="2" charset="2"/>
              </a:rPr>
              <a:t>n</a:t>
            </a:r>
            <a:r>
              <a:rPr lang="en-US" sz="2000" smtClean="0">
                <a:cs typeface="Times New Roman" pitchFamily="18" charset="0"/>
                <a:sym typeface="Math1" pitchFamily="2" charset="2"/>
              </a:rPr>
              <a:t>}  we want to find a subset of coins that total the amount C and the number of used coins is minimal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smtClean="0">
              <a:cs typeface="Times New Roman" pitchFamily="18" charset="0"/>
              <a:sym typeface="Math1" pitchFamily="2" charset="2"/>
            </a:endParaRP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smtClean="0">
                <a:cs typeface="Times New Roman" pitchFamily="18" charset="0"/>
                <a:sym typeface="Math1" pitchFamily="2" charset="2"/>
              </a:rPr>
              <a:t>Let us suppose that v</a:t>
            </a:r>
            <a:r>
              <a:rPr lang="en-US" sz="2000" baseline="-25000" smtClean="0">
                <a:cs typeface="Times New Roman" pitchFamily="18" charset="0"/>
                <a:sym typeface="Math1" pitchFamily="2" charset="2"/>
              </a:rPr>
              <a:t>n  </a:t>
            </a:r>
            <a:r>
              <a:rPr lang="en-US" sz="2000" smtClean="0">
                <a:cs typeface="Times New Roman" pitchFamily="18" charset="0"/>
                <a:sym typeface="Math1" pitchFamily="2" charset="2"/>
              </a:rPr>
              <a:t>&gt; v</a:t>
            </a:r>
            <a:r>
              <a:rPr lang="en-US" sz="2000" baseline="-25000" smtClean="0">
                <a:cs typeface="Times New Roman" pitchFamily="18" charset="0"/>
                <a:sym typeface="Math1" pitchFamily="2" charset="2"/>
              </a:rPr>
              <a:t>n-1  </a:t>
            </a:r>
            <a:r>
              <a:rPr lang="en-US" sz="2000" smtClean="0">
                <a:cs typeface="Times New Roman" pitchFamily="18" charset="0"/>
                <a:sym typeface="Math1" pitchFamily="2" charset="2"/>
              </a:rPr>
              <a:t>&gt; </a:t>
            </a:r>
            <a:r>
              <a:rPr lang="en-US" sz="2000" smtClean="0">
                <a:latin typeface="Arial" charset="0"/>
                <a:cs typeface="Times New Roman" pitchFamily="18" charset="0"/>
                <a:sym typeface="Math1" pitchFamily="2" charset="2"/>
              </a:rPr>
              <a:t>…</a:t>
            </a:r>
            <a:r>
              <a:rPr lang="en-US" sz="2000" smtClean="0">
                <a:cs typeface="Times New Roman" pitchFamily="18" charset="0"/>
                <a:sym typeface="Math1" pitchFamily="2" charset="2"/>
              </a:rPr>
              <a:t> &gt; v</a:t>
            </a:r>
            <a:r>
              <a:rPr lang="en-US" sz="2000" baseline="-25000" smtClean="0">
                <a:cs typeface="Times New Roman" pitchFamily="18" charset="0"/>
                <a:sym typeface="Math1" pitchFamily="2" charset="2"/>
              </a:rPr>
              <a:t>1  </a:t>
            </a:r>
            <a:r>
              <a:rPr lang="en-US" sz="2000" smtClean="0">
                <a:cs typeface="Times New Roman" pitchFamily="18" charset="0"/>
                <a:sym typeface="Math1" pitchFamily="2" charset="2"/>
              </a:rPr>
              <a:t>=1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smtClean="0">
              <a:cs typeface="Times New Roman" pitchFamily="18" charset="0"/>
              <a:sym typeface="Math1" pitchFamily="2" charset="2"/>
            </a:endParaRP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smtClean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Example: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smtClean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    </a:t>
            </a:r>
            <a:r>
              <a:rPr lang="en-US" sz="2000" smtClean="0">
                <a:cs typeface="Times New Roman" pitchFamily="18" charset="0"/>
                <a:sym typeface="Math1" pitchFamily="2" charset="2"/>
              </a:rPr>
              <a:t>v1=1    v2=6    v3=10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smtClean="0">
                <a:cs typeface="Times New Roman" pitchFamily="18" charset="0"/>
                <a:sym typeface="Math1" pitchFamily="2" charset="2"/>
              </a:rPr>
              <a:t>    C=12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smtClean="0">
              <a:cs typeface="Times New Roman" pitchFamily="18" charset="0"/>
              <a:sym typeface="Math1" pitchFamily="2" charset="2"/>
            </a:endParaRP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smtClean="0">
                <a:cs typeface="Times New Roman" pitchFamily="18" charset="0"/>
                <a:sym typeface="Math1" pitchFamily="2" charset="2"/>
              </a:rPr>
              <a:t>Greedy solution:   10+1+1 (3 coins)    </a:t>
            </a:r>
            <a:r>
              <a:rPr lang="en-US" sz="2000" smtClean="0">
                <a:solidFill>
                  <a:srgbClr val="FF3300"/>
                </a:solidFill>
                <a:cs typeface="Times New Roman" pitchFamily="18" charset="0"/>
                <a:sym typeface="Math1" pitchFamily="2" charset="2"/>
              </a:rPr>
              <a:t>Not optimal !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smtClean="0">
                <a:cs typeface="Times New Roman" pitchFamily="18" charset="0"/>
                <a:sym typeface="Math1" pitchFamily="2" charset="2"/>
              </a:rPr>
              <a:t>Better solution:  6+6 (2 coins)</a:t>
            </a:r>
          </a:p>
          <a:p>
            <a:pPr marL="660400" indent="-660400" eaLnBrk="1" hangingPunct="1">
              <a:spcBef>
                <a:spcPct val="20000"/>
              </a:spcBef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D0DA1-0D24-4044-9324-1EF26BBED2F0}" type="slidenum">
              <a:rPr lang="en-US"/>
              <a:pPr/>
              <a:t>31</a:t>
            </a:fld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68313" y="1405762"/>
            <a:ext cx="7989887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The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generic problem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 P(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i,j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) asks for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finding a minimal subset of {v</a:t>
            </a:r>
            <a:r>
              <a:rPr lang="en-US" sz="2000" baseline="-25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1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,v</a:t>
            </a:r>
            <a:r>
              <a:rPr lang="en-US" sz="2000" baseline="-25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2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,</a:t>
            </a:r>
            <a:r>
              <a:rPr lang="en-US" sz="2000" dirty="0">
                <a:solidFill>
                  <a:schemeClr val="accent2"/>
                </a:solidFill>
                <a:latin typeface="Arial" charset="0"/>
                <a:cs typeface="Times New Roman" pitchFamily="18" charset="0"/>
                <a:sym typeface="Math1" pitchFamily="2" charset="2"/>
              </a:rPr>
              <a:t>…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,v</a:t>
            </a:r>
            <a:r>
              <a:rPr lang="en-US" sz="2000" baseline="-25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i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} which covers the value j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        </a:t>
            </a:r>
            <a:r>
              <a:rPr lang="en-US" sz="2000" dirty="0" smtClean="0">
                <a:cs typeface="Times New Roman" pitchFamily="18" charset="0"/>
                <a:sym typeface="Math1" pitchFamily="2" charset="2"/>
              </a:rPr>
              <a:t>An 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optimal solution of P(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i,j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) belongs to one of the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 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classes:</a:t>
            </a:r>
          </a:p>
          <a:p>
            <a:pPr marL="1035050" lvl="1" indent="-341313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cs typeface="Times New Roman" pitchFamily="18" charset="0"/>
                <a:sym typeface="Math1" pitchFamily="2" charset="2"/>
              </a:rPr>
              <a:t>It doesn</a:t>
            </a:r>
            <a:r>
              <a:rPr lang="en-US" dirty="0">
                <a:latin typeface="Arial" charset="0"/>
                <a:cs typeface="Times New Roman" pitchFamily="18" charset="0"/>
                <a:sym typeface="Math1" pitchFamily="2" charset="2"/>
              </a:rPr>
              <a:t>’</a:t>
            </a:r>
            <a:r>
              <a:rPr lang="en-US" dirty="0">
                <a:cs typeface="Times New Roman" pitchFamily="18" charset="0"/>
                <a:sym typeface="Math1" pitchFamily="2" charset="2"/>
              </a:rPr>
              <a:t>t use the coin v</a:t>
            </a:r>
            <a:r>
              <a:rPr lang="en-US" baseline="-25000" dirty="0">
                <a:cs typeface="Times New Roman" pitchFamily="18" charset="0"/>
                <a:sym typeface="Math1" pitchFamily="2" charset="2"/>
              </a:rPr>
              <a:t>i </a:t>
            </a:r>
            <a:r>
              <a:rPr lang="en-US" dirty="0">
                <a:cs typeface="Times New Roman" pitchFamily="18" charset="0"/>
                <a:sym typeface="Math1" pitchFamily="2" charset="2"/>
              </a:rPr>
              <a:t>(it is identical to the optimal solution of P(i-1,j))</a:t>
            </a:r>
          </a:p>
          <a:p>
            <a:pPr marL="1035050" lvl="1" indent="-341313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cs typeface="Times New Roman" pitchFamily="18" charset="0"/>
                <a:sym typeface="Math1" pitchFamily="2" charset="2"/>
              </a:rPr>
              <a:t>It uses the coin v</a:t>
            </a:r>
            <a:r>
              <a:rPr lang="en-US" baseline="-25000" dirty="0">
                <a:cs typeface="Times New Roman" pitchFamily="18" charset="0"/>
                <a:sym typeface="Math1" pitchFamily="2" charset="2"/>
              </a:rPr>
              <a:t>i </a:t>
            </a:r>
            <a:r>
              <a:rPr lang="en-US" dirty="0">
                <a:cs typeface="Times New Roman" pitchFamily="18" charset="0"/>
                <a:sym typeface="Math1" pitchFamily="2" charset="2"/>
              </a:rPr>
              <a:t>(it contains an optimal solution of P(</a:t>
            </a:r>
            <a:r>
              <a:rPr lang="en-US" dirty="0" err="1">
                <a:cs typeface="Times New Roman" pitchFamily="18" charset="0"/>
                <a:sym typeface="Math1" pitchFamily="2" charset="2"/>
              </a:rPr>
              <a:t>i,j</a:t>
            </a:r>
            <a:r>
              <a:rPr lang="en-US" dirty="0">
                <a:cs typeface="Times New Roman" pitchFamily="18" charset="0"/>
                <a:sym typeface="Math1" pitchFamily="2" charset="2"/>
              </a:rPr>
              <a:t>-v</a:t>
            </a:r>
            <a:r>
              <a:rPr lang="en-US" baseline="-25000" dirty="0">
                <a:cs typeface="Times New Roman" pitchFamily="18" charset="0"/>
                <a:sym typeface="Math1" pitchFamily="2" charset="2"/>
              </a:rPr>
              <a:t>i</a:t>
            </a:r>
            <a:r>
              <a:rPr lang="en-US" dirty="0">
                <a:cs typeface="Times New Roman" pitchFamily="18" charset="0"/>
                <a:sym typeface="Math1" pitchFamily="2" charset="2"/>
              </a:rPr>
              <a:t>))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Let R(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i,j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) be the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number of coins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 corresponding to the optimal solution of P(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i,j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)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             j                                       if  </a:t>
            </a:r>
            <a:r>
              <a:rPr lang="en-US" sz="2000" dirty="0" err="1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i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=1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R(</a:t>
            </a:r>
            <a:r>
              <a:rPr lang="en-US" sz="2000" dirty="0" err="1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i,j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)=   0                                      if  j=0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             R(i-1,j)                             if v</a:t>
            </a:r>
            <a:r>
              <a:rPr lang="en-US" sz="2000" baseline="-25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i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&gt;j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             min{R(i-1,j),1+R(</a:t>
            </a:r>
            <a:r>
              <a:rPr lang="en-US" sz="2000" dirty="0" err="1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i,j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- v</a:t>
            </a:r>
            <a:r>
              <a:rPr lang="en-US" sz="2000" baseline="-25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i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)}   otherwise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chemeClr val="accent2"/>
              </a:solidFill>
              <a:cs typeface="Times New Roman" pitchFamily="18" charset="0"/>
              <a:sym typeface="Math1" pitchFamily="2" charset="2"/>
            </a:endParaRP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Let Q(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i,j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) in {0,1} be an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indicator of the using of coin </a:t>
            </a:r>
            <a:r>
              <a:rPr lang="en-US" sz="2000" dirty="0" err="1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i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 in covering the value j</a:t>
            </a:r>
            <a:endParaRPr lang="en-US" sz="2000" dirty="0"/>
          </a:p>
        </p:txBody>
      </p:sp>
      <p:sp>
        <p:nvSpPr>
          <p:cNvPr id="20487" name="AutoShape 6"/>
          <p:cNvSpPr>
            <a:spLocks/>
          </p:cNvSpPr>
          <p:nvPr/>
        </p:nvSpPr>
        <p:spPr bwMode="auto">
          <a:xfrm>
            <a:off x="1516124" y="4025478"/>
            <a:ext cx="76200" cy="1295400"/>
          </a:xfrm>
          <a:prstGeom prst="leftBrace">
            <a:avLst>
              <a:gd name="adj1" fmla="val 141667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E812BA-C99C-444A-B70D-CCF4939259A7}" type="slidenum">
              <a:rPr lang="en-US"/>
              <a:pPr/>
              <a:t>32</a:t>
            </a:fld>
            <a:endParaRPr 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457200" y="1066800"/>
            <a:ext cx="79898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>
              <a:cs typeface="Times New Roman" pitchFamily="18" charset="0"/>
              <a:sym typeface="Math1" pitchFamily="2" charset="2"/>
            </a:endParaRP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cs typeface="Times New Roman" pitchFamily="18" charset="0"/>
                <a:sym typeface="Math1" pitchFamily="2" charset="2"/>
              </a:rPr>
              <a:t>             j                                       if  i=1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cs typeface="Times New Roman" pitchFamily="18" charset="0"/>
                <a:sym typeface="Math1" pitchFamily="2" charset="2"/>
              </a:rPr>
              <a:t>R(i,j)=   0                                      if  j=0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cs typeface="Times New Roman" pitchFamily="18" charset="0"/>
                <a:sym typeface="Math1" pitchFamily="2" charset="2"/>
              </a:rPr>
              <a:t>             R(i-1,j)                             if v</a:t>
            </a:r>
            <a:r>
              <a:rPr lang="en-US" sz="2000" baseline="-25000">
                <a:cs typeface="Times New Roman" pitchFamily="18" charset="0"/>
                <a:sym typeface="Math1" pitchFamily="2" charset="2"/>
              </a:rPr>
              <a:t>i</a:t>
            </a:r>
            <a:r>
              <a:rPr lang="en-US" sz="2000">
                <a:cs typeface="Times New Roman" pitchFamily="18" charset="0"/>
                <a:sym typeface="Math1" pitchFamily="2" charset="2"/>
              </a:rPr>
              <a:t>&gt;j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cs typeface="Times New Roman" pitchFamily="18" charset="0"/>
                <a:sym typeface="Math1" pitchFamily="2" charset="2"/>
              </a:rPr>
              <a:t>             min{R(i-1,j),1+R(i,j- v</a:t>
            </a:r>
            <a:r>
              <a:rPr lang="en-US" sz="2000" baseline="-25000">
                <a:cs typeface="Times New Roman" pitchFamily="18" charset="0"/>
                <a:sym typeface="Math1" pitchFamily="2" charset="2"/>
              </a:rPr>
              <a:t>i </a:t>
            </a:r>
            <a:r>
              <a:rPr lang="en-US" sz="2000">
                <a:cs typeface="Times New Roman" pitchFamily="18" charset="0"/>
                <a:sym typeface="Math1" pitchFamily="2" charset="2"/>
              </a:rPr>
              <a:t>)}   if v</a:t>
            </a:r>
            <a:r>
              <a:rPr lang="en-US" sz="2000" baseline="-25000">
                <a:cs typeface="Times New Roman" pitchFamily="18" charset="0"/>
                <a:sym typeface="Math1" pitchFamily="2" charset="2"/>
              </a:rPr>
              <a:t>i</a:t>
            </a:r>
            <a:r>
              <a:rPr lang="en-US" sz="2000">
                <a:cs typeface="Times New Roman" pitchFamily="18" charset="0"/>
                <a:sym typeface="Math1" pitchFamily="2" charset="2"/>
              </a:rPr>
              <a:t>&lt;=j</a:t>
            </a:r>
            <a:endParaRPr lang="en-US" sz="2000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0" y="2971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Example:  C=12,  v:  10, 6, 1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        0     1     2     3     4     5     6     7     8     9     10     11     12  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 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1      0     1     2     3     4     5     6     7     8     9     10     11     12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cs typeface="Times New Roman" pitchFamily="18" charset="0"/>
              <a:sym typeface="Math1" pitchFamily="2" charset="2"/>
            </a:endParaRP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2      0     1     2     3     4     5     1     2     3     4     5       6       2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cs typeface="Times New Roman" pitchFamily="18" charset="0"/>
              <a:sym typeface="Math1" pitchFamily="2" charset="2"/>
            </a:endParaRP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3      0     1     2     3     4     5     1     2     3     4     1       2       2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cs typeface="Times New Roman" pitchFamily="18" charset="0"/>
              <a:sym typeface="Math1" pitchFamily="2" charset="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9908" y="3276600"/>
            <a:ext cx="8438782" cy="2133600"/>
            <a:chOff x="685800" y="3276600"/>
            <a:chExt cx="8438782" cy="2133600"/>
          </a:xfrm>
        </p:grpSpPr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914400" y="32766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>
              <a:off x="685800" y="3657600"/>
              <a:ext cx="84387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4" name="AutoShape 9"/>
          <p:cNvSpPr>
            <a:spLocks/>
          </p:cNvSpPr>
          <p:nvPr/>
        </p:nvSpPr>
        <p:spPr bwMode="auto">
          <a:xfrm>
            <a:off x="1487222" y="1371600"/>
            <a:ext cx="152400" cy="1295400"/>
          </a:xfrm>
          <a:prstGeom prst="lef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79F5ED-2DF4-4065-9077-A3760F15AF69}" type="slidenum">
              <a:rPr lang="en-US"/>
              <a:pPr/>
              <a:t>33</a:t>
            </a:fld>
            <a:endParaRPr lang="en-US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1295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cs typeface="Times New Roman" pitchFamily="18" charset="0"/>
              <a:sym typeface="Math1" pitchFamily="2" charset="2"/>
            </a:endParaRP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             </a:t>
            </a:r>
            <a:r>
              <a:rPr lang="en-US" sz="2000" dirty="0" smtClean="0">
                <a:cs typeface="Times New Roman" pitchFamily="18" charset="0"/>
                <a:sym typeface="Math1" pitchFamily="2" charset="2"/>
              </a:rPr>
              <a:t> 0           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if coin 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 is not used in the optimal solution of </a:t>
            </a:r>
            <a:r>
              <a:rPr lang="en-US" sz="2000" dirty="0" smtClean="0">
                <a:cs typeface="Times New Roman" pitchFamily="18" charset="0"/>
                <a:sym typeface="Math1" pitchFamily="2" charset="2"/>
              </a:rPr>
              <a:t>					P(</a:t>
            </a:r>
            <a:r>
              <a:rPr lang="en-US" sz="2000" dirty="0" err="1" smtClean="0">
                <a:cs typeface="Times New Roman" pitchFamily="18" charset="0"/>
                <a:sym typeface="Math1" pitchFamily="2" charset="2"/>
              </a:rPr>
              <a:t>i,j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)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Q(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i,j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)=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             1           if coin 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 is used in the optimal solution of </a:t>
            </a:r>
            <a:r>
              <a:rPr lang="en-US" sz="2000" dirty="0" smtClean="0">
                <a:cs typeface="Times New Roman" pitchFamily="18" charset="0"/>
                <a:sym typeface="Math1" pitchFamily="2" charset="2"/>
              </a:rPr>
              <a:t>						P(</a:t>
            </a:r>
            <a:r>
              <a:rPr lang="en-US" sz="2000" dirty="0" err="1" smtClean="0">
                <a:cs typeface="Times New Roman" pitchFamily="18" charset="0"/>
                <a:sym typeface="Math1" pitchFamily="2" charset="2"/>
              </a:rPr>
              <a:t>i,j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)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0" y="30480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Example: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        0     1     2     3     4     5     6     7     8     9     10     11     12  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 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1      0     1     1     1     1     1     1     1     1     1      1       1       1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cs typeface="Times New Roman" pitchFamily="18" charset="0"/>
              <a:sym typeface="Math1" pitchFamily="2" charset="2"/>
            </a:endParaRP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2      0     0     0     0     0     0     1     1     1     1      1       1       1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cs typeface="Times New Roman" pitchFamily="18" charset="0"/>
              <a:sym typeface="Math1" pitchFamily="2" charset="2"/>
            </a:endParaRP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3      0     0     0     0     0     0     0     0     0     0      1       1       0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cs typeface="Times New Roman" pitchFamily="18" charset="0"/>
              <a:sym typeface="Math1" pitchFamily="2" charset="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9907" y="3418490"/>
            <a:ext cx="8533375" cy="2133600"/>
            <a:chOff x="685799" y="3657600"/>
            <a:chExt cx="8533375" cy="2133600"/>
          </a:xfrm>
        </p:grpSpPr>
        <p:sp>
          <p:nvSpPr>
            <p:cNvPr id="22536" name="Line 7"/>
            <p:cNvSpPr>
              <a:spLocks noChangeShapeType="1"/>
            </p:cNvSpPr>
            <p:nvPr/>
          </p:nvSpPr>
          <p:spPr bwMode="auto">
            <a:xfrm>
              <a:off x="914400" y="36576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Line 8"/>
            <p:cNvSpPr>
              <a:spLocks noChangeShapeType="1"/>
            </p:cNvSpPr>
            <p:nvPr/>
          </p:nvSpPr>
          <p:spPr bwMode="auto">
            <a:xfrm>
              <a:off x="685799" y="4038600"/>
              <a:ext cx="8533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8" name="AutoShape 9"/>
          <p:cNvSpPr>
            <a:spLocks/>
          </p:cNvSpPr>
          <p:nvPr/>
        </p:nvSpPr>
        <p:spPr bwMode="auto">
          <a:xfrm>
            <a:off x="1040528" y="1723706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F60D5D-C7C3-4DDE-88D5-E2DF899C1DA5}" type="slidenum">
              <a:rPr lang="en-US"/>
              <a:pPr/>
              <a:t>34</a:t>
            </a:fld>
            <a:endParaRPr lang="en-US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3697022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        </a:t>
            </a:r>
            <a:r>
              <a:rPr lang="en-US" dirty="0">
                <a:cs typeface="Times New Roman" pitchFamily="18" charset="0"/>
                <a:sym typeface="Math1" pitchFamily="2" charset="2"/>
              </a:rPr>
              <a:t>0     1     2     3     4     5     6     7     8     9     10     11     12  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cs typeface="Times New Roman" pitchFamily="18" charset="0"/>
                <a:sym typeface="Math1" pitchFamily="2" charset="2"/>
              </a:rPr>
              <a:t> 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cs typeface="Times New Roman" pitchFamily="18" charset="0"/>
                <a:sym typeface="Math1" pitchFamily="2" charset="2"/>
              </a:rPr>
              <a:t>1      0     1     1     1     1     1     1     1     1     1      1       1       1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>
              <a:cs typeface="Times New Roman" pitchFamily="18" charset="0"/>
              <a:sym typeface="Math1" pitchFamily="2" charset="2"/>
            </a:endParaRP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cs typeface="Times New Roman" pitchFamily="18" charset="0"/>
                <a:sym typeface="Math1" pitchFamily="2" charset="2"/>
              </a:rPr>
              <a:t>2      0     0     0     0     0     0     1     1     1     1      1       1      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1</a:t>
            </a:r>
            <a:r>
              <a:rPr lang="en-US" dirty="0">
                <a:cs typeface="Times New Roman" pitchFamily="18" charset="0"/>
                <a:sym typeface="Math1" pitchFamily="2" charset="2"/>
              </a:rPr>
              <a:t>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>
              <a:cs typeface="Times New Roman" pitchFamily="18" charset="0"/>
              <a:sym typeface="Math1" pitchFamily="2" charset="2"/>
            </a:endParaRP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cs typeface="Times New Roman" pitchFamily="18" charset="0"/>
                <a:sym typeface="Math1" pitchFamily="2" charset="2"/>
              </a:rPr>
              <a:t>3      0     0     0     0     0     0     0     0     0     0      1       1       0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-38100" y="1292511"/>
            <a:ext cx="9182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        </a:t>
            </a:r>
            <a:r>
              <a:rPr lang="en-US" dirty="0">
                <a:cs typeface="Times New Roman" pitchFamily="18" charset="0"/>
                <a:sym typeface="Math1" pitchFamily="2" charset="2"/>
              </a:rPr>
              <a:t>0     1     2     3     4     5     6     7     8     9     10     11     12  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cs typeface="Times New Roman" pitchFamily="18" charset="0"/>
                <a:sym typeface="Math1" pitchFamily="2" charset="2"/>
              </a:rPr>
              <a:t> 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cs typeface="Times New Roman" pitchFamily="18" charset="0"/>
                <a:sym typeface="Math1" pitchFamily="2" charset="2"/>
              </a:rPr>
              <a:t>1      0     1     2     3     4     5     6     7     8     9     10     11     12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>
              <a:cs typeface="Times New Roman" pitchFamily="18" charset="0"/>
              <a:sym typeface="Math1" pitchFamily="2" charset="2"/>
            </a:endParaRP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cs typeface="Times New Roman" pitchFamily="18" charset="0"/>
                <a:sym typeface="Math1" pitchFamily="2" charset="2"/>
              </a:rPr>
              <a:t>2      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  <a:sym typeface="Math1" pitchFamily="2" charset="2"/>
              </a:rPr>
              <a:t>0</a:t>
            </a:r>
            <a:r>
              <a:rPr lang="en-US" dirty="0">
                <a:cs typeface="Times New Roman" pitchFamily="18" charset="0"/>
                <a:sym typeface="Math1" pitchFamily="2" charset="2"/>
              </a:rPr>
              <a:t>     1     2     3     4     5     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  <a:sym typeface="Math1" pitchFamily="2" charset="2"/>
              </a:rPr>
              <a:t>1</a:t>
            </a:r>
            <a:r>
              <a:rPr lang="en-US" dirty="0">
                <a:cs typeface="Times New Roman" pitchFamily="18" charset="0"/>
                <a:sym typeface="Math1" pitchFamily="2" charset="2"/>
              </a:rPr>
              <a:t>     2     3     4     5       6       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  <a:sym typeface="Math1" pitchFamily="2" charset="2"/>
              </a:rPr>
              <a:t>2</a:t>
            </a:r>
            <a:r>
              <a:rPr lang="en-US" dirty="0">
                <a:cs typeface="Times New Roman" pitchFamily="18" charset="0"/>
                <a:sym typeface="Math1" pitchFamily="2" charset="2"/>
              </a:rPr>
              <a:t>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>
              <a:cs typeface="Times New Roman" pitchFamily="18" charset="0"/>
              <a:sym typeface="Math1" pitchFamily="2" charset="2"/>
            </a:endParaRP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cs typeface="Times New Roman" pitchFamily="18" charset="0"/>
                <a:sym typeface="Math1" pitchFamily="2" charset="2"/>
              </a:rPr>
              <a:t>3      0     1     2     3     4     5     1     2     3     4     1       2       2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>
              <a:cs typeface="Times New Roman" pitchFamily="18" charset="0"/>
              <a:sym typeface="Math1" pitchFamily="2" charset="2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4871" y="1332192"/>
            <a:ext cx="7864369" cy="1981200"/>
            <a:chOff x="380999" y="1143000"/>
            <a:chExt cx="7864369" cy="1981200"/>
          </a:xfrm>
        </p:grpSpPr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>
              <a:off x="609600" y="11430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>
              <a:off x="380999" y="1447800"/>
              <a:ext cx="7864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4438" y="3741690"/>
            <a:ext cx="7814440" cy="2057400"/>
            <a:chOff x="304800" y="3505200"/>
            <a:chExt cx="7814440" cy="2057400"/>
          </a:xfrm>
        </p:grpSpPr>
        <p:sp>
          <p:nvSpPr>
            <p:cNvPr id="23563" name="Line 10"/>
            <p:cNvSpPr>
              <a:spLocks noChangeShapeType="1"/>
            </p:cNvSpPr>
            <p:nvPr/>
          </p:nvSpPr>
          <p:spPr bwMode="auto">
            <a:xfrm>
              <a:off x="609600" y="3505200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1"/>
            <p:cNvSpPr>
              <a:spLocks noChangeShapeType="1"/>
            </p:cNvSpPr>
            <p:nvPr/>
          </p:nvSpPr>
          <p:spPr bwMode="auto">
            <a:xfrm>
              <a:off x="304800" y="3810000"/>
              <a:ext cx="7814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51494" y="5831696"/>
            <a:ext cx="5035550" cy="533400"/>
            <a:chOff x="4264025" y="3810000"/>
            <a:chExt cx="5035550" cy="533400"/>
          </a:xfrm>
        </p:grpSpPr>
        <p:sp>
          <p:nvSpPr>
            <p:cNvPr id="23565" name="Text Box 12"/>
            <p:cNvSpPr txBox="1">
              <a:spLocks noChangeArrowheads="1"/>
            </p:cNvSpPr>
            <p:nvPr/>
          </p:nvSpPr>
          <p:spPr bwMode="auto">
            <a:xfrm>
              <a:off x="4264025" y="3897857"/>
              <a:ext cx="5035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The first value equal to one starting from bottom</a:t>
              </a:r>
            </a:p>
          </p:txBody>
        </p:sp>
        <p:sp>
          <p:nvSpPr>
            <p:cNvPr id="23566" name="AutoShape 13"/>
            <p:cNvSpPr>
              <a:spLocks noChangeArrowheads="1"/>
            </p:cNvSpPr>
            <p:nvPr/>
          </p:nvSpPr>
          <p:spPr bwMode="auto">
            <a:xfrm>
              <a:off x="4264025" y="3810000"/>
              <a:ext cx="5035550" cy="533400"/>
            </a:xfrm>
            <a:prstGeom prst="wedgeRectCallout">
              <a:avLst>
                <a:gd name="adj1" fmla="val 54884"/>
                <a:gd name="adj2" fmla="val -211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</p:grp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7538568" y="2401622"/>
            <a:ext cx="228600" cy="304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Rectangle 15"/>
          <p:cNvSpPr>
            <a:spLocks noChangeArrowheads="1"/>
          </p:cNvSpPr>
          <p:nvPr/>
        </p:nvSpPr>
        <p:spPr bwMode="auto">
          <a:xfrm>
            <a:off x="3925622" y="2370090"/>
            <a:ext cx="228600" cy="304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617476" y="2401622"/>
            <a:ext cx="228600" cy="304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>
                <a:solidFill>
                  <a:schemeClr val="accent2"/>
                </a:solidFill>
                <a:cs typeface="Times New Roman" pitchFamily="18" charset="0"/>
                <a:sym typeface="Math1" pitchFamily="2" charset="2"/>
              </a:rPr>
              <a:t>Solution construction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>
              <a:cs typeface="Times New Roman" pitchFamily="18" charset="0"/>
              <a:sym typeface="Math1" pitchFamily="2" charset="2"/>
            </a:endParaRPr>
          </a:p>
          <a:p>
            <a:pPr marL="660400" indent="-660400">
              <a:lnSpc>
                <a:spcPct val="80000"/>
              </a:lnSpc>
              <a:spcBef>
                <a:spcPct val="20000"/>
              </a:spcBef>
            </a:pPr>
            <a:r>
              <a:rPr lang="en-US">
                <a:cs typeface="Times New Roman" pitchFamily="18" charset="0"/>
                <a:sym typeface="Math1" pitchFamily="2" charset="2"/>
              </a:rPr>
              <a:t>Find the minimal value on the last column of R matrix  which corresponds to a one in  Q matrix</a:t>
            </a:r>
          </a:p>
          <a:p>
            <a:pPr marL="660400" indent="-660400">
              <a:lnSpc>
                <a:spcPct val="80000"/>
              </a:lnSpc>
              <a:spcBef>
                <a:spcPct val="20000"/>
              </a:spcBef>
            </a:pPr>
            <a:r>
              <a:rPr lang="en-US">
                <a:cs typeface="Times New Roman" pitchFamily="18" charset="0"/>
                <a:sym typeface="Math1" pitchFamily="2" charset="2"/>
              </a:rPr>
              <a:t>Go on the same line on the column placed  v</a:t>
            </a:r>
            <a:r>
              <a:rPr lang="en-US" baseline="-25000">
                <a:cs typeface="Times New Roman" pitchFamily="18" charset="0"/>
                <a:sym typeface="Math1" pitchFamily="2" charset="2"/>
              </a:rPr>
              <a:t>i</a:t>
            </a:r>
            <a:r>
              <a:rPr lang="en-US">
                <a:cs typeface="Times New Roman" pitchFamily="18" charset="0"/>
                <a:sym typeface="Math1" pitchFamily="2" charset="2"/>
              </a:rPr>
              <a:t> positions to the left and check if the corresponding value in Q  is one …   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A0B198-52A2-42E7-8845-22703294524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473A1ECA-A2AE-4915-8588-6BE028F2D393}" type="slidenum">
              <a:rPr lang="en-US"/>
              <a:pPr/>
              <a:t>36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378384" y="1408113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Construct(R[1..n,0..C],Q[1..n,0..C])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FOR 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:=1,n DO S[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]:=0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 err="1">
                <a:cs typeface="Times New Roman" pitchFamily="18" charset="0"/>
                <a:sym typeface="Math1" pitchFamily="2" charset="2"/>
              </a:rPr>
              <a:t>imin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=n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WHILE Q[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imin,C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]=0 DO 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imin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:=imin-1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 err="1">
                <a:cs typeface="Times New Roman" pitchFamily="18" charset="0"/>
                <a:sym typeface="Math1" pitchFamily="2" charset="2"/>
              </a:rPr>
              <a:t>i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:=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imin</a:t>
            </a:r>
            <a:endParaRPr lang="en-US" sz="2000" dirty="0">
              <a:cs typeface="Times New Roman" pitchFamily="18" charset="0"/>
              <a:sym typeface="Math1" pitchFamily="2" charset="2"/>
            </a:endParaRP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j:=C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WHILE j&gt;0 AND 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&gt;0 DO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    IF Q[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i,j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]=1 THEN S[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]:=S[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]+1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                                j:=j-v[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]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    ELSE  </a:t>
            </a:r>
            <a:r>
              <a:rPr lang="en-US" sz="2000" dirty="0" err="1">
                <a:cs typeface="Times New Roman" pitchFamily="18" charset="0"/>
                <a:sym typeface="Math1" pitchFamily="2" charset="2"/>
              </a:rPr>
              <a:t>i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:=i-1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IF j=0 THEN RETURN S[1..n]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ELSE  </a:t>
            </a:r>
            <a:r>
              <a:rPr lang="en-US" sz="2000" dirty="0">
                <a:latin typeface="Arial" charset="0"/>
                <a:cs typeface="Times New Roman" pitchFamily="18" charset="0"/>
                <a:sym typeface="Math1" pitchFamily="2" charset="2"/>
              </a:rPr>
              <a:t>“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 it doesn</a:t>
            </a:r>
            <a:r>
              <a:rPr lang="en-US" sz="2000" dirty="0">
                <a:latin typeface="Arial" charset="0"/>
                <a:cs typeface="Times New Roman" pitchFamily="18" charset="0"/>
                <a:sym typeface="Math1" pitchFamily="2" charset="2"/>
              </a:rPr>
              <a:t>’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t exist a solution</a:t>
            </a:r>
            <a:r>
              <a:rPr lang="en-US" sz="2000" dirty="0">
                <a:latin typeface="Arial" charset="0"/>
                <a:cs typeface="Times New Roman" pitchFamily="18" charset="0"/>
                <a:sym typeface="Math1" pitchFamily="2" charset="2"/>
              </a:rPr>
              <a:t>”</a:t>
            </a:r>
            <a:r>
              <a:rPr lang="en-US" sz="2000" dirty="0">
                <a:cs typeface="Times New Roman" pitchFamily="18" charset="0"/>
                <a:sym typeface="Math1" pitchFamily="2" charset="2"/>
              </a:rPr>
              <a:t>   </a:t>
            </a: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cs typeface="Times New Roman" pitchFamily="18" charset="0"/>
              <a:sym typeface="Math1" pitchFamily="2" charset="2"/>
            </a:endParaRPr>
          </a:p>
          <a:p>
            <a:pPr marL="660400" indent="-6604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  <a:sym typeface="Math1" pitchFamily="2" charset="2"/>
              </a:rPr>
              <a:t>   </a:t>
            </a:r>
            <a:endParaRPr lang="en-US" dirty="0">
              <a:cs typeface="Times New Roman" pitchFamily="18" charset="0"/>
              <a:sym typeface="Math1" pitchFamily="2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31678" y="5086854"/>
            <a:ext cx="3429000" cy="533400"/>
            <a:chOff x="3807372" y="5385086"/>
            <a:chExt cx="3429000" cy="533400"/>
          </a:xfrm>
        </p:grpSpPr>
        <p:sp>
          <p:nvSpPr>
            <p:cNvPr id="24583" name="Text Box 6"/>
            <p:cNvSpPr txBox="1">
              <a:spLocks noChangeArrowheads="1"/>
            </p:cNvSpPr>
            <p:nvPr/>
          </p:nvSpPr>
          <p:spPr bwMode="auto">
            <a:xfrm>
              <a:off x="3823138" y="5463916"/>
              <a:ext cx="3359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accent2"/>
                  </a:solidFill>
                  <a:latin typeface="Arial" charset="0"/>
                </a:rPr>
                <a:t>This can happen only if v[1]&lt;&gt;1</a:t>
              </a:r>
            </a:p>
          </p:txBody>
        </p:sp>
        <p:sp>
          <p:nvSpPr>
            <p:cNvPr id="24584" name="AutoShape 7"/>
            <p:cNvSpPr>
              <a:spLocks noChangeArrowheads="1"/>
            </p:cNvSpPr>
            <p:nvPr/>
          </p:nvSpPr>
          <p:spPr bwMode="auto">
            <a:xfrm>
              <a:off x="3807372" y="5385086"/>
              <a:ext cx="3429000" cy="533400"/>
            </a:xfrm>
            <a:prstGeom prst="wedgeRectCallout">
              <a:avLst>
                <a:gd name="adj1" fmla="val -62685"/>
                <a:gd name="adj2" fmla="val -88986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	Compute the optimum solution for the following knapsack problem</a:t>
            </a:r>
          </a:p>
          <a:p>
            <a:pPr>
              <a:buNone/>
            </a:pPr>
            <a:r>
              <a:rPr lang="en-US"/>
              <a:t>	C=30, n=3. Determine which items are inserted into the </a:t>
            </a:r>
            <a:r>
              <a:rPr lang="en-US"/>
              <a:t>knapsack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53F24F8B-505C-4864-9A9C-9EBEAF2A1D17}" type="slidenum">
              <a:rPr lang="en-US"/>
              <a:pPr/>
              <a:t>37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Exercises 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graphicFrame>
        <p:nvGraphicFramePr>
          <p:cNvPr id="47136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65582"/>
              </p:ext>
            </p:extLst>
          </p:nvPr>
        </p:nvGraphicFramePr>
        <p:xfrm>
          <a:off x="2070100" y="4099031"/>
          <a:ext cx="5486400" cy="191770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item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weight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Profit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1379E8-C2EF-42E5-B2AE-BD6074C201BE}" type="slidenum">
              <a:rPr lang="en-US"/>
              <a:pPr/>
              <a:t>4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folHlink"/>
                </a:solidFill>
              </a:rPr>
              <a:t>Top down approach illustration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25604" name="Picture 4" descr="D:\Rimba\STT\DAA\0506\fibo_top_do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859" y="2053312"/>
            <a:ext cx="5466283" cy="4128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FD72CF-0B06-40B9-8757-4C40829B2BA6}" type="slidenum">
              <a:rPr lang="en-US"/>
              <a:pPr/>
              <a:t>5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folHlink"/>
                </a:solidFill>
              </a:rPr>
              <a:t>Bottom-up approach illustration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26627" name="Picture 3" descr="D:\Rimba\STT\DAA\0506\fibo_bott_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665" y="2096814"/>
            <a:ext cx="5360670" cy="3651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182976"/>
            <a:ext cx="8326438" cy="402549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/>
              <a:t>Establish</a:t>
            </a:r>
            <a:r>
              <a:rPr lang="en-US"/>
              <a:t> a recursive property that gives the solution to an instance of the problem</a:t>
            </a:r>
          </a:p>
          <a:p>
            <a:pPr marL="609600" indent="-609600">
              <a:buFontTx/>
              <a:buAutoNum type="arabicPeriod"/>
            </a:pPr>
            <a:r>
              <a:rPr lang="en-US" b="1"/>
              <a:t>Solve</a:t>
            </a:r>
            <a:r>
              <a:rPr lang="en-US"/>
              <a:t> an instance of the problem in a </a:t>
            </a:r>
            <a:r>
              <a:rPr lang="en-US" i="1"/>
              <a:t>bottom-up</a:t>
            </a:r>
            <a:r>
              <a:rPr lang="en-US"/>
              <a:t> fashion by solving smaller </a:t>
            </a:r>
            <a:r>
              <a:rPr lang="en-US"/>
              <a:t>instance </a:t>
            </a:r>
            <a:r>
              <a:rPr lang="en-US" smtClean="0"/>
              <a:t>first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79F50-6D6C-4832-96AC-964816E689D9}" type="slidenum">
              <a:rPr lang="en-US"/>
              <a:pPr/>
              <a:t>6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folHlink"/>
                </a:solidFill>
              </a:rPr>
              <a:t>The steps in the development of a dynamic programming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b="1" u="sng">
                <a:latin typeface="Courier New" pitchFamily="49" charset="0"/>
              </a:rPr>
              <a:t>Algorithm</a:t>
            </a:r>
            <a:r>
              <a:rPr lang="en-US" u="sng">
                <a:latin typeface="Courier New" pitchFamily="49" charset="0"/>
              </a:rPr>
              <a:t> </a:t>
            </a:r>
            <a:r>
              <a:rPr lang="en-US" b="1" u="sng">
                <a:latin typeface="Courier New" pitchFamily="49" charset="0"/>
              </a:rPr>
              <a:t>1</a:t>
            </a:r>
            <a:r>
              <a:rPr lang="en-US" u="sng">
                <a:latin typeface="Courier New" pitchFamily="49" charset="0"/>
              </a:rPr>
              <a:t> </a:t>
            </a:r>
            <a:r>
              <a:rPr lang="en-US" i="1" u="sng">
                <a:latin typeface="Courier New" pitchFamily="49" charset="0"/>
              </a:rPr>
              <a:t>n</a:t>
            </a:r>
            <a:r>
              <a:rPr lang="en-US" u="sng">
                <a:latin typeface="Courier New" pitchFamily="49" charset="0"/>
              </a:rPr>
              <a:t>th Fibonacci using Divide-and-Conquer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</a:rPr>
              <a:t>	</a:t>
            </a:r>
            <a:r>
              <a:rPr lang="en-US" b="1">
                <a:latin typeface="Courier New" pitchFamily="49" charset="0"/>
              </a:rPr>
              <a:t>problem</a:t>
            </a:r>
            <a:r>
              <a:rPr lang="en-US">
                <a:latin typeface="Courier New" pitchFamily="49" charset="0"/>
              </a:rPr>
              <a:t>: determine the </a:t>
            </a:r>
            <a:r>
              <a:rPr lang="en-US" i="1">
                <a:latin typeface="Courier New" pitchFamily="49" charset="0"/>
              </a:rPr>
              <a:t>n</a:t>
            </a:r>
            <a:r>
              <a:rPr lang="en-US">
                <a:latin typeface="Courier New" pitchFamily="49" charset="0"/>
              </a:rPr>
              <a:t>th term in the fibo sequence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</a:rPr>
              <a:t>	</a:t>
            </a:r>
            <a:r>
              <a:rPr lang="en-US" b="1">
                <a:latin typeface="Courier New" pitchFamily="49" charset="0"/>
              </a:rPr>
              <a:t>inputs</a:t>
            </a:r>
            <a:r>
              <a:rPr lang="en-US">
                <a:latin typeface="Courier New" pitchFamily="49" charset="0"/>
              </a:rPr>
              <a:t>: a nonnegative integer </a:t>
            </a:r>
            <a:r>
              <a:rPr lang="en-US" i="1">
                <a:latin typeface="Courier New" pitchFamily="49" charset="0"/>
              </a:rPr>
              <a:t>n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i="1">
                <a:latin typeface="Courier New" pitchFamily="49" charset="0"/>
              </a:rPr>
              <a:t>	</a:t>
            </a:r>
            <a:r>
              <a:rPr lang="en-US" b="1">
                <a:latin typeface="Courier New" pitchFamily="49" charset="0"/>
              </a:rPr>
              <a:t>outputs</a:t>
            </a:r>
            <a:r>
              <a:rPr lang="en-US">
                <a:latin typeface="Courier New" pitchFamily="49" charset="0"/>
              </a:rPr>
              <a:t>: </a:t>
            </a:r>
            <a:r>
              <a:rPr lang="en-US" i="1">
                <a:latin typeface="Courier New" pitchFamily="49" charset="0"/>
              </a:rPr>
              <a:t>fib, </a:t>
            </a:r>
            <a:r>
              <a:rPr lang="en-US">
                <a:latin typeface="Courier New" pitchFamily="49" charset="0"/>
              </a:rPr>
              <a:t>the nth term of the fibo sequence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</a:rPr>
              <a:t>	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b="1">
                <a:latin typeface="Courier New" pitchFamily="49" charset="0"/>
              </a:rPr>
              <a:t>	function</a:t>
            </a:r>
            <a:r>
              <a:rPr lang="en-US">
                <a:latin typeface="Courier New" pitchFamily="49" charset="0"/>
              </a:rPr>
              <a:t> </a:t>
            </a:r>
            <a:r>
              <a:rPr lang="en-US" i="1">
                <a:latin typeface="Courier New" pitchFamily="49" charset="0"/>
              </a:rPr>
              <a:t>fib</a:t>
            </a:r>
            <a:r>
              <a:rPr lang="en-US">
                <a:latin typeface="Courier New" pitchFamily="49" charset="0"/>
              </a:rPr>
              <a:t>(</a:t>
            </a:r>
            <a:r>
              <a:rPr lang="en-US" i="1">
                <a:latin typeface="Courier New" pitchFamily="49" charset="0"/>
              </a:rPr>
              <a:t>n</a:t>
            </a:r>
            <a:r>
              <a:rPr lang="en-US">
                <a:latin typeface="Courier New" pitchFamily="49" charset="0"/>
              </a:rPr>
              <a:t>:integer):integer;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</a:rPr>
              <a:t>	</a:t>
            </a:r>
            <a:r>
              <a:rPr lang="en-US" b="1">
                <a:latin typeface="Courier New" pitchFamily="49" charset="0"/>
              </a:rPr>
              <a:t>begin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</a:rPr>
              <a:t>		</a:t>
            </a:r>
            <a:r>
              <a:rPr lang="en-US" b="1">
                <a:latin typeface="Courier New" pitchFamily="49" charset="0"/>
              </a:rPr>
              <a:t>if</a:t>
            </a:r>
            <a:r>
              <a:rPr lang="en-US">
                <a:latin typeface="Courier New" pitchFamily="49" charset="0"/>
              </a:rPr>
              <a:t> (</a:t>
            </a:r>
            <a:r>
              <a:rPr lang="en-US" i="1">
                <a:latin typeface="Courier New" pitchFamily="49" charset="0"/>
              </a:rPr>
              <a:t>n</a:t>
            </a:r>
            <a:r>
              <a:rPr lang="en-US">
                <a:latin typeface="Courier New" pitchFamily="49" charset="0"/>
              </a:rPr>
              <a:t>=1) </a:t>
            </a:r>
            <a:r>
              <a:rPr lang="en-US" b="1">
                <a:latin typeface="Courier New" pitchFamily="49" charset="0"/>
              </a:rPr>
              <a:t>or</a:t>
            </a:r>
            <a:r>
              <a:rPr lang="en-US">
                <a:latin typeface="Courier New" pitchFamily="49" charset="0"/>
              </a:rPr>
              <a:t> (</a:t>
            </a:r>
            <a:r>
              <a:rPr lang="en-US" i="1">
                <a:latin typeface="Courier New" pitchFamily="49" charset="0"/>
              </a:rPr>
              <a:t>n</a:t>
            </a:r>
            <a:r>
              <a:rPr lang="en-US">
                <a:latin typeface="Courier New" pitchFamily="49" charset="0"/>
              </a:rPr>
              <a:t>=2) </a:t>
            </a:r>
            <a:r>
              <a:rPr lang="en-US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then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fib</a:t>
            </a:r>
            <a:r>
              <a:rPr lang="en-US">
                <a:latin typeface="Courier New" pitchFamily="49" charset="0"/>
                <a:cs typeface="Courier New" pitchFamily="49" charset="0"/>
              </a:rPr>
              <a:t>:=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1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fib</a:t>
            </a:r>
            <a:r>
              <a:rPr lang="en-US">
                <a:latin typeface="Courier New" pitchFamily="49" charset="0"/>
                <a:cs typeface="Courier New" pitchFamily="49" charset="0"/>
              </a:rPr>
              <a:t>:=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fib</a:t>
            </a:r>
            <a:r>
              <a:rPr lang="en-US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n-1</a:t>
            </a:r>
            <a:r>
              <a:rPr lang="en-US">
                <a:latin typeface="Courier New" pitchFamily="49" charset="0"/>
                <a:cs typeface="Courier New" pitchFamily="49" charset="0"/>
              </a:rPr>
              <a:t>)+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fib</a:t>
            </a:r>
            <a:r>
              <a:rPr lang="en-US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n-2</a:t>
            </a:r>
            <a:r>
              <a:rPr lang="en-US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>
                <a:latin typeface="Courier New" pitchFamily="49" charset="0"/>
              </a:rPr>
              <a:t>	</a:t>
            </a:r>
            <a:r>
              <a:rPr lang="en-US" b="1">
                <a:latin typeface="Courier New" pitchFamily="49" charset="0"/>
              </a:rPr>
              <a:t>end</a:t>
            </a:r>
            <a:r>
              <a:rPr lang="en-US" smtClean="0">
                <a:latin typeface="Courier New" pitchFamily="49" charset="0"/>
              </a:rPr>
              <a:t>;</a:t>
            </a:r>
            <a:endParaRPr lang="en-US">
              <a:latin typeface="Courier New" pitchFamily="49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7A02A7-25A5-4C49-90FA-0D9C9E133E01}" type="slidenum">
              <a:rPr lang="en-US"/>
              <a:pPr/>
              <a:t>7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folHlink"/>
                </a:solidFill>
              </a:rPr>
              <a:t>Application: Fibonacci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09800" y="572289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200">
                <a:solidFill>
                  <a:schemeClr val="folHlink"/>
                </a:solidFill>
              </a:rPr>
              <a:t>Complexity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0500" y="6400800"/>
            <a:ext cx="1905000" cy="457200"/>
          </a:xfrm>
        </p:spPr>
        <p:txBody>
          <a:bodyPr/>
          <a:lstStyle/>
          <a:p>
            <a:fld id="{3FA5EE70-3F6C-46CA-942F-BD13A4390652}" type="slidenum">
              <a:rPr lang="en-US"/>
              <a:pPr/>
              <a:t>8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57147"/>
            <a:ext cx="9144000" cy="790903"/>
          </a:xfrm>
        </p:spPr>
        <p:txBody>
          <a:bodyPr/>
          <a:lstStyle/>
          <a:p>
            <a:pPr marL="236538"/>
            <a:r>
              <a:rPr lang="en-US" sz="3200" dirty="0">
                <a:solidFill>
                  <a:schemeClr val="folHlink"/>
                </a:solidFill>
              </a:rPr>
              <a:t>Construction dynamic programming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1288" y="2191418"/>
            <a:ext cx="7696200" cy="9906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smtClean="0"/>
              <a:t>Establish a recursive property in terms of F, it is</a:t>
            </a:r>
          </a:p>
          <a:p>
            <a:pPr marL="609600" indent="-609600">
              <a:buFontTx/>
              <a:buNone/>
            </a:pPr>
            <a:endParaRPr lang="en-US" sz="2800" smtClean="0"/>
          </a:p>
          <a:p>
            <a:pPr marL="609600" indent="-609600">
              <a:buFontTx/>
              <a:buAutoNum type="arabicPeriod"/>
            </a:pPr>
            <a:endParaRPr lang="en-US" sz="2800" smtClean="0"/>
          </a:p>
          <a:p>
            <a:pPr marL="609600" indent="-609600">
              <a:buFontTx/>
              <a:buAutoNum type="arabicPeriod"/>
            </a:pPr>
            <a:endParaRPr lang="en-US" sz="2800" dirty="0"/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638488" y="3486818"/>
          <a:ext cx="7010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2895480" imgH="596880" progId="Equation.3">
                  <p:embed/>
                </p:oleObj>
              </mc:Choice>
              <mc:Fallback>
                <p:oleObj name="Equation" r:id="rId3" imgW="2895480" imgH="596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88" y="3486818"/>
                        <a:ext cx="7010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/>
              <a:t>Solve the instance of the problem by computing the 1</a:t>
            </a:r>
            <a:r>
              <a:rPr lang="en-US" baseline="30000"/>
              <a:t>th</a:t>
            </a:r>
            <a:r>
              <a:rPr lang="en-US"/>
              <a:t> and 2</a:t>
            </a:r>
            <a:r>
              <a:rPr lang="en-US" baseline="30000"/>
              <a:t>nd</a:t>
            </a:r>
            <a:r>
              <a:rPr lang="en-US"/>
              <a:t> term of fibonacci sequence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/>
              <a:t>Example. F[5]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/>
              <a:t>Compute 1</a:t>
            </a:r>
            <a:r>
              <a:rPr lang="en-US" baseline="30000"/>
              <a:t>th</a:t>
            </a:r>
            <a:r>
              <a:rPr lang="en-US"/>
              <a:t> term: F[1]=1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/>
              <a:t>Compute 2</a:t>
            </a:r>
            <a:r>
              <a:rPr lang="en-US" baseline="30000"/>
              <a:t>nd</a:t>
            </a:r>
            <a:r>
              <a:rPr lang="en-US"/>
              <a:t> term: F[2]=1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/>
              <a:t>Compute 3</a:t>
            </a:r>
            <a:r>
              <a:rPr lang="en-US" baseline="30000"/>
              <a:t>rd</a:t>
            </a:r>
            <a:r>
              <a:rPr lang="en-US"/>
              <a:t> term: F[3]=F[2]+F[1]=2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/>
              <a:t>Compute 4</a:t>
            </a:r>
            <a:r>
              <a:rPr lang="en-US" baseline="30000"/>
              <a:t>th</a:t>
            </a:r>
            <a:r>
              <a:rPr lang="en-US"/>
              <a:t> term: F[4]=F[3]+F[2]=3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/>
              <a:t>Compute 5</a:t>
            </a:r>
            <a:r>
              <a:rPr lang="en-US" baseline="30000"/>
              <a:t>th</a:t>
            </a:r>
            <a:r>
              <a:rPr lang="en-US"/>
              <a:t> term: F[5]=F[4]+F[3</a:t>
            </a:r>
            <a:r>
              <a:rPr lang="en-US"/>
              <a:t>]=</a:t>
            </a:r>
            <a:r>
              <a:rPr lang="en-US" smtClean="0"/>
              <a:t>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BF4955-E952-4942-BC2A-F80AFF4FF5A8}" type="slidenum">
              <a:rPr lang="en-US"/>
              <a:pPr/>
              <a:t>9</a:t>
            </a:fld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1576</TotalTime>
  <Words>2155</Words>
  <Application>Microsoft Office PowerPoint</Application>
  <PresentationFormat>On-screen Show (4:3)</PresentationFormat>
  <Paragraphs>454</Paragraphs>
  <Slides>38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template_informatika_slide</vt:lpstr>
      <vt:lpstr>Equation</vt:lpstr>
      <vt:lpstr>CSG523/  Desain dan Analisis Algoritma</vt:lpstr>
      <vt:lpstr>What is dynamic programming ? </vt:lpstr>
      <vt:lpstr>What is dynamic programming ?</vt:lpstr>
      <vt:lpstr>Top down approach illustration </vt:lpstr>
      <vt:lpstr>Bottom-up approach illustration</vt:lpstr>
      <vt:lpstr>The steps in the development of a dynamic programming</vt:lpstr>
      <vt:lpstr>Application: Fibonacci</vt:lpstr>
      <vt:lpstr>Construction dynamic programming</vt:lpstr>
      <vt:lpstr>PowerPoint Presentation</vt:lpstr>
      <vt:lpstr>The array F used to compute fibo</vt:lpstr>
      <vt:lpstr>Complexity ?</vt:lpstr>
      <vt:lpstr>Exercises: binomial coefficient </vt:lpstr>
      <vt:lpstr>Exercises: Construct a bottom-up approach</vt:lpstr>
      <vt:lpstr>Answer: binomial coef. </vt:lpstr>
      <vt:lpstr>Answer: binomial coef. </vt:lpstr>
      <vt:lpstr>Exercises: binary search</vt:lpstr>
      <vt:lpstr>PowerPoint Presentation</vt:lpstr>
      <vt:lpstr>PowerPoint Presentation</vt:lpstr>
      <vt:lpstr>The steps in the development of a dynamic programming</vt:lpstr>
      <vt:lpstr>The principle of optimality</vt:lpstr>
      <vt:lpstr>Application:  discrete knapsack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Exercises </vt:lpstr>
      <vt:lpstr>PowerPoint Presentation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7</cp:lastModifiedBy>
  <cp:revision>131</cp:revision>
  <dcterms:created xsi:type="dcterms:W3CDTF">2012-11-14T18:53:32Z</dcterms:created>
  <dcterms:modified xsi:type="dcterms:W3CDTF">2014-08-21T18:12:34Z</dcterms:modified>
</cp:coreProperties>
</file>