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58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6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-184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1DBC4B-18FA-4641-AED3-09167062A95C}" type="datetime1">
              <a:rPr lang="en-US" smtClean="0"/>
              <a:pPr>
                <a:defRPr/>
              </a:pPr>
              <a:t>8/22/2014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6/5/06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RMB/Lect12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7D8AE-CDBD-47F6-86A6-77DFBD17A5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6/5/06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RMB/Lect12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8D1E3BB-CF0A-4ACB-8900-AD94974C25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8/22/2014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 smtClean="0"/>
              <a:pPr>
                <a:defRPr/>
              </a:pPr>
              <a:t>8/22/2014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 smtClean="0"/>
              <a:pPr>
                <a:defRPr/>
              </a:pPr>
              <a:t>8/22/2014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 smtClean="0"/>
              <a:pPr>
                <a:defRPr/>
              </a:pPr>
              <a:t>8/22/2014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 smtClean="0"/>
              <a:pPr>
                <a:defRPr/>
              </a:pPr>
              <a:t>8/22/2014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6/5/06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RMB/Lect12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9BB4A-49BD-4DA3-A026-C6B6C17F17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6/5/06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RMB/Lect12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0F5C1-475E-40E1-8794-C045C1CAFA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 smtClean="0"/>
              <a:pPr>
                <a:defRPr/>
              </a:pPr>
              <a:t>8/22/2014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CSG523/ </a:t>
            </a:r>
            <a:br>
              <a:rPr lang="en-US"/>
            </a:br>
            <a:r>
              <a:rPr lang="id-ID"/>
              <a:t>Desain dan Analisis Algoritma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Branch and Bound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Intelligence, Computing, Multimedia (ICM)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Diberikan </a:t>
            </a:r>
            <a:r>
              <a:rPr lang="en-US" i="1"/>
              <a:t>n items </a:t>
            </a:r>
            <a:r>
              <a:rPr lang="en-US"/>
              <a:t>yang diketahui </a:t>
            </a:r>
            <a:r>
              <a:rPr lang="en-US" i="1"/>
              <a:t>weights w</a:t>
            </a:r>
            <a:r>
              <a:rPr lang="en-US" i="1" baseline="-25000"/>
              <a:t>i</a:t>
            </a:r>
            <a:r>
              <a:rPr lang="en-US" i="1"/>
              <a:t> </a:t>
            </a:r>
            <a:r>
              <a:rPr lang="en-US"/>
              <a:t>dan </a:t>
            </a:r>
            <a:r>
              <a:rPr lang="en-US" i="1"/>
              <a:t>profit v</a:t>
            </a:r>
            <a:r>
              <a:rPr lang="en-US" i="1" baseline="-25000"/>
              <a:t>i</a:t>
            </a:r>
            <a:r>
              <a:rPr lang="en-US" i="1"/>
              <a:t>, i=</a:t>
            </a:r>
            <a:r>
              <a:rPr lang="en-US"/>
              <a:t>1,2,…,</a:t>
            </a:r>
            <a:r>
              <a:rPr lang="en-US" i="1"/>
              <a:t>n</a:t>
            </a:r>
            <a:r>
              <a:rPr lang="en-US"/>
              <a:t>, dan kapasitas </a:t>
            </a:r>
            <a:r>
              <a:rPr lang="en-US" i="1"/>
              <a:t>knapsack </a:t>
            </a:r>
            <a:r>
              <a:rPr lang="en-US" i="1"/>
              <a:t>W</a:t>
            </a:r>
            <a:r>
              <a:rPr lang="en-US" i="1" smtClean="0"/>
              <a:t>.</a:t>
            </a:r>
            <a:endParaRPr lang="en-US" i="1"/>
          </a:p>
          <a:p>
            <a:pPr>
              <a:lnSpc>
                <a:spcPct val="90000"/>
              </a:lnSpc>
            </a:pPr>
            <a:r>
              <a:rPr lang="en-US"/>
              <a:t>Langkah pertama mengurutkan </a:t>
            </a:r>
            <a:r>
              <a:rPr lang="en-US" i="1"/>
              <a:t>density v</a:t>
            </a:r>
            <a:r>
              <a:rPr lang="en-US" i="1" baseline="-25000"/>
              <a:t>i </a:t>
            </a:r>
            <a:r>
              <a:rPr lang="en-US" i="1"/>
              <a:t>/ w</a:t>
            </a:r>
            <a:r>
              <a:rPr lang="en-US" i="1" baseline="-25000"/>
              <a:t>i</a:t>
            </a:r>
            <a:r>
              <a:rPr lang="en-US" i="1"/>
              <a:t> </a:t>
            </a:r>
            <a:r>
              <a:rPr lang="en-US"/>
              <a:t>secara </a:t>
            </a:r>
            <a:r>
              <a:rPr lang="en-US" i="1"/>
              <a:t>descending: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i="1"/>
              <a:t>			v</a:t>
            </a:r>
            <a:r>
              <a:rPr lang="en-US" i="1" baseline="-25000"/>
              <a:t>1</a:t>
            </a:r>
            <a:r>
              <a:rPr lang="en-US" i="1"/>
              <a:t>/w</a:t>
            </a:r>
            <a:r>
              <a:rPr lang="en-US" i="1" baseline="-25000"/>
              <a:t>1</a:t>
            </a:r>
            <a:r>
              <a:rPr lang="en-US" i="1">
                <a:cs typeface="Arial" charset="0"/>
              </a:rPr>
              <a:t>≥</a:t>
            </a:r>
            <a:r>
              <a:rPr lang="en-US" i="1"/>
              <a:t>v</a:t>
            </a:r>
            <a:r>
              <a:rPr lang="en-US" i="1" baseline="-25000"/>
              <a:t>2</a:t>
            </a:r>
            <a:r>
              <a:rPr lang="en-US" i="1"/>
              <a:t>/w</a:t>
            </a:r>
            <a:r>
              <a:rPr lang="en-US" i="1" baseline="-25000"/>
              <a:t>2</a:t>
            </a:r>
            <a:r>
              <a:rPr lang="en-US" i="1">
                <a:cs typeface="Arial" charset="0"/>
              </a:rPr>
              <a:t>≥</a:t>
            </a:r>
            <a:r>
              <a:rPr lang="en-US" i="1"/>
              <a:t>…</a:t>
            </a:r>
            <a:r>
              <a:rPr lang="en-US" i="1">
                <a:cs typeface="Arial" charset="0"/>
              </a:rPr>
              <a:t>≥</a:t>
            </a:r>
            <a:r>
              <a:rPr lang="en-US" i="1" smtClean="0"/>
              <a:t>v</a:t>
            </a:r>
            <a:r>
              <a:rPr lang="en-US" i="1" baseline="-25000" smtClean="0"/>
              <a:t>n</a:t>
            </a:r>
            <a:r>
              <a:rPr lang="en-US" i="1" smtClean="0"/>
              <a:t>/w</a:t>
            </a:r>
            <a:r>
              <a:rPr lang="en-US" i="1" baseline="-25000" smtClean="0"/>
              <a:t>n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Langkah kedua, menghitung </a:t>
            </a:r>
            <a:r>
              <a:rPr lang="en-US" i="1"/>
              <a:t>upper bound (ub):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	</a:t>
            </a:r>
            <a:r>
              <a:rPr lang="en-US" i="1"/>
              <a:t>ub = v + (W-w)(</a:t>
            </a:r>
            <a:r>
              <a:rPr lang="en-US" i="1"/>
              <a:t>v</a:t>
            </a:r>
            <a:r>
              <a:rPr lang="en-US" i="1" baseline="-25000"/>
              <a:t>i+1</a:t>
            </a:r>
            <a:r>
              <a:rPr lang="en-US" i="1"/>
              <a:t>/w</a:t>
            </a:r>
            <a:r>
              <a:rPr lang="en-US" i="1" baseline="-25000"/>
              <a:t>i+1</a:t>
            </a:r>
            <a:r>
              <a:rPr lang="en-US" i="1" smtClean="0"/>
              <a:t>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4E1E0C-B485-4779-A3BD-F75E4AC5B05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Knapsack Problem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8C0F51C-C6AD-490C-8610-F2D72D62CC3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Application: Knapsack Problem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61003" y="2031128"/>
            <a:ext cx="8031162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 dirty="0" err="1"/>
              <a:t>Perhatikan</a:t>
            </a:r>
            <a:r>
              <a:rPr lang="en-US" sz="2200" dirty="0"/>
              <a:t> </a:t>
            </a:r>
            <a:r>
              <a:rPr lang="en-US" sz="2200" dirty="0" err="1"/>
              <a:t>tabel</a:t>
            </a:r>
            <a:r>
              <a:rPr lang="en-US" sz="2200" dirty="0"/>
              <a:t> knapsack </a:t>
            </a:r>
            <a:r>
              <a:rPr lang="en-US" sz="2200" dirty="0" err="1"/>
              <a:t>berikut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. </a:t>
            </a:r>
            <a:r>
              <a:rPr lang="en-US" sz="2200" dirty="0" err="1"/>
              <a:t>Kapasitas</a:t>
            </a:r>
            <a:r>
              <a:rPr lang="en-US" sz="2200" dirty="0"/>
              <a:t> knapsack </a:t>
            </a:r>
            <a:r>
              <a:rPr lang="en-US" sz="2200" i="1" dirty="0"/>
              <a:t>W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10.</a:t>
            </a:r>
          </a:p>
        </p:txBody>
      </p:sp>
      <p:pic>
        <p:nvPicPr>
          <p:cNvPr id="36871" name="Picture 7" descr="knapsack_tab"/>
          <p:cNvPicPr>
            <a:picLocks noChangeAspect="1" noChangeArrowheads="1"/>
          </p:cNvPicPr>
          <p:nvPr/>
        </p:nvPicPr>
        <p:blipFill rotWithShape="1">
          <a:blip r:embed="rId2"/>
          <a:srcRect l="4800" t="7842" r="3999" b="4055"/>
          <a:stretch/>
        </p:blipFill>
        <p:spPr bwMode="auto">
          <a:xfrm>
            <a:off x="1470025" y="2880488"/>
            <a:ext cx="6281738" cy="296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000"/>
              <a:t>Setiap level dari pohon ruang status menyatakan </a:t>
            </a:r>
            <a:r>
              <a:rPr lang="en-US" sz="3000" i="1"/>
              <a:t>subsets </a:t>
            </a:r>
            <a:r>
              <a:rPr lang="en-US" sz="3000"/>
              <a:t>dari </a:t>
            </a:r>
            <a:r>
              <a:rPr lang="en-US" sz="3000" i="1"/>
              <a:t>n items.</a:t>
            </a:r>
            <a:endParaRPr lang="en-US" sz="30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000" i="1"/>
              <a:t>Path </a:t>
            </a:r>
            <a:r>
              <a:rPr lang="en-US" sz="3000"/>
              <a:t>dari </a:t>
            </a:r>
            <a:r>
              <a:rPr lang="en-US" sz="3000" i="1"/>
              <a:t>root </a:t>
            </a:r>
            <a:r>
              <a:rPr lang="en-US" sz="3000"/>
              <a:t>memiliki dua cabang, masing-masing menyatakan: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600"/>
              <a:t>Cabang kiri </a:t>
            </a:r>
            <a:r>
              <a:rPr lang="en-US" sz="2600">
                <a:sym typeface="Wingdings" pitchFamily="2" charset="2"/>
              </a:rPr>
              <a:t> </a:t>
            </a:r>
            <a:r>
              <a:rPr lang="en-US" sz="2600" i="1">
                <a:sym typeface="Wingdings" pitchFamily="2" charset="2"/>
              </a:rPr>
              <a:t>inclusion item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600">
                <a:sym typeface="Wingdings" pitchFamily="2" charset="2"/>
              </a:rPr>
              <a:t>Cabang kanan </a:t>
            </a:r>
            <a:r>
              <a:rPr lang="en-US" sz="2600" i="1">
                <a:sym typeface="Wingdings" pitchFamily="2" charset="2"/>
              </a:rPr>
              <a:t>exclusion item</a:t>
            </a:r>
            <a:endParaRPr lang="en-US" sz="2600"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000">
                <a:sym typeface="Wingdings" pitchFamily="2" charset="2"/>
              </a:rPr>
              <a:t>Hitung </a:t>
            </a:r>
            <a:r>
              <a:rPr lang="en-US" sz="3000" i="1">
                <a:sym typeface="Wingdings" pitchFamily="2" charset="2"/>
              </a:rPr>
              <a:t>ub root</a:t>
            </a:r>
            <a:r>
              <a:rPr lang="en-US" sz="3000">
                <a:sym typeface="Wingdings" pitchFamily="2" charset="2"/>
              </a:rPr>
              <a:t>  0 + 10.10 </a:t>
            </a:r>
            <a:r>
              <a:rPr lang="en-US" sz="3000">
                <a:sym typeface="Wingdings" pitchFamily="2" charset="2"/>
              </a:rPr>
              <a:t>= </a:t>
            </a:r>
            <a:r>
              <a:rPr lang="en-US" sz="3000" smtClean="0">
                <a:sym typeface="Wingdings" pitchFamily="2" charset="2"/>
              </a:rPr>
              <a:t>100</a:t>
            </a:r>
            <a:endParaRPr lang="en-US" sz="3000">
              <a:sym typeface="Wingdings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C188CC-9A78-4E28-BEED-94143F35BF2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Knapsack Problem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19050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3000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26B715-03EA-48BD-B7F6-646B7612DDA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Application: Knapsack Problem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39939" name="Picture 3" descr="knapsack"/>
          <p:cNvPicPr>
            <a:picLocks noChangeAspect="1" noChangeArrowheads="1"/>
          </p:cNvPicPr>
          <p:nvPr/>
        </p:nvPicPr>
        <p:blipFill>
          <a:blip r:embed="rId2"/>
          <a:srcRect l="4436" t="5594" r="6839" b="4895"/>
          <a:stretch>
            <a:fillRect/>
          </a:stretch>
        </p:blipFill>
        <p:spPr bwMode="auto">
          <a:xfrm>
            <a:off x="1943283" y="2037546"/>
            <a:ext cx="5257435" cy="42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000"/>
              <a:t>Tentukan </a:t>
            </a:r>
            <a:r>
              <a:rPr lang="en-US" sz="3000" i="1"/>
              <a:t>lb</a:t>
            </a:r>
            <a:r>
              <a:rPr lang="en-US" sz="3000"/>
              <a:t> dengan panjang </a:t>
            </a:r>
            <a:r>
              <a:rPr lang="en-US" sz="3000" i="1"/>
              <a:t>l </a:t>
            </a:r>
            <a:r>
              <a:rPr lang="en-US" sz="3000"/>
              <a:t>dari setiap </a:t>
            </a:r>
            <a:r>
              <a:rPr lang="en-US" sz="3000" i="1"/>
              <a:t>tour </a:t>
            </a:r>
            <a:r>
              <a:rPr lang="en-US" sz="3000"/>
              <a:t>dengan formula: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600"/>
              <a:t>Untuk setiap kota </a:t>
            </a:r>
            <a:r>
              <a:rPr lang="en-US" sz="2600" i="1"/>
              <a:t>i, 1</a:t>
            </a:r>
            <a:r>
              <a:rPr lang="en-US" sz="2600" i="1">
                <a:cs typeface="Arial" charset="0"/>
              </a:rPr>
              <a:t>≤i≤n, </a:t>
            </a:r>
            <a:r>
              <a:rPr lang="en-US" sz="2600">
                <a:cs typeface="Arial" charset="0"/>
              </a:rPr>
              <a:t>hitung hasil penjumlahan jarak </a:t>
            </a:r>
            <a:r>
              <a:rPr lang="en-US" sz="2600" i="1">
                <a:cs typeface="Arial" charset="0"/>
              </a:rPr>
              <a:t>s</a:t>
            </a:r>
            <a:r>
              <a:rPr lang="en-US" sz="2600" i="1" baseline="-25000">
                <a:cs typeface="Arial" charset="0"/>
              </a:rPr>
              <a:t>i</a:t>
            </a:r>
            <a:r>
              <a:rPr lang="en-US" sz="2600">
                <a:cs typeface="Arial" charset="0"/>
              </a:rPr>
              <a:t> dari kota </a:t>
            </a:r>
            <a:r>
              <a:rPr lang="en-US" sz="2600" i="1">
                <a:cs typeface="Arial" charset="0"/>
              </a:rPr>
              <a:t>i</a:t>
            </a:r>
            <a:r>
              <a:rPr lang="en-US" sz="2600">
                <a:cs typeface="Arial" charset="0"/>
              </a:rPr>
              <a:t> ke dua kota terdekatnya.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600">
                <a:cs typeface="Arial" charset="0"/>
              </a:rPr>
              <a:t>Lakukan penjumlahan tersebut sebanyak </a:t>
            </a:r>
            <a:r>
              <a:rPr lang="en-US" sz="2600" i="1">
                <a:cs typeface="Arial" charset="0"/>
              </a:rPr>
              <a:t>n, </a:t>
            </a:r>
            <a:r>
              <a:rPr lang="en-US" sz="2600">
                <a:cs typeface="Arial" charset="0"/>
              </a:rPr>
              <a:t>kemudian hasilnya bagi dengan 2.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2600" i="1">
                <a:cs typeface="Arial" charset="0"/>
              </a:rPr>
              <a:t>				Lb </a:t>
            </a:r>
            <a:r>
              <a:rPr lang="en-US" sz="2600" i="1">
                <a:cs typeface="Arial" charset="0"/>
              </a:rPr>
              <a:t>= </a:t>
            </a:r>
            <a:r>
              <a:rPr lang="en-US" sz="2600" i="1" smtClean="0">
                <a:cs typeface="Arial" charset="0"/>
              </a:rPr>
              <a:t>s/2</a:t>
            </a:r>
            <a:endParaRPr lang="en-US" sz="2600" i="1">
              <a:cs typeface="Arial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31077E-3932-4A18-AE50-B3368870ED7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Application: </a:t>
            </a:r>
            <a:r>
              <a:rPr lang="en-US"/>
              <a:t>TSP </a:t>
            </a:r>
            <a:r>
              <a:rPr lang="en-US" smtClean="0"/>
              <a:t>Problem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2388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i="1" dirty="0"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Perhatikan graf berbobot berikut </a:t>
            </a:r>
            <a:r>
              <a:rPr lang="en-US"/>
              <a:t>ini 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D5B2A08-F10A-4820-BFBC-ACEBBC930C1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Application: </a:t>
            </a:r>
            <a:r>
              <a:rPr lang="en-US"/>
              <a:t>TSP </a:t>
            </a:r>
            <a:r>
              <a:rPr lang="en-US" smtClean="0"/>
              <a:t>Problem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2197151"/>
            <a:ext cx="80311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200" dirty="0"/>
          </a:p>
        </p:txBody>
      </p:sp>
      <p:pic>
        <p:nvPicPr>
          <p:cNvPr id="41988" name="Picture 4" descr="TSP"/>
          <p:cNvPicPr>
            <a:picLocks noChangeAspect="1" noChangeArrowheads="1"/>
          </p:cNvPicPr>
          <p:nvPr/>
        </p:nvPicPr>
        <p:blipFill>
          <a:blip r:embed="rId2"/>
          <a:srcRect t="3798" r="68750" b="43037"/>
          <a:stretch>
            <a:fillRect/>
          </a:stretch>
        </p:blipFill>
        <p:spPr bwMode="auto">
          <a:xfrm>
            <a:off x="1676400" y="2594742"/>
            <a:ext cx="5105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/>
              <a:t>Sebagai contoh, </a:t>
            </a:r>
            <a:r>
              <a:rPr lang="en-US" i="1"/>
              <a:t>lb </a:t>
            </a:r>
            <a:r>
              <a:rPr lang="en-US"/>
              <a:t>awal menghasilkan</a:t>
            </a:r>
          </a:p>
          <a:p>
            <a:pPr marL="342900" indent="3175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i="1"/>
              <a:t>Lb = </a:t>
            </a:r>
            <a:r>
              <a:rPr lang="en-US"/>
              <a:t>[(1+3)+(3+6)+(1+2)+(3+4)+(2+3)]/2 = 14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/>
              <a:t>Persamaan </a:t>
            </a:r>
            <a:r>
              <a:rPr lang="en-US" i="1"/>
              <a:t>lb </a:t>
            </a:r>
            <a:r>
              <a:rPr lang="en-US"/>
              <a:t>tersebut dimodifikasi untuk </a:t>
            </a:r>
            <a:r>
              <a:rPr lang="en-US" i="1"/>
              <a:t>edge(a,d) </a:t>
            </a:r>
            <a:r>
              <a:rPr lang="en-US"/>
              <a:t>dan </a:t>
            </a:r>
            <a:r>
              <a:rPr lang="en-US" i="1"/>
              <a:t>(d,a) </a:t>
            </a:r>
            <a:r>
              <a:rPr lang="en-US"/>
              <a:t>atau </a:t>
            </a:r>
            <a:r>
              <a:rPr lang="en-US" i="1"/>
              <a:t>tour</a:t>
            </a:r>
            <a:r>
              <a:rPr lang="en-US"/>
              <a:t> lainnya:</a:t>
            </a:r>
          </a:p>
          <a:p>
            <a:pPr marL="342900" indent="3175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/>
              <a:t>[(1+5)+(3+6)+(1+2)+(3+5)+(2+3)]/2 </a:t>
            </a:r>
            <a:r>
              <a:rPr lang="en-US"/>
              <a:t>= </a:t>
            </a:r>
            <a:r>
              <a:rPr lang="en-US" smtClean="0"/>
              <a:t>16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3B767F-9CC3-40CF-A155-2E03CC79614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Application: </a:t>
            </a:r>
            <a:r>
              <a:rPr lang="en-US"/>
              <a:t>TSP </a:t>
            </a:r>
            <a:r>
              <a:rPr lang="en-US" smtClean="0"/>
              <a:t>Problem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2049516"/>
            <a:ext cx="9144000" cy="393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6C4E3E-B3E6-4C07-BA27-B15C2F6B42B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Application: </a:t>
            </a:r>
            <a:r>
              <a:rPr lang="en-US"/>
              <a:t>TSP </a:t>
            </a:r>
            <a:r>
              <a:rPr lang="en-US" smtClean="0"/>
              <a:t>Problem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44035" name="Picture 3" descr="TSP_tree"/>
          <p:cNvPicPr>
            <a:picLocks noChangeAspect="1" noChangeArrowheads="1"/>
          </p:cNvPicPr>
          <p:nvPr/>
        </p:nvPicPr>
        <p:blipFill>
          <a:blip r:embed="rId2"/>
          <a:srcRect l="18750" t="3798" r="6250"/>
          <a:stretch>
            <a:fillRect/>
          </a:stretch>
        </p:blipFill>
        <p:spPr bwMode="auto">
          <a:xfrm>
            <a:off x="1600086" y="2041375"/>
            <a:ext cx="5943829" cy="418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Terapkan algoritma </a:t>
            </a:r>
            <a:r>
              <a:rPr lang="en-US" i="1"/>
              <a:t>branch and bound </a:t>
            </a:r>
            <a:r>
              <a:rPr lang="en-US"/>
              <a:t>untuk persoalan knapsack berikut </a:t>
            </a:r>
            <a:r>
              <a:rPr lang="en-US"/>
              <a:t>ini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AF607D-553A-4BC1-9D78-0B350518047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31762" y="1862216"/>
            <a:ext cx="901223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/>
          </a:p>
        </p:txBody>
      </p:sp>
      <p:pic>
        <p:nvPicPr>
          <p:cNvPr id="45060" name="Picture 4" descr="knapsack_exe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683" y="2913233"/>
            <a:ext cx="5955030" cy="272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Terapkan algoritma </a:t>
            </a:r>
            <a:r>
              <a:rPr lang="en-US" i="1"/>
              <a:t>branch and bound </a:t>
            </a:r>
            <a:r>
              <a:rPr lang="en-US"/>
              <a:t>untuk persoalan TSP dari graph berikut </a:t>
            </a:r>
            <a:r>
              <a:rPr lang="en-US"/>
              <a:t>ini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C30B81-FA2D-4666-BB5B-07BEEE07BB3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31763" y="1993079"/>
            <a:ext cx="872845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200" dirty="0"/>
          </a:p>
        </p:txBody>
      </p:sp>
      <p:pic>
        <p:nvPicPr>
          <p:cNvPr id="46084" name="Picture 4" descr="TSP_exerc"/>
          <p:cNvPicPr>
            <a:picLocks noChangeAspect="1" noChangeArrowheads="1"/>
          </p:cNvPicPr>
          <p:nvPr/>
        </p:nvPicPr>
        <p:blipFill>
          <a:blip r:embed="rId2"/>
          <a:srcRect l="7408" t="7594" r="11111" b="1266"/>
          <a:stretch>
            <a:fillRect/>
          </a:stretch>
        </p:blipFill>
        <p:spPr bwMode="auto">
          <a:xfrm>
            <a:off x="3178473" y="3002729"/>
            <a:ext cx="2787055" cy="305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946F7F-2090-4DF7-8FEF-49FD2C5B425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0/1 knapsack dg backtracking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7172" name="Picture 4" descr="D:\Rimba\STT\DAA\0506\week11\bound formu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409" y="2023238"/>
            <a:ext cx="8095183" cy="25230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Breadth-first search with branch and bound pruning</a:t>
            </a:r>
          </a:p>
          <a:p>
            <a:r>
              <a:rPr lang="en-US"/>
              <a:t>Best-first search with branch-and-bound </a:t>
            </a:r>
            <a:r>
              <a:rPr lang="en-US"/>
              <a:t>pruning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9A28E7-B247-4900-94BC-3463AAA7F32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38" name="Group 5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85724574"/>
              </p:ext>
            </p:extLst>
          </p:nvPr>
        </p:nvGraphicFramePr>
        <p:xfrm>
          <a:off x="365125" y="2009775"/>
          <a:ext cx="8326438" cy="3492391"/>
        </p:xfrm>
        <a:graphic>
          <a:graphicData uri="http://schemas.openxmlformats.org/drawingml/2006/table">
            <a:tbl>
              <a:tblPr/>
              <a:tblGrid>
                <a:gridCol w="1377922"/>
                <a:gridCol w="2366357"/>
                <a:gridCol w="2166707"/>
                <a:gridCol w="2415452"/>
              </a:tblGrid>
              <a:tr h="746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L="188523" marR="188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2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r>
                        <a:rPr kumimoji="0" lang="en-US" sz="2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2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</a:t>
                      </a: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/w</a:t>
                      </a:r>
                      <a:r>
                        <a:rPr kumimoji="0" lang="en-US" sz="2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5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8523" marR="188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8523" marR="188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8523" marR="188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8523" marR="188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8C3AE5-9BBE-4BB1-8626-226E9844B3D0}" type="slidenum">
              <a:rPr lang="en-US" altLang="en-US"/>
              <a:pPr/>
              <a:t>21</a:t>
            </a:fld>
            <a:endParaRPr lang="en-US" alt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with Branch and Bound Pruning</a:t>
            </a:r>
          </a:p>
        </p:txBody>
      </p:sp>
      <p:sp>
        <p:nvSpPr>
          <p:cNvPr id="16439" name="Rectangle 55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5125" y="5719520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W=16, n=4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3A421E-66EF-4DDE-A16C-9506905DB40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with Branch and Bound Pruning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22532" name="Picture 4" descr="D:\Rimba\STT\DAA\0506\week11\fig 6_2.jpg"/>
          <p:cNvPicPr>
            <a:picLocks noChangeAspect="1" noChangeArrowheads="1"/>
          </p:cNvPicPr>
          <p:nvPr/>
        </p:nvPicPr>
        <p:blipFill>
          <a:blip r:embed="rId2"/>
          <a:srcRect l="1190"/>
          <a:stretch>
            <a:fillRect/>
          </a:stretch>
        </p:blipFill>
        <p:spPr bwMode="auto">
          <a:xfrm>
            <a:off x="1953152" y="2040067"/>
            <a:ext cx="5237697" cy="4194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41B512-7C2C-4C4F-B011-E3A9DACD13F0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BFS with Branch and Bound Pruning Algorithm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23556" name="Picture 4" descr="D:\Rimba\STT\DAA\0506\week11\algo 6_1 1.jpg"/>
          <p:cNvPicPr>
            <a:picLocks noChangeAspect="1" noChangeArrowheads="1"/>
          </p:cNvPicPr>
          <p:nvPr/>
        </p:nvPicPr>
        <p:blipFill>
          <a:blip r:embed="rId2"/>
          <a:srcRect l="21581" t="60257" r="27264"/>
          <a:stretch>
            <a:fillRect/>
          </a:stretch>
        </p:blipFill>
        <p:spPr bwMode="auto">
          <a:xfrm>
            <a:off x="1567955" y="2309649"/>
            <a:ext cx="6008090" cy="2586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408219-293B-4333-889C-FE25F9B6CE9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34819" name="Picture 3" descr="D:\Rimba\STT\DAA\0506\week11\algo 6_1 2.jpg"/>
          <p:cNvPicPr>
            <a:picLocks noChangeAspect="1" noChangeArrowheads="1"/>
          </p:cNvPicPr>
          <p:nvPr/>
        </p:nvPicPr>
        <p:blipFill>
          <a:blip r:embed="rId2"/>
          <a:srcRect l="3371" b="48126"/>
          <a:stretch>
            <a:fillRect/>
          </a:stretch>
        </p:blipFill>
        <p:spPr bwMode="auto">
          <a:xfrm>
            <a:off x="1505608" y="1356898"/>
            <a:ext cx="5898529" cy="4834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F46DA6-CF63-4CB9-B916-40F274F61631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35842" name="Picture 2" descr="D:\Rimba\STT\DAA\0506\week11\algo 6_1 2.jpg"/>
          <p:cNvPicPr>
            <a:picLocks noChangeAspect="1" noChangeArrowheads="1"/>
          </p:cNvPicPr>
          <p:nvPr/>
        </p:nvPicPr>
        <p:blipFill>
          <a:blip r:embed="rId2"/>
          <a:srcRect l="2248" t="52196" b="1886"/>
          <a:stretch>
            <a:fillRect/>
          </a:stretch>
        </p:blipFill>
        <p:spPr bwMode="auto">
          <a:xfrm>
            <a:off x="1256955" y="1356898"/>
            <a:ext cx="6630090" cy="4755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B1D086-D201-4680-A9F3-866396474B0B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Best-first search with Branch and Bound Pruning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24580" name="Picture 4" descr="D:\Rimba\STT\DAA\0506\week11\fig 6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8276" y="2054232"/>
            <a:ext cx="4727448" cy="4194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328D79-30FD-49FF-A8CF-A9364F9A45D3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1635971"/>
            <a:ext cx="3436999" cy="641239"/>
          </a:xfrm>
        </p:spPr>
        <p:txBody>
          <a:bodyPr>
            <a:noAutofit/>
          </a:bodyPr>
          <a:lstStyle/>
          <a:p>
            <a:r>
              <a:rPr lang="en-US" dirty="0"/>
              <a:t>Best first search algorithm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25604" name="Picture 4" descr="D:\Rimba\STT\DAA\0506\week11\algo 6_2.jpg"/>
          <p:cNvPicPr>
            <a:picLocks noChangeAspect="1" noChangeArrowheads="1"/>
          </p:cNvPicPr>
          <p:nvPr/>
        </p:nvPicPr>
        <p:blipFill>
          <a:blip r:embed="rId2"/>
          <a:srcRect l="21820" t="25177"/>
          <a:stretch>
            <a:fillRect/>
          </a:stretch>
        </p:blipFill>
        <p:spPr bwMode="auto">
          <a:xfrm>
            <a:off x="3802125" y="1298058"/>
            <a:ext cx="4267821" cy="5052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Group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00698826"/>
              </p:ext>
            </p:extLst>
          </p:nvPr>
        </p:nvGraphicFramePr>
        <p:xfrm>
          <a:off x="365125" y="2009775"/>
          <a:ext cx="8326438" cy="3744640"/>
        </p:xfrm>
        <a:graphic>
          <a:graphicData uri="http://schemas.openxmlformats.org/drawingml/2006/table">
            <a:tbl>
              <a:tblPr/>
              <a:tblGrid>
                <a:gridCol w="1377922"/>
                <a:gridCol w="2366357"/>
                <a:gridCol w="2166707"/>
                <a:gridCol w="2415452"/>
              </a:tblGrid>
              <a:tr h="800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L="188523" marR="188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2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r>
                        <a:rPr kumimoji="0" lang="en-US" sz="2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2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</a:t>
                      </a: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/w</a:t>
                      </a:r>
                      <a:r>
                        <a:rPr kumimoji="0" lang="en-US" sz="2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809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8523" marR="188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8523" marR="188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8523" marR="188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8523" marR="188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8523" marR="1885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2ECB55-B977-4525-AF0B-AD86A5AE190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0/1 knapsack dg backtracking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A5E191-6D25-4A5A-B6D2-6823015B176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0/1 knapsack dg backtracking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10244" name="Picture 4" descr="D:\Rimba\STT\DAA\0506\week11\fig 5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6584" y="2015473"/>
            <a:ext cx="4370832" cy="39364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519B51-A32D-4EC9-8957-7F0B2B3C472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32771" name="Picture 3" descr="D:\Rimba\STT\DAA\0506\week11\algo 5_7 2.jpg"/>
          <p:cNvPicPr>
            <a:picLocks noChangeAspect="1" noChangeArrowheads="1"/>
          </p:cNvPicPr>
          <p:nvPr/>
        </p:nvPicPr>
        <p:blipFill>
          <a:blip r:embed="rId2"/>
          <a:srcRect l="3249" b="64101"/>
          <a:stretch>
            <a:fillRect/>
          </a:stretch>
        </p:blipFill>
        <p:spPr bwMode="auto">
          <a:xfrm>
            <a:off x="362618" y="2166848"/>
            <a:ext cx="7467600" cy="4114800"/>
          </a:xfrm>
          <a:prstGeom prst="rect">
            <a:avLst/>
          </a:prstGeom>
          <a:noFill/>
        </p:spPr>
      </p:pic>
      <p:pic>
        <p:nvPicPr>
          <p:cNvPr id="32772" name="Picture 4" descr="D:\Rimba\STT\DAA\0506\week11\algo 5_7 1.jpg"/>
          <p:cNvPicPr>
            <a:picLocks noChangeAspect="1" noChangeArrowheads="1"/>
          </p:cNvPicPr>
          <p:nvPr/>
        </p:nvPicPr>
        <p:blipFill>
          <a:blip r:embed="rId3"/>
          <a:srcRect l="21622" t="81967" r="41441"/>
          <a:stretch>
            <a:fillRect/>
          </a:stretch>
        </p:blipFill>
        <p:spPr bwMode="auto">
          <a:xfrm>
            <a:off x="362618" y="1328648"/>
            <a:ext cx="3810000" cy="838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832E4A-DF6B-40AA-AD46-E5F79CD749F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33795" name="Picture 3" descr="D:\Rimba\STT\DAA\0506\week11\algo 5_7 2.jpg"/>
          <p:cNvPicPr>
            <a:picLocks noChangeAspect="1" noChangeArrowheads="1"/>
          </p:cNvPicPr>
          <p:nvPr/>
        </p:nvPicPr>
        <p:blipFill>
          <a:blip r:embed="rId2"/>
          <a:srcRect l="3249" t="35899" b="1973"/>
          <a:stretch>
            <a:fillRect/>
          </a:stretch>
        </p:blipFill>
        <p:spPr bwMode="auto">
          <a:xfrm>
            <a:off x="358376" y="1352183"/>
            <a:ext cx="5867400" cy="4953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Complexity </a:t>
            </a:r>
          </a:p>
          <a:p>
            <a:r>
              <a:rPr lang="en-US"/>
              <a:t>Comparing the DP </a:t>
            </a:r>
            <a:r>
              <a:rPr lang="en-US"/>
              <a:t>and </a:t>
            </a:r>
            <a:r>
              <a:rPr lang="en-US" smtClean="0"/>
              <a:t>backtracking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72416A-61F4-45C3-BF1E-2CB55E785BD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0/1 knapsack dg backtracking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4D3A10-22AB-42E9-BC55-FCCB866FA00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 and bound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125538"/>
            <a:ext cx="8207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44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64035" y="1963738"/>
            <a:ext cx="80010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100" dirty="0">
                <a:solidFill>
                  <a:schemeClr val="accent2"/>
                </a:solidFill>
              </a:rPr>
              <a:t>Basic idea and particularities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000" dirty="0"/>
              <a:t>It is a method to solve </a:t>
            </a:r>
            <a:r>
              <a:rPr lang="en-US" sz="2000" dirty="0">
                <a:solidFill>
                  <a:srgbClr val="FF0000"/>
                </a:solidFill>
              </a:rPr>
              <a:t>combinatorial optimization problems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000" dirty="0"/>
              <a:t>It is based on the same idea as backtracking: it constructs a </a:t>
            </a:r>
            <a:r>
              <a:rPr lang="en-US" sz="2000" dirty="0">
                <a:solidFill>
                  <a:schemeClr val="accent2"/>
                </a:solidFill>
              </a:rPr>
              <a:t>state space tree</a:t>
            </a:r>
            <a:r>
              <a:rPr lang="en-US" sz="2000" dirty="0"/>
              <a:t> and stop developing a branch in this tree as soon as we can decide that it cannot lead to a solution 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en-US" sz="2000" dirty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748683" y="4357933"/>
            <a:ext cx="374711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</a:rPr>
              <a:t>Backtracking:</a:t>
            </a:r>
            <a:r>
              <a:rPr lang="en-US" sz="2000" dirty="0"/>
              <a:t>  </a:t>
            </a: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sz="2000" dirty="0"/>
              <a:t>-  search for configurations which satisfy some constraints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648200" y="4364323"/>
            <a:ext cx="40386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</a:rPr>
              <a:t>Branch and Bound:</a:t>
            </a:r>
            <a:r>
              <a:rPr lang="en-US" sz="2000" dirty="0"/>
              <a:t>  </a:t>
            </a: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sz="2000" dirty="0"/>
              <a:t>-  search for configurations which satisfy some constraints and </a:t>
            </a:r>
            <a:r>
              <a:rPr lang="en-US" sz="2000" dirty="0">
                <a:solidFill>
                  <a:schemeClr val="accent2"/>
                </a:solidFill>
              </a:rPr>
              <a:t>optimize a criterion</a:t>
            </a:r>
            <a:r>
              <a:rPr lang="en-US" sz="2000" dirty="0"/>
              <a:t> (objective function)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762000" y="4388096"/>
            <a:ext cx="3733800" cy="205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876800" y="4388096"/>
            <a:ext cx="4038600" cy="205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71500" indent="-571500"/>
            <a:r>
              <a:rPr lang="en-US"/>
              <a:t>Branch and Bound (B&amp;B):explore all solutions using constraints (bounds) </a:t>
            </a:r>
          </a:p>
          <a:p>
            <a:pPr marL="839788" lvl="1" indent="-495300"/>
            <a:r>
              <a:rPr lang="en-US"/>
              <a:t>Lower Bound: min. possible value of solution </a:t>
            </a:r>
          </a:p>
          <a:p>
            <a:pPr marL="839788" lvl="1" indent="-495300"/>
            <a:r>
              <a:rPr lang="en-US"/>
              <a:t>Upper Bound: max. possible value of solution </a:t>
            </a:r>
          </a:p>
          <a:p>
            <a:pPr marL="571500" indent="-571500"/>
            <a:r>
              <a:rPr lang="en-US"/>
              <a:t>The problem is split into sub-problems </a:t>
            </a:r>
          </a:p>
          <a:p>
            <a:pPr marL="839788" lvl="1" indent="-495300"/>
            <a:r>
              <a:rPr lang="en-US"/>
              <a:t>Each sub-problems is expanded until a solution is obtained as long as its cost doesn’t exceed the bounds </a:t>
            </a:r>
          </a:p>
          <a:p>
            <a:pPr marL="839788" lvl="1" indent="-495300"/>
            <a:r>
              <a:rPr lang="en-US"/>
              <a:t>Its cost must be greater than the lower </a:t>
            </a:r>
            <a:r>
              <a:rPr lang="en-US"/>
              <a:t>bound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DB3EAA-7C73-4297-9F2A-1AF3D1DF59B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Branch and Bound 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pPr marL="571500" indent="-571500"/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1555</TotalTime>
  <Words>729</Words>
  <Application>Microsoft Office PowerPoint</Application>
  <PresentationFormat>On-screen Show (4:3)</PresentationFormat>
  <Paragraphs>156</Paragraphs>
  <Slides>28</Slides>
  <Notes>0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template_informatika_slide</vt:lpstr>
      <vt:lpstr>CSG523/  Desain dan Analisis Algoritma</vt:lpstr>
      <vt:lpstr>Review: 0/1 knapsack dg backtracking</vt:lpstr>
      <vt:lpstr>Review: 0/1 knapsack dg backtracking</vt:lpstr>
      <vt:lpstr>Review: 0/1 knapsack dg backtracking</vt:lpstr>
      <vt:lpstr>PowerPoint Presentation</vt:lpstr>
      <vt:lpstr>PowerPoint Presentation</vt:lpstr>
      <vt:lpstr>Review: 0/1 knapsack dg backtracking</vt:lpstr>
      <vt:lpstr>Branch and bound</vt:lpstr>
      <vt:lpstr>What is Branch and Bound ?</vt:lpstr>
      <vt:lpstr>Application: Knapsack Problem</vt:lpstr>
      <vt:lpstr>Application: Knapsack Problem</vt:lpstr>
      <vt:lpstr>Application: Knapsack Problem</vt:lpstr>
      <vt:lpstr>Application: Knapsack Problem</vt:lpstr>
      <vt:lpstr>Application: TSP Problem</vt:lpstr>
      <vt:lpstr>Application: TSP Problem</vt:lpstr>
      <vt:lpstr>Application: TSP Problem</vt:lpstr>
      <vt:lpstr>Application: TSP Problem</vt:lpstr>
      <vt:lpstr>Exercises</vt:lpstr>
      <vt:lpstr>Exercises</vt:lpstr>
      <vt:lpstr>PowerPoint Presentation</vt:lpstr>
      <vt:lpstr>BFS with Branch and Bound Pruning</vt:lpstr>
      <vt:lpstr>BFS with Branch and Bound Pruning</vt:lpstr>
      <vt:lpstr>BFS with Branch and Bound Pruning Algorithm</vt:lpstr>
      <vt:lpstr>PowerPoint Presentation</vt:lpstr>
      <vt:lpstr>PowerPoint Presentation</vt:lpstr>
      <vt:lpstr>Best-first search with Branch and Bound Pruning</vt:lpstr>
      <vt:lpstr>Best first search algorithm</vt:lpstr>
      <vt:lpstr>PowerPoint Presentation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7</cp:lastModifiedBy>
  <cp:revision>130</cp:revision>
  <dcterms:created xsi:type="dcterms:W3CDTF">2012-11-14T18:53:32Z</dcterms:created>
  <dcterms:modified xsi:type="dcterms:W3CDTF">2014-08-21T17:55:48Z</dcterms:modified>
</cp:coreProperties>
</file>