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Microsoft_Equation1.bin" ContentType="application/vnd.openxmlformats-officedocument.oleObject"/>
  <Override PartName="/ppt/embeddings/oleObject24.bin" ContentType="application/vnd.openxmlformats-officedocument.oleObject"/>
  <Override PartName="/ppt/embeddings/Microsoft_Equation2.bin" ContentType="application/vnd.openxmlformats-officedocument.oleObject"/>
  <Override PartName="/ppt/embeddings/oleObject2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7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9" r:id="rId20"/>
    <p:sldId id="280" r:id="rId21"/>
    <p:sldId id="273" r:id="rId22"/>
    <p:sldId id="274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9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Relationship Id="rId2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23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Relationship Id="rId2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B10629A-ED8D-4B99-AE76-F45598039CBC}" type="datetimeFigureOut">
              <a:rPr lang="id-ID" smtClean="0"/>
              <a:pPr/>
              <a:t>3/5/15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B5B98C5-05AA-4BA2-9B65-2FC07519453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629A-ED8D-4B99-AE76-F45598039CBC}" type="datetimeFigureOut">
              <a:rPr lang="id-ID" smtClean="0"/>
              <a:pPr/>
              <a:t>3/5/15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98C5-05AA-4BA2-9B65-2FC0751945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629A-ED8D-4B99-AE76-F45598039CBC}" type="datetimeFigureOut">
              <a:rPr lang="id-ID" smtClean="0"/>
              <a:pPr/>
              <a:t>3/5/15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98C5-05AA-4BA2-9B65-2FC07519453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629A-ED8D-4B99-AE76-F45598039CBC}" type="datetimeFigureOut">
              <a:rPr lang="id-ID" smtClean="0"/>
              <a:pPr/>
              <a:t>3/5/15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98C5-05AA-4BA2-9B65-2FC07519453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B10629A-ED8D-4B99-AE76-F45598039CBC}" type="datetimeFigureOut">
              <a:rPr lang="id-ID" smtClean="0"/>
              <a:pPr/>
              <a:t>3/5/15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5B98C5-05AA-4BA2-9B65-2FC07519453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629A-ED8D-4B99-AE76-F45598039CBC}" type="datetimeFigureOut">
              <a:rPr lang="id-ID" smtClean="0"/>
              <a:pPr/>
              <a:t>3/5/15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98C5-05AA-4BA2-9B65-2FC07519453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629A-ED8D-4B99-AE76-F45598039CBC}" type="datetimeFigureOut">
              <a:rPr lang="id-ID" smtClean="0"/>
              <a:pPr/>
              <a:t>3/5/15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98C5-05AA-4BA2-9B65-2FC07519453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629A-ED8D-4B99-AE76-F45598039CBC}" type="datetimeFigureOut">
              <a:rPr lang="id-ID" smtClean="0"/>
              <a:pPr/>
              <a:t>3/5/15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98C5-05AA-4BA2-9B65-2FC07519453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629A-ED8D-4B99-AE76-F45598039CBC}" type="datetimeFigureOut">
              <a:rPr lang="id-ID" smtClean="0"/>
              <a:pPr/>
              <a:t>3/5/15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98C5-05AA-4BA2-9B65-2FC07519453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629A-ED8D-4B99-AE76-F45598039CBC}" type="datetimeFigureOut">
              <a:rPr lang="id-ID" smtClean="0"/>
              <a:pPr/>
              <a:t>3/5/15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98C5-05AA-4BA2-9B65-2FC07519453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629A-ED8D-4B99-AE76-F45598039CBC}" type="datetimeFigureOut">
              <a:rPr lang="id-ID" smtClean="0"/>
              <a:pPr/>
              <a:t>3/5/15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98C5-05AA-4BA2-9B65-2FC07519453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10629A-ED8D-4B99-AE76-F45598039CBC}" type="datetimeFigureOut">
              <a:rPr lang="id-ID" smtClean="0"/>
              <a:pPr/>
              <a:t>3/5/15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5B98C5-05AA-4BA2-9B65-2FC07519453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6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17.e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18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3.bin"/><Relationship Id="rId12" Type="http://schemas.openxmlformats.org/officeDocument/2006/relationships/image" Target="../media/image23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9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0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1.w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24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25.w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26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image" Target="../media/image27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Analisis Output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Output analisis untuk terminating simulation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i="1" dirty="0" smtClean="0"/>
              <a:t>(confidence interval)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Misalkan model dengan distribusi normal dengan mean </a:t>
            </a:r>
            <a:r>
              <a:rPr lang="el-GR" dirty="0" smtClean="0"/>
              <a:t>θ</a:t>
            </a:r>
            <a:r>
              <a:rPr lang="id-ID" dirty="0" smtClean="0"/>
              <a:t> dan variance </a:t>
            </a:r>
            <a:r>
              <a:rPr lang="el-GR" dirty="0" smtClean="0"/>
              <a:t>σ</a:t>
            </a:r>
            <a:r>
              <a:rPr lang="id-ID" baseline="30000" dirty="0" smtClean="0"/>
              <a:t>2</a:t>
            </a:r>
            <a:r>
              <a:rPr lang="id-ID" dirty="0" smtClean="0"/>
              <a:t> (dua-duanya diketahui) :</a:t>
            </a:r>
          </a:p>
          <a:p>
            <a:pPr lvl="1"/>
            <a:r>
              <a:rPr lang="id-ID" dirty="0" smtClean="0"/>
              <a:t>Misalkan </a:t>
            </a:r>
            <a:r>
              <a:rPr lang="id-ID" i="1" dirty="0" smtClean="0"/>
              <a:t>Yi</a:t>
            </a:r>
            <a:r>
              <a:rPr lang="id-ID" dirty="0" smtClean="0"/>
              <a:t> rata-rata cycle time dari part yang diproduksi pada replikasi ke</a:t>
            </a:r>
            <a:r>
              <a:rPr lang="en-US" dirty="0" smtClean="0"/>
              <a:t>-</a:t>
            </a:r>
            <a:r>
              <a:rPr lang="id-ID" i="1" dirty="0" smtClean="0"/>
              <a:t>i</a:t>
            </a:r>
            <a:r>
              <a:rPr lang="id-ID" dirty="0" smtClean="0"/>
              <a:t>, (ekspektasi matematisnya adalah </a:t>
            </a:r>
            <a:r>
              <a:rPr lang="el-GR" dirty="0" smtClean="0"/>
              <a:t>θ</a:t>
            </a:r>
            <a:r>
              <a:rPr lang="id-ID" dirty="0" smtClean="0"/>
              <a:t>)</a:t>
            </a:r>
          </a:p>
          <a:p>
            <a:pPr lvl="1"/>
            <a:r>
              <a:rPr lang="id-ID" dirty="0" smtClean="0"/>
              <a:t>Rata-rata cycle time akan berbeda dari hari ke hari, tetapi untuk long-run rata-rata cycle time akan mendekati </a:t>
            </a:r>
            <a:r>
              <a:rPr lang="el-GR" dirty="0" smtClean="0"/>
              <a:t>θ</a:t>
            </a:r>
            <a:endParaRPr lang="id-ID" dirty="0" smtClean="0"/>
          </a:p>
          <a:p>
            <a:pPr lvl="1"/>
            <a:r>
              <a:rPr lang="id-ID" dirty="0" smtClean="0"/>
              <a:t>Variansi sample selama replikasi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19872" y="4581128"/>
          <a:ext cx="277019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1384001" imgH="431570" progId="Equation.3">
                  <p:embed/>
                </p:oleObj>
              </mc:Choice>
              <mc:Fallback>
                <p:oleObj name="Equation" r:id="rId3" imgW="1384001" imgH="43157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581128"/>
                        <a:ext cx="2770190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Output analisis untuk terminating simulation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Confidence interval</a:t>
            </a:r>
          </a:p>
          <a:p>
            <a:pPr lvl="1"/>
            <a:r>
              <a:rPr lang="id-ID" dirty="0" smtClean="0"/>
              <a:t>Ukuran dari error</a:t>
            </a:r>
          </a:p>
          <a:p>
            <a:pPr lvl="1"/>
            <a:r>
              <a:rPr lang="id-ID" dirty="0" smtClean="0"/>
              <a:t>Jika Y terdistribusi normal</a:t>
            </a:r>
          </a:p>
          <a:p>
            <a:pPr lvl="1"/>
            <a:endParaRPr lang="id-ID" dirty="0"/>
          </a:p>
          <a:p>
            <a:pPr lvl="1"/>
            <a:r>
              <a:rPr lang="id-ID" dirty="0" smtClean="0"/>
              <a:t>Tidak bisa mengetahui sejauh mana rataan   mendekati </a:t>
            </a:r>
            <a:r>
              <a:rPr lang="el-GR" dirty="0" smtClean="0"/>
              <a:t>θ</a:t>
            </a:r>
            <a:r>
              <a:rPr lang="id-ID" dirty="0" smtClean="0"/>
              <a:t> tetapi CI berusaha mengikat error tersebut</a:t>
            </a:r>
          </a:p>
          <a:p>
            <a:pPr lvl="1"/>
            <a:r>
              <a:rPr lang="id-ID" dirty="0" smtClean="0"/>
              <a:t>Suatu CI misalnya 95% menyatakan seberapa tinggi kepercayaan kita bahwa error berada pada interval untuk      dan </a:t>
            </a:r>
            <a:r>
              <a:rPr lang="el-GR" dirty="0" smtClean="0"/>
              <a:t>θ</a:t>
            </a:r>
            <a:endParaRPr lang="id-ID" dirty="0" smtClean="0"/>
          </a:p>
          <a:p>
            <a:pPr lvl="1"/>
            <a:r>
              <a:rPr lang="id-ID" dirty="0" smtClean="0"/>
              <a:t>Semakin banyak replikasi dibuat semakin kecil error dalam  </a:t>
            </a:r>
            <a:endParaRPr lang="id-ID" dirty="0"/>
          </a:p>
        </p:txBody>
      </p:sp>
      <p:pic>
        <p:nvPicPr>
          <p:cNvPr id="5" name="Picture 4" descr="Picture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30560" y="3987648"/>
            <a:ext cx="360040" cy="445049"/>
          </a:xfrm>
          <a:prstGeom prst="rect">
            <a:avLst/>
          </a:prstGeom>
        </p:spPr>
      </p:pic>
      <p:pic>
        <p:nvPicPr>
          <p:cNvPr id="6" name="Picture 5" descr="Picture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22678" y="2852936"/>
            <a:ext cx="349522" cy="432048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91025" y="1930400"/>
          <a:ext cx="187325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4" imgW="965160" imgH="457200" progId="Equation.3">
                  <p:embed/>
                </p:oleObj>
              </mc:Choice>
              <mc:Fallback>
                <p:oleObj name="Equation" r:id="rId4" imgW="965160" imgH="457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1025" y="1930400"/>
                        <a:ext cx="1873250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Picture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4396815"/>
            <a:ext cx="360040" cy="44504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Output analisis untuk terminating simulation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Tujuan akhir adalah mendapatkan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r>
              <a:rPr lang="id-ID" dirty="0" smtClean="0"/>
              <a:t>Secara umum diperlukan replikasi independen dengan initial condition yang random, bebas, dan random variable stream yang berbeda.</a:t>
            </a:r>
          </a:p>
          <a:p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94571" y="1693748"/>
          <a:ext cx="2689597" cy="1951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1295262" imgH="939754" progId="Equation.3">
                  <p:embed/>
                </p:oleObj>
              </mc:Choice>
              <mc:Fallback>
                <p:oleObj name="Equation" r:id="rId3" imgW="1295262" imgH="939754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4571" y="1693748"/>
                        <a:ext cx="2689597" cy="19512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Terminating Simulation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Statistik berdasarkan observasi</a:t>
            </a:r>
          </a:p>
          <a:p>
            <a:pPr lvl="1"/>
            <a:r>
              <a:rPr lang="id-ID" dirty="0" smtClean="0"/>
              <a:t>Misalkan D</a:t>
            </a:r>
            <a:r>
              <a:rPr lang="id-ID" baseline="-25000" dirty="0" smtClean="0"/>
              <a:t>i</a:t>
            </a:r>
            <a:r>
              <a:rPr lang="id-ID" dirty="0" smtClean="0"/>
              <a:t> = Delay pelanggan ke i</a:t>
            </a:r>
          </a:p>
          <a:p>
            <a:pPr lvl="1">
              <a:buNone/>
            </a:pPr>
            <a:r>
              <a:rPr lang="id-ID" dirty="0" smtClean="0"/>
              <a:t>	d = (data riil) rata-rata delay di antrian</a:t>
            </a:r>
          </a:p>
          <a:p>
            <a:pPr lvl="1">
              <a:buNone/>
            </a:pPr>
            <a:r>
              <a:rPr lang="id-ID" dirty="0" smtClean="0"/>
              <a:t>	untuk m pelanggan</a:t>
            </a:r>
          </a:p>
          <a:p>
            <a:pPr lvl="1">
              <a:buNone/>
            </a:pPr>
            <a:endParaRPr lang="id-ID" dirty="0" smtClean="0"/>
          </a:p>
          <a:p>
            <a:pPr lvl="1"/>
            <a:r>
              <a:rPr lang="id-ID" dirty="0" smtClean="0"/>
              <a:t>Secara umum</a:t>
            </a:r>
          </a:p>
          <a:p>
            <a:pPr lvl="1">
              <a:buNone/>
            </a:pPr>
            <a:r>
              <a:rPr lang="id-ID" dirty="0" smtClean="0"/>
              <a:t>	x</a:t>
            </a:r>
            <a:r>
              <a:rPr lang="id-ID" baseline="-25000" dirty="0" smtClean="0"/>
              <a:t>j</a:t>
            </a:r>
            <a:r>
              <a:rPr lang="id-ID" dirty="0" smtClean="0"/>
              <a:t> = performansi dari setiap run</a:t>
            </a:r>
          </a:p>
          <a:p>
            <a:pPr lvl="1">
              <a:buNone/>
            </a:pPr>
            <a:r>
              <a:rPr lang="id-ID" dirty="0" smtClean="0"/>
              <a:t>	</a:t>
            </a:r>
            <a:r>
              <a:rPr lang="el-GR" dirty="0" smtClean="0"/>
              <a:t>μ</a:t>
            </a:r>
            <a:r>
              <a:rPr lang="id-ID" dirty="0" smtClean="0"/>
              <a:t> = E[x]</a:t>
            </a:r>
          </a:p>
          <a:p>
            <a:pPr lvl="1">
              <a:buNone/>
            </a:pPr>
            <a:r>
              <a:rPr lang="id-ID" dirty="0" smtClean="0"/>
              <a:t>	Confidence Interval (dari n run)</a:t>
            </a:r>
          </a:p>
          <a:p>
            <a:pPr lvl="1">
              <a:buNone/>
            </a:pPr>
            <a:r>
              <a:rPr lang="id-ID" dirty="0" smtClean="0"/>
              <a:t> </a:t>
            </a:r>
          </a:p>
          <a:p>
            <a:pPr lvl="1">
              <a:buNone/>
            </a:pPr>
            <a:r>
              <a:rPr lang="id-ID" dirty="0" smtClean="0"/>
              <a:t> </a:t>
            </a:r>
          </a:p>
          <a:p>
            <a:pPr lvl="1">
              <a:buNone/>
            </a:pPr>
            <a:r>
              <a:rPr lang="id-ID" dirty="0" smtClean="0"/>
              <a:t> </a:t>
            </a:r>
          </a:p>
          <a:p>
            <a:pPr lvl="1">
              <a:buNone/>
            </a:pP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35896" y="2276872"/>
          <a:ext cx="3312368" cy="1019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Equation" r:id="rId3" imgW="1980924" imgH="609600" progId="Equation.3">
                  <p:embed/>
                </p:oleObj>
              </mc:Choice>
              <mc:Fallback>
                <p:oleObj name="Equation" r:id="rId3" imgW="1980924" imgH="609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276872"/>
                        <a:ext cx="3312368" cy="1019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75655" y="5013176"/>
          <a:ext cx="355239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Equation" r:id="rId5" imgW="1409356" imgH="456924" progId="Equation.3">
                  <p:embed/>
                </p:oleObj>
              </mc:Choice>
              <mc:Fallback>
                <p:oleObj name="Equation" r:id="rId5" imgW="1409356" imgH="456924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5" y="5013176"/>
                        <a:ext cx="3552394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Terminating Simulation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d-ID" dirty="0" smtClean="0"/>
              <a:t>Pendekatan Replikasi</a:t>
            </a:r>
          </a:p>
          <a:p>
            <a:pPr lvl="1">
              <a:lnSpc>
                <a:spcPct val="90000"/>
              </a:lnSpc>
            </a:pPr>
            <a:r>
              <a:rPr lang="id-ID" sz="2400" dirty="0" smtClean="0"/>
              <a:t>Run saling bebas dengan RN stream/seed berbeda tetapi  initial condition sama, juga jumlah data/observasi sama.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Ex: Run model 10 </a:t>
            </a:r>
            <a:r>
              <a:rPr lang="id-ID" sz="2400" dirty="0" smtClean="0"/>
              <a:t>kali dengan initial condition sama</a:t>
            </a:r>
            <a:endParaRPr lang="en-US" sz="24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-   </a:t>
            </a:r>
            <a:r>
              <a:rPr lang="en-US" sz="2000" dirty="0" smtClean="0"/>
              <a:t>1.051   6.438   2.646   0.805   1.505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		    0.546   2.281   2.822   0.414   1.307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id-ID" sz="2400" dirty="0" smtClean="0"/>
              <a:t>setiap nilai adalah rata-rata dari 35 observasi</a:t>
            </a:r>
            <a:endParaRPr lang="en-US" sz="2400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id-ID" sz="2400" dirty="0" smtClean="0"/>
              <a:t>dihitung</a:t>
            </a:r>
            <a:r>
              <a:rPr lang="en-US" sz="2400" dirty="0" smtClean="0"/>
              <a:t>:</a:t>
            </a:r>
          </a:p>
          <a:p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03648" y="3861048"/>
          <a:ext cx="244827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Equation" r:id="rId3" imgW="1295262" imgH="456924" progId="Equation.3">
                  <p:embed/>
                </p:oleObj>
              </mc:Choice>
              <mc:Fallback>
                <p:oleObj name="Equation" r:id="rId3" imgW="1295262" imgH="456924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861048"/>
                        <a:ext cx="2448272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1025"/>
          <p:cNvGraphicFramePr>
            <a:graphicFrameLocks noChangeAspect="1"/>
          </p:cNvGraphicFramePr>
          <p:nvPr/>
        </p:nvGraphicFramePr>
        <p:xfrm>
          <a:off x="1295400" y="5085184"/>
          <a:ext cx="70866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Equation" r:id="rId5" imgW="3847204" imgH="469601" progId="Equation.3">
                  <p:embed/>
                </p:oleObj>
              </mc:Choice>
              <mc:Fallback>
                <p:oleObj name="Equation" r:id="rId5" imgW="3847204" imgH="469601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085184"/>
                        <a:ext cx="708660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Terminating Simulation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Pendekatan Replikasi</a:t>
            </a:r>
          </a:p>
          <a:p>
            <a:pPr lvl="1">
              <a:lnSpc>
                <a:spcPct val="90000"/>
              </a:lnSpc>
            </a:pPr>
            <a:r>
              <a:rPr lang="id-ID" sz="2600" dirty="0" smtClean="0">
                <a:latin typeface="Arial" charset="0"/>
                <a:cs typeface="Arial" charset="0"/>
              </a:rPr>
              <a:t>Dari tabel statistik : digunakan </a:t>
            </a:r>
            <a:r>
              <a:rPr lang="en-US" sz="2600" dirty="0" smtClean="0">
                <a:latin typeface="Arial" charset="0"/>
                <a:cs typeface="Arial" charset="0"/>
                <a:sym typeface="Symbol" pitchFamily="18" charset="2"/>
              </a:rPr>
              <a:t> = 0.10 (t</a:t>
            </a:r>
            <a:r>
              <a:rPr lang="en-US" sz="2600" baseline="-25000" dirty="0" smtClean="0">
                <a:latin typeface="Arial" charset="0"/>
                <a:cs typeface="Arial" charset="0"/>
                <a:sym typeface="Symbol" pitchFamily="18" charset="2"/>
              </a:rPr>
              <a:t>9,0.95</a:t>
            </a:r>
            <a:r>
              <a:rPr lang="en-US" sz="2600" dirty="0" smtClean="0">
                <a:latin typeface="Arial" charset="0"/>
                <a:cs typeface="Arial" charset="0"/>
                <a:sym typeface="Symbol" pitchFamily="18" charset="2"/>
              </a:rPr>
              <a:t> = 1.833)</a:t>
            </a:r>
            <a:r>
              <a:rPr lang="id-ID" sz="2600" dirty="0" smtClean="0">
                <a:latin typeface="Arial" charset="0"/>
                <a:cs typeface="Arial" charset="0"/>
                <a:sym typeface="Symbol" pitchFamily="18" charset="2"/>
              </a:rPr>
              <a:t>, jadi confidence interval</a:t>
            </a: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600" dirty="0" smtClean="0">
                <a:latin typeface="Arial" charset="0"/>
                <a:cs typeface="Arial" charset="0"/>
              </a:rPr>
              <a:t>	</a:t>
            </a:r>
            <a:endParaRPr lang="en-US" dirty="0" smtClean="0">
              <a:sym typeface="Symbol" pitchFamily="18" charset="2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>
              <a:sym typeface="Symbol" pitchFamily="18" charset="2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id-ID" sz="2600" dirty="0" smtClean="0">
                <a:latin typeface="Arial" charset="0"/>
                <a:cs typeface="Arial" charset="0"/>
              </a:rPr>
              <a:t>Interpretasi</a:t>
            </a:r>
          </a:p>
          <a:p>
            <a:pPr lvl="2">
              <a:lnSpc>
                <a:spcPct val="90000"/>
              </a:lnSpc>
            </a:pPr>
            <a:r>
              <a:rPr lang="id-ID" sz="2200" dirty="0" smtClean="0">
                <a:latin typeface="Arial" charset="0"/>
                <a:cs typeface="Arial" charset="0"/>
              </a:rPr>
              <a:t>90% kemungkinan nilai benar adalah antara 0.95 dan 3,014 atau 90% bahwa 0.95 ke 3.014 meliputi nilai benar</a:t>
            </a:r>
          </a:p>
          <a:p>
            <a:pPr lvl="1">
              <a:lnSpc>
                <a:spcPct val="90000"/>
              </a:lnSpc>
            </a:pPr>
            <a:r>
              <a:rPr lang="id-ID" sz="3000" dirty="0" smtClean="0">
                <a:latin typeface="Arial" charset="0"/>
                <a:cs typeface="Arial" charset="0"/>
              </a:rPr>
              <a:t>Jawaban lebih bagus</a:t>
            </a:r>
            <a:r>
              <a:rPr lang="en-US" sz="3000" dirty="0" smtClean="0">
                <a:latin typeface="Arial" charset="0"/>
                <a:cs typeface="Arial" charset="0"/>
              </a:rPr>
              <a:t> </a:t>
            </a:r>
            <a:r>
              <a:rPr lang="en-US" sz="3000" dirty="0" smtClean="0">
                <a:latin typeface="Arial" charset="0"/>
                <a:cs typeface="Arial" charset="0"/>
                <a:sym typeface="Symbol" pitchFamily="18" charset="2"/>
              </a:rPr>
              <a:t> </a:t>
            </a:r>
            <a:r>
              <a:rPr lang="id-ID" sz="3000" dirty="0" smtClean="0">
                <a:latin typeface="Arial" charset="0"/>
                <a:cs typeface="Arial" charset="0"/>
                <a:sym typeface="Symbol" pitchFamily="18" charset="2"/>
              </a:rPr>
              <a:t>meningkatkan jumlah run</a:t>
            </a:r>
            <a:endParaRPr lang="en-US" sz="3000" dirty="0" smtClean="0">
              <a:latin typeface="Arial" charset="0"/>
              <a:cs typeface="Arial" charset="0"/>
            </a:endParaRPr>
          </a:p>
          <a:p>
            <a:pPr lvl="1"/>
            <a:endParaRPr lang="id-ID" dirty="0"/>
          </a:p>
        </p:txBody>
      </p:sp>
      <p:graphicFrame>
        <p:nvGraphicFramePr>
          <p:cNvPr id="26626" name="Object 0"/>
          <p:cNvGraphicFramePr>
            <a:graphicFrameLocks noChangeAspect="1"/>
          </p:cNvGraphicFramePr>
          <p:nvPr/>
        </p:nvGraphicFramePr>
        <p:xfrm>
          <a:off x="1825625" y="2420938"/>
          <a:ext cx="556577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3" imgW="2755800" imgH="660240" progId="Equation.3">
                  <p:embed/>
                </p:oleObj>
              </mc:Choice>
              <mc:Fallback>
                <p:oleObj name="Equation" r:id="rId3" imgW="2755800" imgH="660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420938"/>
                        <a:ext cx="5565775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Terminating Simulation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id-ID" sz="2800" dirty="0" smtClean="0">
                <a:latin typeface="Arial" charset="0"/>
                <a:cs typeface="Arial" charset="0"/>
              </a:rPr>
              <a:t>Mengukur ketelitian (akurasi)</a:t>
            </a:r>
          </a:p>
          <a:p>
            <a:pPr lvl="1">
              <a:lnSpc>
                <a:spcPct val="80000"/>
              </a:lnSpc>
            </a:pPr>
            <a:r>
              <a:rPr lang="id-ID" sz="2400" dirty="0" smtClean="0">
                <a:latin typeface="Arial" charset="0"/>
                <a:cs typeface="Arial" charset="0"/>
              </a:rPr>
              <a:t>Absolut vs relatif</a:t>
            </a:r>
          </a:p>
          <a:p>
            <a:pPr lvl="2">
              <a:lnSpc>
                <a:spcPct val="80000"/>
              </a:lnSpc>
            </a:pPr>
            <a:r>
              <a:rPr lang="id-ID" sz="2000" dirty="0" smtClean="0">
                <a:latin typeface="Arial" charset="0"/>
                <a:cs typeface="Arial" charset="0"/>
              </a:rPr>
              <a:t>Satu sisi dari CI : absolute</a:t>
            </a:r>
          </a:p>
          <a:p>
            <a:pPr lvl="2">
              <a:lnSpc>
                <a:spcPct val="80000"/>
              </a:lnSpc>
            </a:pPr>
            <a:r>
              <a:rPr lang="id-ID" sz="2000" dirty="0" smtClean="0">
                <a:latin typeface="Arial" charset="0"/>
                <a:cs typeface="Arial" charset="0"/>
              </a:rPr>
              <a:t>Rasio dari dari setengah lebar perkiraan ke magnitute : ketelitian relatif dari C.I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id-ID" sz="2400" dirty="0" smtClean="0">
                <a:latin typeface="Arial" charset="0"/>
                <a:cs typeface="Arial" charset="0"/>
                <a:sym typeface="Symbol" pitchFamily="18" charset="2"/>
              </a:rPr>
              <a:t>Penentuan berapa run yang diperlukan</a:t>
            </a:r>
          </a:p>
          <a:p>
            <a:pPr lvl="2">
              <a:lnSpc>
                <a:spcPct val="80000"/>
              </a:lnSpc>
            </a:pPr>
            <a:r>
              <a:rPr lang="id-ID" sz="2000" dirty="0" smtClean="0">
                <a:latin typeface="Arial" charset="0"/>
                <a:cs typeface="Arial" charset="0"/>
                <a:sym typeface="Symbol" pitchFamily="18" charset="2"/>
              </a:rPr>
              <a:t>Asumsi: </a:t>
            </a:r>
            <a:r>
              <a:rPr lang="en-US" sz="2000" dirty="0" smtClean="0">
                <a:latin typeface="Arial" charset="0"/>
                <a:cs typeface="Arial" charset="0"/>
                <a:sym typeface="Symbol" pitchFamily="18" charset="2"/>
              </a:rPr>
              <a:t>S</a:t>
            </a:r>
            <a:r>
              <a:rPr lang="en-US" sz="2000" baseline="30000" dirty="0" smtClean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2000" dirty="0" smtClean="0">
                <a:latin typeface="Arial" charset="0"/>
                <a:cs typeface="Arial" charset="0"/>
                <a:sym typeface="Symbol" pitchFamily="18" charset="2"/>
              </a:rPr>
              <a:t>(n)</a:t>
            </a:r>
            <a:r>
              <a:rPr lang="id-ID" sz="2000" dirty="0" smtClean="0">
                <a:latin typeface="Arial" charset="0"/>
                <a:cs typeface="Arial" charset="0"/>
                <a:sym typeface="Symbol" pitchFamily="18" charset="2"/>
              </a:rPr>
              <a:t> tidak berubah (dalam setiap run)</a:t>
            </a:r>
          </a:p>
          <a:p>
            <a:pPr lvl="2">
              <a:lnSpc>
                <a:spcPct val="80000"/>
              </a:lnSpc>
            </a:pPr>
            <a:r>
              <a:rPr lang="id-ID" sz="2000" dirty="0" smtClean="0">
                <a:latin typeface="Arial" charset="0"/>
                <a:cs typeface="Arial" charset="0"/>
                <a:sym typeface="Symbol" pitchFamily="18" charset="2"/>
              </a:rPr>
              <a:t>Presisi absolut</a:t>
            </a:r>
          </a:p>
          <a:p>
            <a:pPr lvl="2">
              <a:lnSpc>
                <a:spcPct val="80000"/>
              </a:lnSpc>
            </a:pPr>
            <a:endParaRPr lang="id-ID" sz="20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lvl="2">
              <a:lnSpc>
                <a:spcPct val="80000"/>
              </a:lnSpc>
            </a:pPr>
            <a:endParaRPr lang="id-ID" sz="20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lvl="2">
              <a:lnSpc>
                <a:spcPct val="80000"/>
              </a:lnSpc>
            </a:pPr>
            <a:endParaRPr lang="id-ID" sz="20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lvl="2">
              <a:lnSpc>
                <a:spcPct val="80000"/>
              </a:lnSpc>
            </a:pPr>
            <a:r>
              <a:rPr lang="id-ID" sz="2000" dirty="0" smtClean="0">
                <a:latin typeface="Arial" charset="0"/>
                <a:cs typeface="Arial" charset="0"/>
                <a:sym typeface="Symbol" pitchFamily="18" charset="2"/>
              </a:rPr>
              <a:t>Presisi relatif</a:t>
            </a:r>
          </a:p>
          <a:p>
            <a:pPr lvl="2">
              <a:lnSpc>
                <a:spcPct val="80000"/>
              </a:lnSpc>
            </a:pPr>
            <a:endParaRPr lang="id-ID" sz="20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lvl="2">
              <a:lnSpc>
                <a:spcPct val="80000"/>
              </a:lnSpc>
            </a:pPr>
            <a:endParaRPr lang="id-ID" sz="20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lvl="2">
              <a:lnSpc>
                <a:spcPct val="80000"/>
              </a:lnSpc>
            </a:pPr>
            <a:endParaRPr lang="id-ID" sz="2000" dirty="0" smtClean="0">
              <a:latin typeface="Arial" charset="0"/>
              <a:cs typeface="Arial" charset="0"/>
              <a:sym typeface="Symbol" pitchFamily="18" charset="2"/>
            </a:endParaRPr>
          </a:p>
        </p:txBody>
      </p: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1727200" y="3643313"/>
          <a:ext cx="479742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Equation" r:id="rId3" imgW="2501640" imgH="533160" progId="Equation.3">
                  <p:embed/>
                </p:oleObj>
              </mc:Choice>
              <mc:Fallback>
                <p:oleObj name="Equation" r:id="rId3" imgW="2501640" imgH="53316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3643313"/>
                        <a:ext cx="4797425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1169988" y="4799013"/>
          <a:ext cx="5827712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5" name="Equation" r:id="rId5" imgW="3365280" imgH="914400" progId="Equation.3">
                  <p:embed/>
                </p:oleObj>
              </mc:Choice>
              <mc:Fallback>
                <p:oleObj name="Equation" r:id="rId5" imgW="3365280" imgH="9144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4799013"/>
                        <a:ext cx="5827712" cy="158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Terminating simulation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Pengukuran akurasi</a:t>
            </a:r>
          </a:p>
          <a:p>
            <a:pPr lvl="1"/>
            <a:r>
              <a:rPr lang="id-ID" dirty="0" smtClean="0"/>
              <a:t>Dari contoh sebelumnya</a:t>
            </a:r>
          </a:p>
          <a:p>
            <a:pPr lvl="2">
              <a:lnSpc>
                <a:spcPct val="80000"/>
              </a:lnSpc>
            </a:pPr>
            <a:r>
              <a:rPr lang="id-ID" sz="2200" dirty="0" smtClean="0">
                <a:latin typeface="Arial" charset="0"/>
                <a:cs typeface="Arial" charset="0"/>
              </a:rPr>
              <a:t>Presisi absolute</a:t>
            </a:r>
            <a:endParaRPr lang="en-US" sz="22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200" dirty="0" smtClean="0">
                <a:latin typeface="Arial" charset="0"/>
                <a:cs typeface="Arial" charset="0"/>
                <a:sym typeface="Symbol" pitchFamily="18" charset="2"/>
              </a:rPr>
              <a:t>	</a:t>
            </a:r>
            <a:r>
              <a:rPr lang="id-ID" sz="2200" dirty="0" smtClean="0">
                <a:latin typeface="Arial" charset="0"/>
                <a:cs typeface="Arial" charset="0"/>
                <a:sym typeface="Symbol" pitchFamily="18" charset="2"/>
              </a:rPr>
              <a:t>jika diinginkan</a:t>
            </a:r>
            <a:r>
              <a:rPr lang="en-US" sz="2200" dirty="0" smtClean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200" i="1" dirty="0" smtClean="0">
                <a:latin typeface="Arial" charset="0"/>
                <a:cs typeface="Arial" charset="0"/>
                <a:sym typeface="Symbol" pitchFamily="18" charset="2"/>
              </a:rPr>
              <a:t>absolute error</a:t>
            </a:r>
            <a:r>
              <a:rPr lang="en-US" sz="2200" dirty="0" smtClean="0">
                <a:latin typeface="Arial" charset="0"/>
                <a:cs typeface="Arial" charset="0"/>
                <a:sym typeface="Symbol" pitchFamily="18" charset="2"/>
              </a:rPr>
              <a:t> () = 0.5  </a:t>
            </a:r>
            <a:r>
              <a:rPr lang="en-US" sz="2200" dirty="0" err="1" smtClean="0">
                <a:latin typeface="Arial" charset="0"/>
                <a:cs typeface="Arial" charset="0"/>
                <a:sym typeface="Symbol" pitchFamily="18" charset="2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  <a:sym typeface="Symbol" pitchFamily="18" charset="2"/>
              </a:rPr>
              <a:t> C.I. = 1.982  0.5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dirty="0" smtClean="0">
              <a:sym typeface="Symbol" pitchFamily="18" charset="2"/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en-US" dirty="0" smtClean="0">
              <a:sym typeface="Symbol" pitchFamily="18" charset="2"/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en-US" dirty="0" smtClean="0">
              <a:sym typeface="Symbol" pitchFamily="18" charset="2"/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id-ID" sz="2200" dirty="0" smtClean="0">
                <a:latin typeface="Arial" charset="0"/>
                <a:cs typeface="Arial" charset="0"/>
                <a:sym typeface="Symbol" pitchFamily="18" charset="2"/>
              </a:rPr>
              <a:t>diteruskan untuk menambah run</a:t>
            </a:r>
            <a:r>
              <a:rPr lang="en-US" sz="2200" dirty="0" smtClean="0">
                <a:latin typeface="Arial" charset="0"/>
                <a:cs typeface="Arial" charset="0"/>
                <a:sym typeface="Symbol" pitchFamily="18" charset="2"/>
              </a:rPr>
              <a:t>  </a:t>
            </a:r>
            <a:r>
              <a:rPr lang="en-US" sz="2200" dirty="0" err="1" smtClean="0">
                <a:latin typeface="Arial" charset="0"/>
                <a:cs typeface="Arial" charset="0"/>
                <a:sym typeface="Symbol" pitchFamily="18" charset="2"/>
              </a:rPr>
              <a:t>i</a:t>
            </a:r>
            <a:r>
              <a:rPr lang="en-US" sz="2200" dirty="0" smtClean="0">
                <a:latin typeface="Arial" charset="0"/>
                <a:cs typeface="Arial" charset="0"/>
                <a:sym typeface="Symbol" pitchFamily="18" charset="2"/>
              </a:rPr>
              <a:t> = 37 (27 </a:t>
            </a:r>
            <a:r>
              <a:rPr lang="id-ID" sz="2200" dirty="0" smtClean="0">
                <a:latin typeface="Arial" charset="0"/>
                <a:cs typeface="Arial" charset="0"/>
                <a:sym typeface="Symbol" pitchFamily="18" charset="2"/>
              </a:rPr>
              <a:t>lagi</a:t>
            </a:r>
            <a:r>
              <a:rPr lang="en-US" sz="2200" dirty="0" smtClean="0">
                <a:latin typeface="Arial" charset="0"/>
                <a:cs typeface="Arial" charset="0"/>
                <a:sym typeface="Symbol" pitchFamily="18" charset="2"/>
              </a:rPr>
              <a:t>)</a:t>
            </a:r>
          </a:p>
          <a:p>
            <a:pPr lvl="2"/>
            <a:r>
              <a:rPr lang="id-ID" sz="2200" dirty="0" smtClean="0">
                <a:latin typeface="Arial" charset="0"/>
                <a:cs typeface="Arial" charset="0"/>
                <a:sym typeface="Symbol" pitchFamily="18" charset="2"/>
              </a:rPr>
              <a:t>Presisi relatif</a:t>
            </a:r>
            <a:endParaRPr lang="en-US" sz="22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200" dirty="0" smtClean="0">
                <a:latin typeface="Arial" charset="0"/>
                <a:cs typeface="Arial" charset="0"/>
                <a:sym typeface="Symbol" pitchFamily="18" charset="2"/>
              </a:rPr>
              <a:t>		</a:t>
            </a:r>
            <a:r>
              <a:rPr lang="id-ID" sz="2200" dirty="0" smtClean="0">
                <a:latin typeface="Arial" charset="0"/>
                <a:cs typeface="Arial" charset="0"/>
                <a:sym typeface="Symbol" pitchFamily="18" charset="2"/>
              </a:rPr>
              <a:t>jika kita ingin </a:t>
            </a:r>
            <a:r>
              <a:rPr lang="en-US" sz="2200" dirty="0" smtClean="0">
                <a:latin typeface="Arial" charset="0"/>
                <a:cs typeface="Arial" charset="0"/>
                <a:sym typeface="Symbol" pitchFamily="18" charset="2"/>
              </a:rPr>
              <a:t> = 0.15, </a:t>
            </a:r>
            <a:r>
              <a:rPr lang="en-US" sz="2200" dirty="0" err="1" smtClean="0">
                <a:latin typeface="Arial" charset="0"/>
                <a:cs typeface="Arial" charset="0"/>
                <a:sym typeface="Symbol" pitchFamily="18" charset="2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  <a:sym typeface="Symbol" pitchFamily="18" charset="2"/>
              </a:rPr>
              <a:t> ’ ~ 0.13 </a:t>
            </a:r>
          </a:p>
          <a:p>
            <a:pPr lvl="2">
              <a:lnSpc>
                <a:spcPct val="110000"/>
              </a:lnSpc>
              <a:buFontTx/>
              <a:buNone/>
            </a:pPr>
            <a:endParaRPr lang="en-US" dirty="0" smtClean="0">
              <a:sym typeface="Symbol" pitchFamily="18" charset="2"/>
            </a:endParaRPr>
          </a:p>
          <a:p>
            <a:pPr lvl="2">
              <a:lnSpc>
                <a:spcPct val="110000"/>
              </a:lnSpc>
              <a:buFontTx/>
              <a:buNone/>
            </a:pPr>
            <a:endParaRPr lang="en-US" dirty="0" smtClean="0">
              <a:sym typeface="Symbol" pitchFamily="18" charset="2"/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	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2200" dirty="0">
              <a:latin typeface="Arial" charset="0"/>
              <a:cs typeface="Arial" charset="0"/>
              <a:sym typeface="Symbol" pitchFamily="18" charset="2"/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200" dirty="0" smtClean="0">
                <a:latin typeface="Arial" charset="0"/>
                <a:cs typeface="Arial" charset="0"/>
                <a:sym typeface="Symbol" pitchFamily="18" charset="2"/>
              </a:rPr>
              <a:t>		</a:t>
            </a:r>
            <a:r>
              <a:rPr lang="id-ID" sz="2200" dirty="0" smtClean="0">
                <a:latin typeface="Arial" charset="0"/>
                <a:cs typeface="Arial" charset="0"/>
                <a:sym typeface="Symbol" pitchFamily="18" charset="2"/>
              </a:rPr>
              <a:t>mengarah ke </a:t>
            </a:r>
            <a:r>
              <a:rPr lang="en-US" sz="2200" dirty="0" smtClean="0">
                <a:latin typeface="Arial" charset="0"/>
                <a:cs typeface="Arial" charset="0"/>
                <a:sym typeface="Symbol" pitchFamily="18" charset="2"/>
              </a:rPr>
              <a:t>  </a:t>
            </a:r>
            <a:r>
              <a:rPr lang="en-US" sz="2200" dirty="0" err="1" smtClean="0">
                <a:latin typeface="Arial" charset="0"/>
                <a:cs typeface="Arial" charset="0"/>
                <a:sym typeface="Symbol" pitchFamily="18" charset="2"/>
              </a:rPr>
              <a:t>i</a:t>
            </a:r>
            <a:r>
              <a:rPr lang="en-US" sz="2200" dirty="0" smtClean="0">
                <a:latin typeface="Arial" charset="0"/>
                <a:cs typeface="Arial" charset="0"/>
                <a:sym typeface="Symbol" pitchFamily="18" charset="2"/>
              </a:rPr>
              <a:t> = 161 (151 </a:t>
            </a:r>
            <a:r>
              <a:rPr lang="id-ID" sz="2200" dirty="0" smtClean="0">
                <a:latin typeface="Arial" charset="0"/>
                <a:cs typeface="Arial" charset="0"/>
                <a:sym typeface="Symbol" pitchFamily="18" charset="2"/>
              </a:rPr>
              <a:t>run lagi</a:t>
            </a:r>
            <a:r>
              <a:rPr lang="en-US" sz="2200" dirty="0" smtClean="0">
                <a:latin typeface="Arial" charset="0"/>
                <a:cs typeface="Arial" charset="0"/>
                <a:sym typeface="Symbol" pitchFamily="18" charset="2"/>
              </a:rPr>
              <a:t>)</a:t>
            </a:r>
          </a:p>
          <a:p>
            <a:pPr lvl="1"/>
            <a:endParaRPr lang="id-ID" dirty="0"/>
          </a:p>
        </p:txBody>
      </p:sp>
      <p:graphicFrame>
        <p:nvGraphicFramePr>
          <p:cNvPr id="2867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223656"/>
              </p:ext>
            </p:extLst>
          </p:nvPr>
        </p:nvGraphicFramePr>
        <p:xfrm>
          <a:off x="2720975" y="2638549"/>
          <a:ext cx="41338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Equation" r:id="rId3" imgW="2541600" imgH="612360" progId="Equation.3">
                  <p:embed/>
                </p:oleObj>
              </mc:Choice>
              <mc:Fallback>
                <p:oleObj name="Equation" r:id="rId3" imgW="2541600" imgH="61236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2638549"/>
                        <a:ext cx="413385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177879"/>
              </p:ext>
            </p:extLst>
          </p:nvPr>
        </p:nvGraphicFramePr>
        <p:xfrm>
          <a:off x="1907704" y="4365104"/>
          <a:ext cx="4704184" cy="1039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Equation" r:id="rId5" imgW="2755800" imgH="609480" progId="Equation.3">
                  <p:embed/>
                </p:oleObj>
              </mc:Choice>
              <mc:Fallback>
                <p:oleObj name="Equation" r:id="rId5" imgW="2755800" imgH="609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365104"/>
                        <a:ext cx="4704184" cy="10399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Terminating simulation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>
                <a:latin typeface="Arial" charset="0"/>
                <a:cs typeface="Arial" charset="0"/>
              </a:rPr>
              <a:t>Prosedur sekuensial (untuk membuat replikasi)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lvl="1">
              <a:buFontTx/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1. </a:t>
            </a:r>
            <a:r>
              <a:rPr lang="id-ID" sz="2400" dirty="0" smtClean="0">
                <a:latin typeface="Arial" charset="0"/>
                <a:cs typeface="Arial" charset="0"/>
              </a:rPr>
              <a:t>Pilih jumlah replikasi</a:t>
            </a:r>
            <a:r>
              <a:rPr lang="en-US" sz="2400" dirty="0" smtClean="0">
                <a:latin typeface="Arial" charset="0"/>
                <a:cs typeface="Arial" charset="0"/>
              </a:rPr>
              <a:t> n</a:t>
            </a:r>
            <a:r>
              <a:rPr lang="en-US" sz="2400" baseline="-25000" dirty="0" smtClean="0">
                <a:latin typeface="Arial" charset="0"/>
                <a:cs typeface="Arial" charset="0"/>
              </a:rPr>
              <a:t>0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 2, set n = </a:t>
            </a:r>
            <a:r>
              <a:rPr lang="en-US" sz="2400" dirty="0" smtClean="0">
                <a:latin typeface="Arial" charset="0"/>
                <a:cs typeface="Arial" charset="0"/>
              </a:rPr>
              <a:t>n</a:t>
            </a:r>
            <a:r>
              <a:rPr lang="en-US" sz="2400" baseline="-25000" dirty="0" smtClean="0">
                <a:latin typeface="Arial" charset="0"/>
                <a:cs typeface="Arial" charset="0"/>
              </a:rPr>
              <a:t>0</a:t>
            </a:r>
            <a:endParaRPr lang="en-US" sz="24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lvl="1">
              <a:buFontTx/>
              <a:buNone/>
            </a:pP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2. </a:t>
            </a:r>
            <a:r>
              <a:rPr lang="en-US" sz="2400" dirty="0" err="1" smtClean="0">
                <a:latin typeface="Arial" charset="0"/>
                <a:cs typeface="Arial" charset="0"/>
                <a:sym typeface="Symbol" pitchFamily="18" charset="2"/>
              </a:rPr>
              <a:t>Kalkulasi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id-ID" sz="2400" dirty="0" smtClean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       </a:t>
            </a:r>
            <a:r>
              <a:rPr lang="en-US" sz="2400" dirty="0" err="1" smtClean="0">
                <a:latin typeface="Arial" charset="0"/>
                <a:cs typeface="Arial" charset="0"/>
                <a:sym typeface="Symbol" pitchFamily="18" charset="2"/>
              </a:rPr>
              <a:t>dan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           (</a:t>
            </a:r>
            <a:r>
              <a:rPr lang="id-ID" sz="2400" dirty="0" smtClean="0">
                <a:latin typeface="Arial" charset="0"/>
                <a:cs typeface="Arial" charset="0"/>
                <a:sym typeface="Symbol" pitchFamily="18" charset="2"/>
              </a:rPr>
              <a:t>berdasarkan pilihan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 )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dirty="0" smtClean="0">
              <a:sym typeface="Symbol" pitchFamily="18" charset="2"/>
            </a:endParaRPr>
          </a:p>
          <a:p>
            <a:pPr lvl="1">
              <a:lnSpc>
                <a:spcPct val="70000"/>
              </a:lnSpc>
              <a:buFontTx/>
              <a:buNone/>
            </a:pPr>
            <a:endParaRPr lang="en-US" dirty="0" smtClean="0">
              <a:sym typeface="Symbol" pitchFamily="18" charset="2"/>
            </a:endParaRPr>
          </a:p>
          <a:p>
            <a:pPr lvl="1">
              <a:buFontTx/>
              <a:buNone/>
            </a:pP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3. </a:t>
            </a:r>
            <a:r>
              <a:rPr lang="en-US" sz="2400" dirty="0" err="1" smtClean="0">
                <a:latin typeface="Arial" charset="0"/>
                <a:cs typeface="Arial" charset="0"/>
                <a:sym typeface="Symbol" pitchFamily="18" charset="2"/>
              </a:rPr>
              <a:t>Jika</a:t>
            </a:r>
            <a:endParaRPr lang="en-US" sz="24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	</a:t>
            </a:r>
            <a:r>
              <a:rPr lang="en-US" sz="2400" dirty="0" err="1" smtClean="0">
                <a:latin typeface="Arial" charset="0"/>
                <a:cs typeface="Arial" charset="0"/>
                <a:sym typeface="Symbol" pitchFamily="18" charset="2"/>
              </a:rPr>
              <a:t>gunakan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         </a:t>
            </a:r>
            <a:r>
              <a:rPr lang="en-US" sz="2400" dirty="0" err="1" smtClean="0">
                <a:latin typeface="Arial" charset="0"/>
                <a:cs typeface="Arial" charset="0"/>
                <a:sym typeface="Symbol" pitchFamily="18" charset="2"/>
              </a:rPr>
              <a:t>sebagai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 point estimator </a:t>
            </a:r>
            <a:r>
              <a:rPr lang="en-US" sz="2400" dirty="0" err="1" smtClean="0">
                <a:latin typeface="Arial" charset="0"/>
                <a:cs typeface="Arial" charset="0"/>
                <a:sym typeface="Symbol" pitchFamily="18" charset="2"/>
              </a:rPr>
              <a:t>kemudian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 stop.</a:t>
            </a:r>
          </a:p>
          <a:p>
            <a:pPr lvl="1">
              <a:buFontTx/>
              <a:buNone/>
            </a:pP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	J</a:t>
            </a:r>
            <a:r>
              <a:rPr lang="id-ID" sz="2400" dirty="0" smtClean="0">
                <a:latin typeface="Arial" charset="0"/>
                <a:cs typeface="Arial" charset="0"/>
                <a:sym typeface="Symbol" pitchFamily="18" charset="2"/>
              </a:rPr>
              <a:t>ika tidak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  n = n + 1 (</a:t>
            </a:r>
            <a:r>
              <a:rPr lang="id-ID" sz="2400" dirty="0" smtClean="0">
                <a:latin typeface="Arial" charset="0"/>
                <a:cs typeface="Arial" charset="0"/>
                <a:sym typeface="Symbol" pitchFamily="18" charset="2"/>
              </a:rPr>
              <a:t>tambah satu run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) </a:t>
            </a:r>
            <a:r>
              <a:rPr lang="id-ID" sz="2400" dirty="0" smtClean="0">
                <a:latin typeface="Arial" charset="0"/>
                <a:cs typeface="Arial" charset="0"/>
                <a:sym typeface="Symbol" pitchFamily="18" charset="2"/>
              </a:rPr>
              <a:t>dan ulangi langkah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 2 </a:t>
            </a:r>
            <a:r>
              <a:rPr lang="en-US" sz="2400" dirty="0" err="1" smtClean="0">
                <a:latin typeface="Arial" charset="0"/>
                <a:cs typeface="Arial" charset="0"/>
                <a:sym typeface="Symbol" pitchFamily="18" charset="2"/>
              </a:rPr>
              <a:t>dan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 3.</a:t>
            </a:r>
          </a:p>
          <a:p>
            <a:endParaRPr lang="id-ID" dirty="0"/>
          </a:p>
        </p:txBody>
      </p:sp>
      <p:graphicFrame>
        <p:nvGraphicFramePr>
          <p:cNvPr id="29698" name="Object 1024"/>
          <p:cNvGraphicFramePr>
            <a:graphicFrameLocks noChangeAspect="1"/>
          </p:cNvGraphicFramePr>
          <p:nvPr/>
        </p:nvGraphicFramePr>
        <p:xfrm>
          <a:off x="2915816" y="2483417"/>
          <a:ext cx="2736304" cy="787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3" imgW="1587240" imgH="457200" progId="Equation.3">
                  <p:embed/>
                </p:oleObj>
              </mc:Choice>
              <mc:Fallback>
                <p:oleObj name="Equation" r:id="rId3" imgW="1587240" imgH="457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483417"/>
                        <a:ext cx="2736304" cy="7879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1025"/>
          <p:cNvGraphicFramePr>
            <a:graphicFrameLocks noChangeAspect="1"/>
          </p:cNvGraphicFramePr>
          <p:nvPr/>
        </p:nvGraphicFramePr>
        <p:xfrm>
          <a:off x="1968500" y="3176588"/>
          <a:ext cx="508952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Equation" r:id="rId5" imgW="2654280" imgH="469800" progId="Equation.3">
                  <p:embed/>
                </p:oleObj>
              </mc:Choice>
              <mc:Fallback>
                <p:oleObj name="Equation" r:id="rId5" imgW="2654280" imgH="469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3176588"/>
                        <a:ext cx="5089525" cy="900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2425403" y="2126754"/>
          <a:ext cx="7064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7" imgW="368280" imgH="228600" progId="Equation.3">
                  <p:embed/>
                </p:oleObj>
              </mc:Choice>
              <mc:Fallback>
                <p:oleObj name="Equation" r:id="rId7" imgW="36828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403" y="2126754"/>
                        <a:ext cx="706437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0" name="Object 14"/>
          <p:cNvGraphicFramePr>
            <a:graphicFrameLocks noChangeAspect="1"/>
          </p:cNvGraphicFramePr>
          <p:nvPr/>
        </p:nvGraphicFramePr>
        <p:xfrm>
          <a:off x="3676840" y="2173800"/>
          <a:ext cx="8318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Equation" r:id="rId9" imgW="482400" imgH="203040" progId="Equation.3">
                  <p:embed/>
                </p:oleObj>
              </mc:Choice>
              <mc:Fallback>
                <p:oleObj name="Equation" r:id="rId9" imgW="48240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840" y="2173800"/>
                        <a:ext cx="83185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2" name="Object 16"/>
          <p:cNvGraphicFramePr>
            <a:graphicFrameLocks noChangeAspect="1"/>
          </p:cNvGraphicFramePr>
          <p:nvPr/>
        </p:nvGraphicFramePr>
        <p:xfrm>
          <a:off x="2281386" y="3998962"/>
          <a:ext cx="7064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Equation" r:id="rId11" imgW="368280" imgH="228600" progId="Equation.3">
                  <p:embed/>
                </p:oleObj>
              </mc:Choice>
              <mc:Fallback>
                <p:oleObj name="Equation" r:id="rId11" imgW="36828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386" y="3998962"/>
                        <a:ext cx="70643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Pengukuran performasi lain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600" dirty="0" smtClean="0">
                <a:latin typeface="Arial" charset="0"/>
                <a:cs typeface="Arial" charset="0"/>
              </a:rPr>
              <a:t>Misal</a:t>
            </a:r>
            <a:r>
              <a:rPr lang="en-US" sz="2600" dirty="0" smtClean="0">
                <a:latin typeface="Arial" charset="0"/>
                <a:cs typeface="Arial" charset="0"/>
              </a:rPr>
              <a:t> </a:t>
            </a:r>
            <a:r>
              <a:rPr lang="en-US" sz="2600" i="1" dirty="0" smtClean="0">
                <a:latin typeface="Arial" charset="0"/>
                <a:cs typeface="Arial" charset="0"/>
              </a:rPr>
              <a:t>X</a:t>
            </a:r>
            <a:r>
              <a:rPr lang="en-US" sz="2600" dirty="0" smtClean="0">
                <a:latin typeface="Arial" charset="0"/>
                <a:cs typeface="Arial" charset="0"/>
              </a:rPr>
              <a:t> </a:t>
            </a:r>
            <a:r>
              <a:rPr lang="id-ID" sz="2600" dirty="0" smtClean="0">
                <a:latin typeface="Arial" charset="0"/>
                <a:cs typeface="Arial" charset="0"/>
              </a:rPr>
              <a:t>adalah variabel random dan kita akan memperkirakan probabilitas </a:t>
            </a:r>
            <a:r>
              <a:rPr lang="en-US" sz="2600" i="1" dirty="0" smtClean="0">
                <a:latin typeface="Arial" charset="0"/>
                <a:cs typeface="Arial" charset="0"/>
              </a:rPr>
              <a:t>p</a:t>
            </a:r>
            <a:r>
              <a:rPr lang="en-US" sz="2600" dirty="0" smtClean="0">
                <a:latin typeface="Arial" charset="0"/>
                <a:cs typeface="Arial" charset="0"/>
              </a:rPr>
              <a:t> = P(</a:t>
            </a:r>
            <a:r>
              <a:rPr lang="en-US" sz="2600" i="1" dirty="0" smtClean="0">
                <a:latin typeface="Arial" charset="0"/>
                <a:cs typeface="Arial" charset="0"/>
              </a:rPr>
              <a:t>X</a:t>
            </a:r>
            <a:r>
              <a:rPr lang="en-US" sz="2600" dirty="0" smtClean="0">
                <a:latin typeface="Arial" charset="0"/>
                <a:cs typeface="Arial" charset="0"/>
              </a:rPr>
              <a:t> </a:t>
            </a:r>
            <a:r>
              <a:rPr lang="en-US" sz="2600" dirty="0" smtClean="0">
                <a:latin typeface="Arial" charset="0"/>
                <a:cs typeface="Arial" charset="0"/>
                <a:sym typeface="Symbol" pitchFamily="18" charset="2"/>
              </a:rPr>
              <a:t> </a:t>
            </a:r>
            <a:r>
              <a:rPr lang="en-US" sz="2600" i="1" dirty="0" smtClean="0">
                <a:latin typeface="Arial" charset="0"/>
                <a:cs typeface="Arial" charset="0"/>
                <a:sym typeface="Symbol" pitchFamily="18" charset="2"/>
              </a:rPr>
              <a:t>B</a:t>
            </a:r>
            <a:r>
              <a:rPr lang="en-US" sz="2600" dirty="0" smtClean="0">
                <a:latin typeface="Arial" charset="0"/>
                <a:cs typeface="Arial" charset="0"/>
                <a:sym typeface="Symbol" pitchFamily="18" charset="2"/>
              </a:rPr>
              <a:t>) </a:t>
            </a:r>
            <a:r>
              <a:rPr lang="id-ID" sz="2600" dirty="0" smtClean="0">
                <a:latin typeface="Arial" charset="0"/>
                <a:cs typeface="Arial" charset="0"/>
                <a:sym typeface="Symbol" pitchFamily="18" charset="2"/>
              </a:rPr>
              <a:t>dimana </a:t>
            </a:r>
            <a:r>
              <a:rPr lang="en-US" sz="2600" i="1" dirty="0" smtClean="0">
                <a:latin typeface="Arial" charset="0"/>
                <a:cs typeface="Arial" charset="0"/>
                <a:sym typeface="Symbol" pitchFamily="18" charset="2"/>
              </a:rPr>
              <a:t>B</a:t>
            </a:r>
            <a:r>
              <a:rPr lang="en-US" sz="2600" dirty="0" smtClean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id-ID" sz="2600" dirty="0" smtClean="0">
                <a:latin typeface="Arial" charset="0"/>
                <a:cs typeface="Arial" charset="0"/>
                <a:sym typeface="Symbol" pitchFamily="18" charset="2"/>
              </a:rPr>
              <a:t>adalah himpunan bilangan riil</a:t>
            </a:r>
            <a:endParaRPr lang="en-US" sz="26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lvl="1"/>
            <a:r>
              <a:rPr lang="id-ID" sz="2600" dirty="0" smtClean="0">
                <a:latin typeface="Arial" charset="0"/>
                <a:cs typeface="Arial" charset="0"/>
              </a:rPr>
              <a:t>Dibuat </a:t>
            </a:r>
            <a:r>
              <a:rPr lang="en-US" sz="2600" i="1" dirty="0" smtClean="0">
                <a:latin typeface="Arial" charset="0"/>
                <a:cs typeface="Arial" charset="0"/>
              </a:rPr>
              <a:t>n</a:t>
            </a:r>
            <a:r>
              <a:rPr lang="en-US" sz="2600" dirty="0" smtClean="0">
                <a:latin typeface="Arial" charset="0"/>
                <a:cs typeface="Arial" charset="0"/>
              </a:rPr>
              <a:t> </a:t>
            </a:r>
            <a:r>
              <a:rPr lang="id-ID" sz="2600" dirty="0" smtClean="0">
                <a:latin typeface="Arial" charset="0"/>
                <a:cs typeface="Arial" charset="0"/>
              </a:rPr>
              <a:t>replikasi saling bebas dan misalkan </a:t>
            </a:r>
            <a:r>
              <a:rPr lang="en-US" sz="2600" i="1" dirty="0" smtClean="0">
                <a:latin typeface="Arial" charset="0"/>
                <a:cs typeface="Arial" charset="0"/>
              </a:rPr>
              <a:t>X</a:t>
            </a:r>
            <a:r>
              <a:rPr lang="en-US" sz="2600" baseline="-25000" dirty="0" smtClean="0">
                <a:latin typeface="Arial" charset="0"/>
                <a:cs typeface="Arial" charset="0"/>
              </a:rPr>
              <a:t>1</a:t>
            </a:r>
            <a:r>
              <a:rPr lang="en-US" sz="2600" dirty="0" smtClean="0">
                <a:latin typeface="Arial" charset="0"/>
                <a:cs typeface="Arial" charset="0"/>
              </a:rPr>
              <a:t>, </a:t>
            </a:r>
            <a:r>
              <a:rPr lang="en-US" sz="2600" i="1" dirty="0" smtClean="0">
                <a:latin typeface="Arial" charset="0"/>
                <a:cs typeface="Arial" charset="0"/>
              </a:rPr>
              <a:t>X</a:t>
            </a:r>
            <a:r>
              <a:rPr lang="en-US" sz="2600" baseline="-25000" dirty="0" smtClean="0">
                <a:latin typeface="Arial" charset="0"/>
                <a:cs typeface="Arial" charset="0"/>
              </a:rPr>
              <a:t>2</a:t>
            </a:r>
            <a:r>
              <a:rPr lang="en-US" sz="2600" dirty="0" smtClean="0">
                <a:latin typeface="Arial" charset="0"/>
                <a:cs typeface="Arial" charset="0"/>
              </a:rPr>
              <a:t>,…, </a:t>
            </a:r>
            <a:r>
              <a:rPr lang="en-US" sz="2600" i="1" dirty="0" err="1" smtClean="0">
                <a:latin typeface="Arial" charset="0"/>
                <a:cs typeface="Arial" charset="0"/>
              </a:rPr>
              <a:t>X</a:t>
            </a:r>
            <a:r>
              <a:rPr lang="en-US" sz="2600" i="1" baseline="-25000" dirty="0" err="1" smtClean="0">
                <a:latin typeface="Arial" charset="0"/>
                <a:cs typeface="Arial" charset="0"/>
              </a:rPr>
              <a:t>n</a:t>
            </a:r>
            <a:r>
              <a:rPr lang="en-US" sz="2600" dirty="0" smtClean="0">
                <a:latin typeface="Arial" charset="0"/>
                <a:cs typeface="Arial" charset="0"/>
              </a:rPr>
              <a:t> </a:t>
            </a:r>
            <a:r>
              <a:rPr lang="id-ID" sz="2600" dirty="0" smtClean="0">
                <a:latin typeface="Arial" charset="0"/>
                <a:cs typeface="Arial" charset="0"/>
              </a:rPr>
              <a:t>random variabel.</a:t>
            </a:r>
            <a:endParaRPr lang="en-US" sz="2600" dirty="0" smtClean="0">
              <a:latin typeface="Arial" charset="0"/>
              <a:cs typeface="Arial" charset="0"/>
            </a:endParaRPr>
          </a:p>
          <a:p>
            <a:pPr lvl="1"/>
            <a:r>
              <a:rPr lang="id-ID" sz="2600" dirty="0" smtClean="0">
                <a:latin typeface="Arial" charset="0"/>
                <a:cs typeface="Arial" charset="0"/>
              </a:rPr>
              <a:t>Misal </a:t>
            </a:r>
            <a:r>
              <a:rPr lang="en-US" sz="2600" dirty="0" smtClean="0">
                <a:latin typeface="Arial" charset="0"/>
                <a:cs typeface="Arial" charset="0"/>
              </a:rPr>
              <a:t>S </a:t>
            </a:r>
            <a:r>
              <a:rPr lang="id-ID" sz="2600" dirty="0" smtClean="0">
                <a:latin typeface="Arial" charset="0"/>
                <a:cs typeface="Arial" charset="0"/>
              </a:rPr>
              <a:t>adalah jumlah dari </a:t>
            </a:r>
            <a:r>
              <a:rPr lang="en-US" sz="2600" i="1" dirty="0" err="1" smtClean="0">
                <a:latin typeface="Arial" charset="0"/>
                <a:cs typeface="Arial" charset="0"/>
              </a:rPr>
              <a:t>X</a:t>
            </a:r>
            <a:r>
              <a:rPr lang="en-US" sz="2600" i="1" baseline="-25000" dirty="0" err="1" smtClean="0">
                <a:latin typeface="Arial" charset="0"/>
                <a:cs typeface="Arial" charset="0"/>
              </a:rPr>
              <a:t>j</a:t>
            </a:r>
            <a:r>
              <a:rPr lang="en-US" sz="2600" dirty="0" smtClean="0">
                <a:latin typeface="Arial" charset="0"/>
                <a:cs typeface="Arial" charset="0"/>
              </a:rPr>
              <a:t> </a:t>
            </a:r>
            <a:r>
              <a:rPr lang="id-ID" sz="2600" dirty="0" smtClean="0">
                <a:latin typeface="Arial" charset="0"/>
                <a:cs typeface="Arial" charset="0"/>
              </a:rPr>
              <a:t>yang masuk ke dalam</a:t>
            </a:r>
            <a:r>
              <a:rPr lang="en-US" sz="2600" dirty="0" smtClean="0">
                <a:latin typeface="Arial" charset="0"/>
                <a:cs typeface="Arial" charset="0"/>
              </a:rPr>
              <a:t> </a:t>
            </a:r>
            <a:r>
              <a:rPr lang="en-US" sz="2600" i="1" dirty="0" smtClean="0">
                <a:latin typeface="Arial" charset="0"/>
                <a:cs typeface="Arial" charset="0"/>
              </a:rPr>
              <a:t>B</a:t>
            </a:r>
          </a:p>
          <a:p>
            <a:pPr lvl="1"/>
            <a:r>
              <a:rPr lang="id-ID" sz="2600" dirty="0" smtClean="0">
                <a:latin typeface="Arial" charset="0"/>
                <a:cs typeface="Arial" charset="0"/>
              </a:rPr>
              <a:t>Maka</a:t>
            </a:r>
            <a:r>
              <a:rPr lang="en-US" sz="2600" dirty="0" smtClean="0">
                <a:latin typeface="Arial" charset="0"/>
                <a:cs typeface="Arial" charset="0"/>
              </a:rPr>
              <a:t> </a:t>
            </a:r>
            <a:r>
              <a:rPr lang="en-US" sz="2600" i="1" dirty="0" smtClean="0">
                <a:latin typeface="Arial" charset="0"/>
                <a:cs typeface="Arial" charset="0"/>
              </a:rPr>
              <a:t>S</a:t>
            </a:r>
            <a:r>
              <a:rPr lang="en-US" sz="2600" dirty="0" smtClean="0">
                <a:latin typeface="Arial" charset="0"/>
                <a:cs typeface="Arial" charset="0"/>
              </a:rPr>
              <a:t> </a:t>
            </a:r>
            <a:r>
              <a:rPr lang="id-ID" sz="2600" dirty="0" smtClean="0">
                <a:latin typeface="Arial" charset="0"/>
                <a:cs typeface="Arial" charset="0"/>
              </a:rPr>
              <a:t>mempunyai distribusi binomial dengan parameter </a:t>
            </a:r>
            <a:r>
              <a:rPr lang="en-US" sz="2600" i="1" dirty="0" smtClean="0">
                <a:latin typeface="Arial" charset="0"/>
                <a:cs typeface="Arial" charset="0"/>
              </a:rPr>
              <a:t>n</a:t>
            </a:r>
            <a:r>
              <a:rPr lang="en-US" sz="2600" dirty="0" smtClean="0">
                <a:latin typeface="Arial" charset="0"/>
                <a:cs typeface="Arial" charset="0"/>
              </a:rPr>
              <a:t> and </a:t>
            </a:r>
            <a:r>
              <a:rPr lang="en-US" sz="2600" i="1" dirty="0" smtClean="0">
                <a:latin typeface="Arial" charset="0"/>
                <a:cs typeface="Arial" charset="0"/>
              </a:rPr>
              <a:t>p</a:t>
            </a:r>
            <a:r>
              <a:rPr lang="en-US" sz="2600" dirty="0" smtClean="0">
                <a:latin typeface="Arial" charset="0"/>
                <a:cs typeface="Arial" charset="0"/>
              </a:rPr>
              <a:t>, unbiased point estimator </a:t>
            </a:r>
            <a:r>
              <a:rPr lang="id-ID" sz="2600" dirty="0" smtClean="0">
                <a:latin typeface="Arial" charset="0"/>
                <a:cs typeface="Arial" charset="0"/>
              </a:rPr>
              <a:t>untuk</a:t>
            </a:r>
            <a:r>
              <a:rPr lang="en-US" sz="2600" dirty="0" smtClean="0">
                <a:latin typeface="Arial" charset="0"/>
                <a:cs typeface="Arial" charset="0"/>
              </a:rPr>
              <a:t> </a:t>
            </a:r>
            <a:r>
              <a:rPr lang="en-US" sz="2600" i="1" dirty="0" smtClean="0">
                <a:latin typeface="Arial" charset="0"/>
                <a:cs typeface="Arial" charset="0"/>
              </a:rPr>
              <a:t>p</a:t>
            </a:r>
            <a:r>
              <a:rPr lang="en-US" sz="2600" dirty="0" smtClean="0">
                <a:latin typeface="Arial" charset="0"/>
                <a:cs typeface="Arial" charset="0"/>
              </a:rPr>
              <a:t> </a:t>
            </a:r>
            <a:r>
              <a:rPr lang="id-ID" sz="2600" dirty="0" smtClean="0">
                <a:latin typeface="Arial" charset="0"/>
                <a:cs typeface="Arial" charset="0"/>
              </a:rPr>
              <a:t>adalah</a:t>
            </a:r>
            <a:endParaRPr lang="en-US" sz="26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id-ID" sz="2400" dirty="0" smtClean="0"/>
              <a:t> </a:t>
            </a:r>
            <a:endParaRPr lang="en-US" dirty="0" smtClean="0"/>
          </a:p>
          <a:p>
            <a:endParaRPr lang="id-ID" dirty="0"/>
          </a:p>
        </p:txBody>
      </p:sp>
      <p:graphicFrame>
        <p:nvGraphicFramePr>
          <p:cNvPr id="31746" name="Object 1024"/>
          <p:cNvGraphicFramePr>
            <a:graphicFrameLocks noChangeAspect="1"/>
          </p:cNvGraphicFramePr>
          <p:nvPr/>
        </p:nvGraphicFramePr>
        <p:xfrm>
          <a:off x="3635896" y="5229200"/>
          <a:ext cx="10668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7" name="Equation" r:id="rId3" imgW="419040" imgH="393480" progId="Equation.3">
                  <p:embed/>
                </p:oleObj>
              </mc:Choice>
              <mc:Fallback>
                <p:oleObj name="Equation" r:id="rId3" imgW="419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5229200"/>
                        <a:ext cx="1066800" cy="99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895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Output?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Sifat stokastik dari data output</a:t>
            </a:r>
          </a:p>
          <a:p>
            <a:pPr lvl="1"/>
            <a:r>
              <a:rPr lang="id-ID" dirty="0" smtClean="0"/>
              <a:t>Akibat penggunaan random variate di model input – variability juga terbawa ke output</a:t>
            </a:r>
          </a:p>
          <a:p>
            <a:pPr lvl="1"/>
            <a:r>
              <a:rPr lang="id-ID" dirty="0" smtClean="0"/>
              <a:t>Penggunaan aliran data random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Pengukuran performansi lain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latin typeface="Arial" charset="0"/>
                <a:cs typeface="Arial" charset="0"/>
              </a:rPr>
              <a:t>Contoh 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pPr lvl="1"/>
            <a:r>
              <a:rPr lang="id-ID" dirty="0" smtClean="0">
                <a:latin typeface="Arial" charset="0"/>
                <a:cs typeface="Arial" charset="0"/>
              </a:rPr>
              <a:t>Misalkan kita ingin mendapatkan perkiraan dari</a:t>
            </a:r>
            <a:endParaRPr lang="en-US" dirty="0" smtClean="0">
              <a:latin typeface="Arial" charset="0"/>
              <a:cs typeface="Arial" charset="0"/>
            </a:endParaRP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dirty="0" smtClean="0"/>
              <a:t>	</a:t>
            </a:r>
          </a:p>
          <a:p>
            <a:pPr lvl="1"/>
            <a:endParaRPr lang="id-ID" sz="2600" dirty="0" smtClean="0">
              <a:latin typeface="Arial" charset="0"/>
              <a:cs typeface="Arial" charset="0"/>
            </a:endParaRPr>
          </a:p>
          <a:p>
            <a:pPr lvl="1"/>
            <a:r>
              <a:rPr lang="id-ID" sz="2600" dirty="0" smtClean="0">
                <a:latin typeface="Arial" charset="0"/>
                <a:cs typeface="Arial" charset="0"/>
              </a:rPr>
              <a:t>Dalam </a:t>
            </a:r>
            <a:r>
              <a:rPr lang="id-ID" sz="2600" dirty="0" smtClean="0">
                <a:latin typeface="Arial" charset="0"/>
                <a:cs typeface="Arial" charset="0"/>
              </a:rPr>
              <a:t>kasus ini </a:t>
            </a:r>
            <a:r>
              <a:rPr lang="en-US" sz="2600" i="1" dirty="0" smtClean="0">
                <a:latin typeface="Arial" charset="0"/>
                <a:cs typeface="Arial" charset="0"/>
              </a:rPr>
              <a:t>B</a:t>
            </a:r>
            <a:r>
              <a:rPr lang="en-US" sz="2600" dirty="0" smtClean="0">
                <a:latin typeface="Arial" charset="0"/>
                <a:cs typeface="Arial" charset="0"/>
              </a:rPr>
              <a:t> = [0, 15], </a:t>
            </a:r>
            <a:r>
              <a:rPr lang="id-ID" sz="2600" dirty="0" smtClean="0">
                <a:latin typeface="Arial" charset="0"/>
                <a:cs typeface="Arial" charset="0"/>
              </a:rPr>
              <a:t>dilakukan </a:t>
            </a:r>
            <a:r>
              <a:rPr lang="en-US" sz="2600" dirty="0" smtClean="0">
                <a:latin typeface="Arial" charset="0"/>
                <a:cs typeface="Arial" charset="0"/>
              </a:rPr>
              <a:t>100 </a:t>
            </a:r>
            <a:r>
              <a:rPr lang="id-ID" sz="2600" dirty="0" smtClean="0">
                <a:latin typeface="Arial" charset="0"/>
                <a:cs typeface="Arial" charset="0"/>
              </a:rPr>
              <a:t>percobaan saling bebas dari simulasi bank dan</a:t>
            </a:r>
          </a:p>
          <a:p>
            <a:pPr lvl="1"/>
            <a:endParaRPr lang="en-US" sz="2600" dirty="0" smtClean="0">
              <a:latin typeface="Arial" charset="0"/>
              <a:cs typeface="Arial" charset="0"/>
            </a:endParaRPr>
          </a:p>
          <a:p>
            <a:pPr lvl="1"/>
            <a:r>
              <a:rPr lang="id-ID" sz="2600" dirty="0" smtClean="0">
                <a:latin typeface="Arial" charset="0"/>
                <a:cs typeface="Arial" charset="0"/>
              </a:rPr>
              <a:t>Jadi, dari untuk sekitar 77 dari 100 hari, kita memperkirakan maksimum panjang antrian dalam satu hari sama atau kurang dari 15 pelanggan.</a:t>
            </a:r>
            <a:endParaRPr lang="id-ID" dirty="0"/>
          </a:p>
        </p:txBody>
      </p:sp>
      <p:graphicFrame>
        <p:nvGraphicFramePr>
          <p:cNvPr id="32770" name="Object 0"/>
          <p:cNvGraphicFramePr>
            <a:graphicFrameLocks noChangeAspect="1"/>
          </p:cNvGraphicFramePr>
          <p:nvPr/>
        </p:nvGraphicFramePr>
        <p:xfrm>
          <a:off x="1768475" y="2819400"/>
          <a:ext cx="57594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1" name="Equation" r:id="rId3" imgW="2450880" imgH="279360" progId="Equation.3">
                  <p:embed/>
                </p:oleObj>
              </mc:Choice>
              <mc:Fallback>
                <p:oleObj name="Equation" r:id="rId3" imgW="2450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2819400"/>
                        <a:ext cx="5759450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023584"/>
              </p:ext>
            </p:extLst>
          </p:nvPr>
        </p:nvGraphicFramePr>
        <p:xfrm>
          <a:off x="6444208" y="4365104"/>
          <a:ext cx="12192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name="Equation" r:id="rId5" imgW="571320" imgH="203040" progId="Equation.3">
                  <p:embed/>
                </p:oleObj>
              </mc:Choice>
              <mc:Fallback>
                <p:oleObj name="Equation" r:id="rId5" imgW="571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4365104"/>
                        <a:ext cx="1219200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3599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Terminating Simulation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Prosedur sekuensial</a:t>
            </a:r>
            <a:endParaRPr lang="en-US" dirty="0" smtClean="0"/>
          </a:p>
          <a:p>
            <a:pPr lvl="1"/>
            <a:r>
              <a:rPr lang="id-ID" dirty="0" smtClean="0"/>
              <a:t>Prakteknya, dilakukan perhitungan statistik setiap akhir run.</a:t>
            </a:r>
            <a:endParaRPr lang="en-US" dirty="0" smtClean="0"/>
          </a:p>
          <a:p>
            <a:endParaRPr lang="id-ID" dirty="0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982216" y="2204864"/>
            <a:ext cx="6902152" cy="3409181"/>
            <a:chOff x="192" y="1536"/>
            <a:chExt cx="4560" cy="2454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1296" y="1680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29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278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92" y="1536"/>
              <a:ext cx="110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err="1" smtClean="0">
                  <a:sym typeface="Wingdings" pitchFamily="2" charset="2"/>
                </a:rPr>
                <a:t>Repl</a:t>
              </a:r>
              <a:r>
                <a:rPr lang="id-ID" dirty="0" smtClean="0">
                  <a:sym typeface="Wingdings" pitchFamily="2" charset="2"/>
                </a:rPr>
                <a:t>ikasi</a:t>
              </a:r>
              <a:r>
                <a:rPr lang="en-US" dirty="0" smtClean="0">
                  <a:sym typeface="Wingdings" pitchFamily="2" charset="2"/>
                </a:rPr>
                <a:t> </a:t>
              </a:r>
              <a:r>
                <a:rPr lang="en-US" dirty="0">
                  <a:sym typeface="Wingdings" pitchFamily="2" charset="2"/>
                </a:rPr>
                <a:t>1:</a:t>
              </a:r>
              <a:endParaRPr lang="en-US" sz="2000" dirty="0">
                <a:sym typeface="Wingdings" pitchFamily="2" charset="2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296" y="2256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296" y="22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2784" y="22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1296" y="2736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129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2784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296" y="3696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296" y="36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2784" y="36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2832" y="1536"/>
              <a:ext cx="172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d-ID" dirty="0" smtClean="0"/>
                <a:t>perkiraan</a:t>
              </a:r>
              <a:r>
                <a:rPr lang="en-US" dirty="0" smtClean="0"/>
                <a:t>: </a:t>
              </a:r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, S</a:t>
              </a:r>
              <a:r>
                <a:rPr lang="en-US" baseline="-25000" dirty="0"/>
                <a:t>1</a:t>
              </a:r>
              <a:r>
                <a:rPr lang="en-US" baseline="30000" dirty="0"/>
                <a:t>2</a:t>
              </a:r>
              <a:r>
                <a:rPr lang="en-US" dirty="0"/>
                <a:t>(x)</a:t>
              </a:r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1248" y="1824"/>
              <a:ext cx="23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d-ID" sz="2000" u="sng" dirty="0" smtClean="0"/>
                <a:t>Hapus stat</a:t>
              </a:r>
              <a:r>
                <a:rPr lang="en-US" sz="2000" dirty="0" smtClean="0"/>
                <a:t> </a:t>
              </a:r>
              <a:r>
                <a:rPr lang="en-US" sz="2000" dirty="0"/>
                <a:t>- </a:t>
              </a:r>
              <a:r>
                <a:rPr lang="id-ID" sz="2000" dirty="0" smtClean="0"/>
                <a:t>digunakan</a:t>
              </a:r>
              <a:r>
                <a:rPr lang="en-US" sz="2000" dirty="0" smtClean="0"/>
                <a:t> RN</a:t>
              </a:r>
              <a:r>
                <a:rPr lang="id-ID" sz="2000" dirty="0" smtClean="0"/>
                <a:t> baru</a:t>
              </a:r>
              <a:r>
                <a:rPr lang="en-US" sz="2000" dirty="0" smtClean="0"/>
                <a:t> </a:t>
              </a:r>
              <a:endParaRPr lang="en-US" dirty="0"/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2832" y="2112"/>
              <a:ext cx="172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d-ID" dirty="0" smtClean="0"/>
                <a:t>perkiraan</a:t>
              </a:r>
              <a:r>
                <a:rPr lang="en-US" dirty="0" smtClean="0"/>
                <a:t>: </a:t>
              </a:r>
              <a:r>
                <a:rPr lang="en-US" dirty="0"/>
                <a:t>x</a:t>
              </a:r>
              <a:r>
                <a:rPr lang="en-US" baseline="-25000" dirty="0"/>
                <a:t>2</a:t>
              </a:r>
              <a:r>
                <a:rPr lang="en-US" dirty="0"/>
                <a:t>, S</a:t>
              </a:r>
              <a:r>
                <a:rPr lang="en-US" baseline="-25000" dirty="0"/>
                <a:t>2</a:t>
              </a:r>
              <a:r>
                <a:rPr lang="en-US" baseline="30000" dirty="0"/>
                <a:t>2</a:t>
              </a:r>
              <a:r>
                <a:rPr lang="en-US" dirty="0"/>
                <a:t>(x)</a:t>
              </a:r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1536" y="235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ym typeface="MT Extra" pitchFamily="18" charset="2"/>
                </a:rPr>
                <a:t></a:t>
              </a:r>
              <a:endParaRPr lang="en-US" sz="2000">
                <a:sym typeface="MT Extra" pitchFamily="18" charset="2"/>
              </a:endParaRPr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851" y="211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2: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560" y="2592"/>
              <a:ext cx="672" cy="288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n</a:t>
              </a:r>
              <a:r>
                <a:rPr lang="en-US" baseline="-25000" dirty="0"/>
                <a:t>0</a:t>
              </a:r>
              <a:r>
                <a:rPr lang="en-US" dirty="0"/>
                <a:t> </a:t>
              </a:r>
              <a:r>
                <a:rPr lang="en-US" dirty="0">
                  <a:sym typeface="Symbol" pitchFamily="18" charset="2"/>
                </a:rPr>
                <a:t> 2:</a:t>
              </a:r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1536" y="2986"/>
              <a:ext cx="24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ym typeface="MT Extra" pitchFamily="18" charset="2"/>
                </a:rPr>
                <a:t> 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896" y="3557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n:</a:t>
              </a:r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2832" y="2592"/>
              <a:ext cx="192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d-ID" dirty="0" smtClean="0"/>
                <a:t>perkiraan</a:t>
              </a:r>
              <a:r>
                <a:rPr lang="en-US" dirty="0" smtClean="0"/>
                <a:t>: x</a:t>
              </a:r>
              <a:r>
                <a:rPr lang="en-US" baseline="-25000" dirty="0" smtClean="0"/>
                <a:t>n0</a:t>
              </a:r>
              <a:r>
                <a:rPr lang="en-US" dirty="0" smtClean="0"/>
                <a:t>, S</a:t>
              </a:r>
              <a:r>
                <a:rPr lang="en-US" baseline="-25000" dirty="0" smtClean="0"/>
                <a:t>no</a:t>
              </a:r>
              <a:r>
                <a:rPr lang="en-US" baseline="30000" dirty="0" smtClean="0"/>
                <a:t>2</a:t>
              </a:r>
              <a:r>
                <a:rPr lang="en-US" dirty="0" smtClean="0"/>
                <a:t>(x</a:t>
              </a:r>
              <a:r>
                <a:rPr lang="en-US" dirty="0"/>
                <a:t>) </a:t>
              </a:r>
              <a:r>
                <a:rPr lang="id-ID" dirty="0" smtClean="0"/>
                <a:t>cari </a:t>
              </a:r>
              <a:r>
                <a:rPr lang="en-US" dirty="0" smtClean="0"/>
                <a:t>X(n</a:t>
              </a:r>
              <a:r>
                <a:rPr lang="en-US" baseline="-25000" dirty="0" smtClean="0"/>
                <a:t>0</a:t>
              </a:r>
              <a:r>
                <a:rPr lang="en-US" dirty="0" smtClean="0"/>
                <a:t>), </a:t>
              </a:r>
              <a:r>
                <a:rPr lang="en-US" dirty="0"/>
                <a:t>S</a:t>
              </a:r>
              <a:r>
                <a:rPr lang="en-US" baseline="30000" dirty="0"/>
                <a:t>2</a:t>
              </a:r>
              <a:r>
                <a:rPr lang="en-US" dirty="0"/>
                <a:t>(n</a:t>
              </a:r>
              <a:r>
                <a:rPr lang="en-US" baseline="-25000" dirty="0"/>
                <a:t>0</a:t>
              </a:r>
              <a:r>
                <a:rPr lang="en-US" dirty="0"/>
                <a:t>) </a:t>
              </a:r>
              <a:r>
                <a:rPr lang="id-ID" dirty="0" smtClean="0"/>
                <a:t>sampai</a:t>
              </a:r>
              <a:endParaRPr lang="en-US" dirty="0"/>
            </a:p>
          </p:txBody>
        </p:sp>
        <p:graphicFrame>
          <p:nvGraphicFramePr>
            <p:cNvPr id="27" name="Object 1024"/>
            <p:cNvGraphicFramePr>
              <a:graphicFrameLocks noChangeAspect="1"/>
            </p:cNvGraphicFramePr>
            <p:nvPr/>
          </p:nvGraphicFramePr>
          <p:xfrm>
            <a:off x="3250" y="3168"/>
            <a:ext cx="1484" cy="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0" name="Equation" r:id="rId3" imgW="1282680" imgH="711000" progId="Equation.3">
                    <p:embed/>
                  </p:oleObj>
                </mc:Choice>
                <mc:Fallback>
                  <p:oleObj name="Equation" r:id="rId3" imgW="1282680" imgH="7110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0" y="3168"/>
                          <a:ext cx="1484" cy="8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Terminating simulation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2400" dirty="0" smtClean="0">
                <a:latin typeface="Arial" charset="0"/>
                <a:cs typeface="Arial" charset="0"/>
              </a:rPr>
              <a:t>Penggunaan prosedur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id-ID" sz="2400" dirty="0" smtClean="0">
                <a:latin typeface="Arial" charset="0"/>
                <a:cs typeface="Arial" charset="0"/>
              </a:rPr>
              <a:t>Jika pr</a:t>
            </a:r>
            <a:r>
              <a:rPr lang="en-US" sz="2400" dirty="0" smtClean="0">
                <a:latin typeface="Arial" charset="0"/>
                <a:cs typeface="Arial" charset="0"/>
              </a:rPr>
              <a:t>e</a:t>
            </a:r>
            <a:r>
              <a:rPr lang="id-ID" sz="2400" dirty="0" smtClean="0">
                <a:latin typeface="Arial" charset="0"/>
                <a:cs typeface="Arial" charset="0"/>
              </a:rPr>
              <a:t>sisi dari</a:t>
            </a:r>
            <a:r>
              <a:rPr lang="en-US" sz="2400" dirty="0" smtClean="0">
                <a:latin typeface="Arial" charset="0"/>
                <a:cs typeface="Arial" charset="0"/>
              </a:rPr>
              <a:t> C.I. </a:t>
            </a:r>
            <a:r>
              <a:rPr lang="id-ID" sz="2400" dirty="0" smtClean="0">
                <a:latin typeface="Arial" charset="0"/>
                <a:cs typeface="Arial" charset="0"/>
              </a:rPr>
              <a:t>Tidak terlalu penting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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id-ID" sz="2400" dirty="0" smtClean="0">
                <a:latin typeface="Arial" charset="0"/>
                <a:cs typeface="Arial" charset="0"/>
              </a:rPr>
              <a:t>digunakan prosedur fixed sampling</a:t>
            </a:r>
            <a:endParaRPr lang="en-US" sz="24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lvl="1"/>
            <a:r>
              <a:rPr lang="id-ID" sz="2400" dirty="0" smtClean="0">
                <a:latin typeface="Arial" charset="0"/>
                <a:cs typeface="Arial" charset="0"/>
                <a:sym typeface="Symbol" pitchFamily="18" charset="2"/>
              </a:rPr>
              <a:t>Dengan 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  </a:t>
            </a:r>
            <a:r>
              <a:rPr lang="id-ID" sz="2400" dirty="0" smtClean="0">
                <a:latin typeface="Arial" charset="0"/>
                <a:cs typeface="Arial" charset="0"/>
                <a:sym typeface="Symbol" pitchFamily="18" charset="2"/>
              </a:rPr>
              <a:t>kecil 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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id-ID" sz="2400" dirty="0" smtClean="0">
                <a:latin typeface="Arial" charset="0"/>
                <a:cs typeface="Arial" charset="0"/>
              </a:rPr>
              <a:t>menggunakan prosedur sekuensial dengan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   0.15 and n</a:t>
            </a:r>
            <a:r>
              <a:rPr lang="en-US" sz="2400" baseline="-25000" dirty="0" smtClean="0">
                <a:latin typeface="Arial" charset="0"/>
                <a:cs typeface="Arial" charset="0"/>
                <a:sym typeface="Symbol" pitchFamily="18" charset="2"/>
              </a:rPr>
              <a:t>0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  10</a:t>
            </a:r>
          </a:p>
          <a:p>
            <a:pPr lvl="1">
              <a:lnSpc>
                <a:spcPct val="80000"/>
              </a:lnSpc>
            </a:pPr>
            <a:r>
              <a:rPr lang="id-ID" sz="2400" dirty="0" smtClean="0">
                <a:latin typeface="Arial" charset="0"/>
                <a:cs typeface="Arial" charset="0"/>
                <a:sym typeface="Symbol" pitchFamily="18" charset="2"/>
              </a:rPr>
              <a:t>jika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   0.15 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id-ID" sz="2400" dirty="0" smtClean="0">
                <a:latin typeface="Arial" charset="0"/>
                <a:cs typeface="Arial" charset="0"/>
              </a:rPr>
              <a:t>dengan penerapan beruntun pendekatan fixed sampling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lvl="1"/>
            <a:r>
              <a:rPr lang="id-ID" sz="2400" dirty="0" smtClean="0">
                <a:latin typeface="Arial" charset="0"/>
                <a:cs typeface="Arial" charset="0"/>
              </a:rPr>
              <a:t>Dengan 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</a:t>
            </a:r>
            <a:r>
              <a:rPr lang="id-ID" sz="2400" dirty="0" smtClean="0">
                <a:latin typeface="Arial" charset="0"/>
                <a:cs typeface="Arial" charset="0"/>
                <a:sym typeface="Symbol" pitchFamily="18" charset="2"/>
              </a:rPr>
              <a:t> kecil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 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id-ID" sz="2400" dirty="0" smtClean="0">
                <a:latin typeface="Arial" charset="0"/>
                <a:cs typeface="Arial" charset="0"/>
              </a:rPr>
              <a:t>dengan penerapan beruntun pendekatan fixed sampling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lvl="1"/>
            <a:r>
              <a:rPr lang="en-US" sz="2400" smtClean="0">
                <a:latin typeface="Arial" charset="0"/>
                <a:cs typeface="Arial" charset="0"/>
              </a:rPr>
              <a:t>B</a:t>
            </a:r>
            <a:r>
              <a:rPr lang="id-ID" sz="2400" smtClean="0">
                <a:latin typeface="Arial" charset="0"/>
                <a:cs typeface="Arial" charset="0"/>
              </a:rPr>
              <a:t>uat </a:t>
            </a:r>
            <a:r>
              <a:rPr lang="id-ID" sz="2400" dirty="0" smtClean="0">
                <a:latin typeface="Arial" charset="0"/>
                <a:cs typeface="Arial" charset="0"/>
              </a:rPr>
              <a:t>minimal </a:t>
            </a:r>
            <a:r>
              <a:rPr lang="en-US" sz="2400" dirty="0" smtClean="0">
                <a:latin typeface="Arial" charset="0"/>
                <a:cs typeface="Arial" charset="0"/>
              </a:rPr>
              <a:t>3 </a:t>
            </a:r>
            <a:r>
              <a:rPr lang="id-ID" sz="2400" dirty="0" smtClean="0">
                <a:latin typeface="Arial" charset="0"/>
                <a:cs typeface="Arial" charset="0"/>
              </a:rPr>
              <a:t>sampai</a:t>
            </a:r>
            <a:r>
              <a:rPr lang="en-US" sz="2400" dirty="0" smtClean="0">
                <a:latin typeface="Arial" charset="0"/>
                <a:cs typeface="Arial" charset="0"/>
              </a:rPr>
              <a:t> 5 </a:t>
            </a:r>
            <a:r>
              <a:rPr lang="id-ID" sz="2400" dirty="0" smtClean="0">
                <a:latin typeface="Arial" charset="0"/>
                <a:cs typeface="Arial" charset="0"/>
              </a:rPr>
              <a:t>replikasi untuk melihat variability dari </a:t>
            </a:r>
            <a:r>
              <a:rPr lang="en-US" sz="2400" dirty="0" err="1" smtClean="0">
                <a:latin typeface="Arial" charset="0"/>
                <a:cs typeface="Arial" charset="0"/>
              </a:rPr>
              <a:t>X</a:t>
            </a:r>
            <a:r>
              <a:rPr lang="en-US" sz="2400" baseline="-25000" dirty="0" err="1" smtClean="0">
                <a:latin typeface="Arial" charset="0"/>
                <a:cs typeface="Arial" charset="0"/>
              </a:rPr>
              <a:t>j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lvl="1"/>
            <a:r>
              <a:rPr lang="id-ID" sz="2400" dirty="0" smtClean="0">
                <a:latin typeface="Arial" charset="0"/>
                <a:cs typeface="Arial" charset="0"/>
              </a:rPr>
              <a:t>Jika tidak mungkin membuat 3 sampai 5 replikasi karena waktu atau biaya 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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id-ID" sz="2400" dirty="0" smtClean="0">
                <a:latin typeface="Arial" charset="0"/>
                <a:cs typeface="Arial" charset="0"/>
              </a:rPr>
              <a:t>mungkin studi simulasi tidak perlu dilakukan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Maksud: memperkirakan performansi sistem melalui simulasi</a:t>
            </a:r>
          </a:p>
          <a:p>
            <a:r>
              <a:rPr lang="id-ID" dirty="0" smtClean="0"/>
              <a:t>Jika  </a:t>
            </a:r>
            <a:r>
              <a:rPr lang="en-US" dirty="0" smtClean="0"/>
              <a:t>  </a:t>
            </a:r>
            <a:r>
              <a:rPr lang="id-ID" dirty="0" smtClean="0"/>
              <a:t>adalah</a:t>
            </a:r>
            <a:r>
              <a:rPr lang="en-US" dirty="0" smtClean="0"/>
              <a:t> </a:t>
            </a:r>
            <a:r>
              <a:rPr lang="id-ID" dirty="0" smtClean="0"/>
              <a:t>performansi sistem, ketelitian dari estimator       bisa diukur dengan</a:t>
            </a:r>
          </a:p>
          <a:p>
            <a:pPr lvl="1"/>
            <a:r>
              <a:rPr lang="id-ID" dirty="0" smtClean="0"/>
              <a:t>Standard error dari </a:t>
            </a:r>
          </a:p>
          <a:p>
            <a:pPr lvl="1"/>
            <a:r>
              <a:rPr lang="id-ID" dirty="0" smtClean="0"/>
              <a:t>Lebar dari confidence interval (CI) dari </a:t>
            </a:r>
          </a:p>
          <a:p>
            <a:r>
              <a:rPr lang="id-ID" dirty="0" smtClean="0"/>
              <a:t>Tujuan dari analisis statistik</a:t>
            </a:r>
          </a:p>
          <a:p>
            <a:pPr lvl="1"/>
            <a:r>
              <a:rPr lang="id-ID" dirty="0" smtClean="0"/>
              <a:t>Untuk mendapatkan standard error atau CI</a:t>
            </a:r>
          </a:p>
          <a:p>
            <a:pPr lvl="1"/>
            <a:r>
              <a:rPr lang="id-ID" dirty="0" smtClean="0"/>
              <a:t>Untuk memperkirakan banyaknya observasi untuk mendapatkan standar error atau CI yang diinginkan</a:t>
            </a:r>
          </a:p>
          <a:p>
            <a:r>
              <a:rPr lang="id-ID" dirty="0" smtClean="0"/>
              <a:t>Masalah/isu yang akan muncul</a:t>
            </a:r>
          </a:p>
          <a:p>
            <a:pPr lvl="1"/>
            <a:r>
              <a:rPr lang="id-ID" dirty="0" smtClean="0"/>
              <a:t>Autocorrelation</a:t>
            </a:r>
          </a:p>
          <a:p>
            <a:pPr lvl="1"/>
            <a:r>
              <a:rPr lang="id-ID" dirty="0" smtClean="0"/>
              <a:t>Initial conditions</a:t>
            </a:r>
          </a:p>
          <a:p>
            <a:pPr lvl="1"/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812360" y="1628800"/>
          <a:ext cx="312035" cy="468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126618" imgH="215801" progId="Equation.3">
                  <p:embed/>
                </p:oleObj>
              </mc:Choice>
              <mc:Fallback>
                <p:oleObj name="Equation" r:id="rId3" imgW="126618" imgH="215801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1628800"/>
                        <a:ext cx="312035" cy="4680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259632" y="1674708"/>
          <a:ext cx="3587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674708"/>
                        <a:ext cx="35877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3275856" y="2330602"/>
          <a:ext cx="3587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7" imgW="126618" imgH="215801" progId="Equation.3">
                  <p:embed/>
                </p:oleObj>
              </mc:Choice>
              <mc:Fallback>
                <p:oleObj name="Equation" r:id="rId7" imgW="126618" imgH="215801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330602"/>
                        <a:ext cx="35877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5364088" y="2717938"/>
          <a:ext cx="3587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8" imgW="126618" imgH="215801" progId="Equation.3">
                  <p:embed/>
                </p:oleObj>
              </mc:Choice>
              <mc:Fallback>
                <p:oleObj name="Equation" r:id="rId8" imgW="126618" imgH="215801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2717938"/>
                        <a:ext cx="35877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Komputer</a:t>
            </a:r>
            <a:r>
              <a:rPr lang="en-US" dirty="0" smtClean="0"/>
              <a:t> Time-shared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/>
              <a:t>lama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terkoneksi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? </a:t>
            </a:r>
          </a:p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yang </a:t>
            </a:r>
            <a:r>
              <a:rPr lang="en-US" dirty="0" err="1"/>
              <a:t>menunggu</a:t>
            </a:r>
            <a:r>
              <a:rPr lang="en-US" dirty="0"/>
              <a:t>? </a:t>
            </a:r>
          </a:p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1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terkoneksi</a:t>
            </a:r>
            <a:r>
              <a:rPr lang="en-US" dirty="0"/>
              <a:t>? </a:t>
            </a:r>
          </a:p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/>
              <a:t>rata-rata </a:t>
            </a:r>
            <a:r>
              <a:rPr lang="en-US" dirty="0" err="1"/>
              <a:t>pengguna</a:t>
            </a:r>
            <a:r>
              <a:rPr lang="en-US" dirty="0"/>
              <a:t> yang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terkoneksi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728658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Komputer</a:t>
            </a:r>
            <a:r>
              <a:rPr lang="en-US" dirty="0" smtClean="0"/>
              <a:t> Time-shared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200" dirty="0" err="1"/>
              <a:t>B</a:t>
            </a:r>
            <a:r>
              <a:rPr lang="en-US" sz="2200" dirty="0" err="1" smtClean="0"/>
              <a:t>erapa</a:t>
            </a:r>
            <a:r>
              <a:rPr lang="en-US" sz="2200" dirty="0" smtClean="0"/>
              <a:t> </a:t>
            </a:r>
            <a:r>
              <a:rPr lang="en-US" sz="2200" dirty="0"/>
              <a:t>rata-rata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/>
              <a:t>seorang</a:t>
            </a:r>
            <a:r>
              <a:rPr lang="en-US" sz="2200" dirty="0"/>
              <a:t> </a:t>
            </a:r>
            <a:r>
              <a:rPr lang="en-US" sz="2200" dirty="0" err="1"/>
              <a:t>pengguna</a:t>
            </a:r>
            <a:r>
              <a:rPr lang="en-US" sz="2200" dirty="0"/>
              <a:t> </a:t>
            </a:r>
            <a:r>
              <a:rPr lang="en-US" sz="2200" dirty="0" err="1"/>
              <a:t>terkoneksi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setiap</a:t>
            </a:r>
            <a:r>
              <a:rPr lang="en-US" sz="2200" dirty="0"/>
              <a:t> </a:t>
            </a:r>
            <a:r>
              <a:rPr lang="en-US" sz="2200" dirty="0" err="1"/>
              <a:t>koneksi</a:t>
            </a:r>
            <a:r>
              <a:rPr lang="en-US" sz="2200" dirty="0"/>
              <a:t> yang </a:t>
            </a:r>
            <a:r>
              <a:rPr lang="en-US" sz="2200" dirty="0" err="1" smtClean="0"/>
              <a:t>dibuat</a:t>
            </a:r>
            <a:r>
              <a:rPr lang="en-US" sz="2200" dirty="0"/>
              <a:t>? </a:t>
            </a:r>
          </a:p>
          <a:p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menambah</a:t>
            </a:r>
            <a:r>
              <a:rPr lang="en-US" sz="2200" dirty="0"/>
              <a:t> </a:t>
            </a:r>
            <a:r>
              <a:rPr lang="en-US" sz="2200" dirty="0" err="1"/>
              <a:t>jumlah</a:t>
            </a:r>
            <a:r>
              <a:rPr lang="en-US" sz="2200" dirty="0"/>
              <a:t> port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mengurangi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/>
              <a:t>menunggu</a:t>
            </a:r>
            <a:r>
              <a:rPr lang="en-US" sz="2200" dirty="0"/>
              <a:t> </a:t>
            </a:r>
            <a:r>
              <a:rPr lang="en-US" sz="2200" dirty="0" err="1" smtClean="0"/>
              <a:t>koneksi</a:t>
            </a:r>
            <a:r>
              <a:rPr lang="en-US" sz="2200" dirty="0" smtClean="0"/>
              <a:t> </a:t>
            </a:r>
            <a:r>
              <a:rPr lang="en-US" sz="2200" dirty="0" err="1"/>
              <a:t>pengguna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signifikan</a:t>
            </a:r>
            <a:r>
              <a:rPr lang="en-US" sz="2200" dirty="0"/>
              <a:t>? </a:t>
            </a:r>
            <a:endParaRPr lang="en-US" sz="2200" dirty="0" smtClean="0"/>
          </a:p>
          <a:p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memperbesar</a:t>
            </a:r>
            <a:r>
              <a:rPr lang="en-US" sz="2200" dirty="0"/>
              <a:t> </a:t>
            </a:r>
            <a:r>
              <a:rPr lang="en-US" sz="2200" dirty="0" err="1"/>
              <a:t>memori</a:t>
            </a:r>
            <a:r>
              <a:rPr lang="en-US" sz="2200" dirty="0"/>
              <a:t> CPU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mengurangi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/>
              <a:t>menunggu</a:t>
            </a:r>
            <a:r>
              <a:rPr lang="en-US" sz="2200" dirty="0"/>
              <a:t> </a:t>
            </a:r>
            <a:r>
              <a:rPr lang="en-US" sz="2200" dirty="0" err="1" smtClean="0"/>
              <a:t>koneksi</a:t>
            </a:r>
            <a:r>
              <a:rPr lang="en-US" sz="2200" dirty="0" smtClean="0"/>
              <a:t> </a:t>
            </a:r>
            <a:r>
              <a:rPr lang="en-US" sz="2200" dirty="0" err="1"/>
              <a:t>pengguna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signifikan</a:t>
            </a:r>
            <a:r>
              <a:rPr lang="en-US" sz="2200" dirty="0"/>
              <a:t>? </a:t>
            </a:r>
            <a:endParaRPr lang="en-US" sz="2200" dirty="0" smtClean="0"/>
          </a:p>
          <a:p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mempercepat</a:t>
            </a:r>
            <a:r>
              <a:rPr lang="en-US" sz="2200" dirty="0"/>
              <a:t> </a:t>
            </a:r>
            <a:r>
              <a:rPr lang="en-US" sz="2200" dirty="0" err="1"/>
              <a:t>transmisi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mengurangi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 smtClean="0"/>
              <a:t>menunggu</a:t>
            </a:r>
            <a:r>
              <a:rPr lang="en-US" sz="2200" dirty="0" smtClean="0"/>
              <a:t> </a:t>
            </a:r>
            <a:r>
              <a:rPr lang="en-US" sz="2200" dirty="0" err="1" smtClean="0"/>
              <a:t>koneksi</a:t>
            </a:r>
            <a:r>
              <a:rPr lang="en-US" sz="2200" dirty="0" smtClean="0"/>
              <a:t> </a:t>
            </a:r>
            <a:r>
              <a:rPr lang="en-US" sz="2200" dirty="0" err="1"/>
              <a:t>pengguna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signifikan</a:t>
            </a:r>
            <a:r>
              <a:rPr lang="en-US" sz="2200" dirty="0"/>
              <a:t>? </a:t>
            </a:r>
            <a:endParaRPr lang="en-US" sz="2200" dirty="0" smtClean="0"/>
          </a:p>
          <a:p>
            <a:r>
              <a:rPr lang="en-US" sz="2200" dirty="0" err="1" smtClean="0"/>
              <a:t>Berapa</a:t>
            </a:r>
            <a:r>
              <a:rPr lang="en-US" sz="2200" dirty="0" smtClean="0"/>
              <a:t> </a:t>
            </a:r>
            <a:r>
              <a:rPr lang="en-US" sz="2200" dirty="0" err="1"/>
              <a:t>waktu</a:t>
            </a:r>
            <a:r>
              <a:rPr lang="en-US" sz="2200" dirty="0"/>
              <a:t> rata-rata port </a:t>
            </a:r>
            <a:r>
              <a:rPr lang="en-US" sz="2200" dirty="0" err="1"/>
              <a:t>kosong</a:t>
            </a:r>
            <a:r>
              <a:rPr lang="en-US" sz="2200" dirty="0"/>
              <a:t>? </a:t>
            </a:r>
            <a:endParaRPr lang="en-US" sz="2200" dirty="0" smtClean="0"/>
          </a:p>
          <a:p>
            <a:r>
              <a:rPr lang="en-US" sz="2200" dirty="0" err="1" smtClean="0"/>
              <a:t>Berapa</a:t>
            </a:r>
            <a:r>
              <a:rPr lang="en-US" sz="2200" dirty="0" smtClean="0"/>
              <a:t> </a:t>
            </a:r>
            <a:r>
              <a:rPr lang="en-US" sz="2200" dirty="0" err="1"/>
              <a:t>banyak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/>
              <a:t>menunggu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naik</a:t>
            </a:r>
            <a:r>
              <a:rPr lang="en-US" sz="2200" dirty="0"/>
              <a:t> </a:t>
            </a:r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pemanggilan</a:t>
            </a:r>
            <a:r>
              <a:rPr lang="en-US" sz="2200" dirty="0"/>
              <a:t> </a:t>
            </a:r>
            <a:r>
              <a:rPr lang="en-US" sz="2200" dirty="0" err="1"/>
              <a:t>pengguna</a:t>
            </a:r>
            <a:r>
              <a:rPr lang="en-US" sz="2200" dirty="0"/>
              <a:t> </a:t>
            </a:r>
            <a:r>
              <a:rPr lang="en-US" sz="2200" dirty="0" err="1"/>
              <a:t>bertambah</a:t>
            </a:r>
            <a:r>
              <a:rPr lang="en-US" sz="2200" dirty="0"/>
              <a:t> </a:t>
            </a:r>
            <a:r>
              <a:rPr lang="en-US" sz="2200" dirty="0" smtClean="0"/>
              <a:t>10</a:t>
            </a:r>
            <a:r>
              <a:rPr lang="en-US" sz="2200" dirty="0"/>
              <a:t>%? 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57350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simulasi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Terminating vs non-terminating</a:t>
            </a:r>
            <a:endParaRPr lang="en-US" dirty="0" smtClean="0"/>
          </a:p>
          <a:p>
            <a:r>
              <a:rPr lang="id-ID" dirty="0" smtClean="0"/>
              <a:t>Non terminating atau terminating?</a:t>
            </a:r>
          </a:p>
          <a:p>
            <a:pPr lvl="1"/>
            <a:r>
              <a:rPr lang="id-ID" dirty="0" smtClean="0"/>
              <a:t>Tergantung dari sifat (nature) sistem yang dimodelkan</a:t>
            </a:r>
          </a:p>
          <a:p>
            <a:pPr lvl="1"/>
            <a:r>
              <a:rPr lang="id-ID" dirty="0" smtClean="0"/>
              <a:t>Tujuan dari simulasi</a:t>
            </a:r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simulasi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Terminating simulation</a:t>
            </a:r>
          </a:p>
          <a:p>
            <a:pPr lvl="1"/>
            <a:r>
              <a:rPr lang="id-ID" dirty="0" smtClean="0"/>
              <a:t>Simulasi jalan sampai T</a:t>
            </a:r>
            <a:r>
              <a:rPr lang="id-ID" baseline="-25000" dirty="0" smtClean="0"/>
              <a:t>E</a:t>
            </a:r>
            <a:r>
              <a:rPr lang="id-ID" dirty="0" smtClean="0"/>
              <a:t>, </a:t>
            </a:r>
            <a:r>
              <a:rPr lang="id-ID" i="1" dirty="0" smtClean="0"/>
              <a:t>E</a:t>
            </a:r>
            <a:r>
              <a:rPr lang="id-ID" dirty="0" smtClean="0"/>
              <a:t> adalah event dimana simulasi berhenti, contoh : simulasi sampai 100 customer</a:t>
            </a:r>
          </a:p>
          <a:p>
            <a:pPr lvl="1"/>
            <a:r>
              <a:rPr lang="id-ID" dirty="0" smtClean="0"/>
              <a:t>Dimulai waktu 0 dengan kondisi initial yang didefinisikan.</a:t>
            </a:r>
          </a:p>
          <a:p>
            <a:pPr lvl="1"/>
            <a:r>
              <a:rPr lang="id-ID" dirty="0" smtClean="0"/>
              <a:t>Berhenti pada waktu T</a:t>
            </a:r>
            <a:r>
              <a:rPr lang="id-ID" baseline="-25000" dirty="0" smtClean="0"/>
              <a:t>E</a:t>
            </a:r>
            <a:endParaRPr lang="en-US" dirty="0" smtClean="0"/>
          </a:p>
          <a:p>
            <a:r>
              <a:rPr lang="id-ID" dirty="0" smtClean="0"/>
              <a:t>Non terminating simulation</a:t>
            </a:r>
          </a:p>
          <a:p>
            <a:pPr lvl="1"/>
            <a:r>
              <a:rPr lang="id-ID" dirty="0" smtClean="0"/>
              <a:t>Berjalan secara kontinu atau paling tidak selama waktu (simulasi) yang lama.</a:t>
            </a:r>
          </a:p>
          <a:p>
            <a:pPr lvl="1"/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id-ID" dirty="0" smtClean="0"/>
              <a:t> ditentukan oleh analis</a:t>
            </a:r>
          </a:p>
          <a:p>
            <a:pPr lvl="1"/>
            <a:r>
              <a:rPr lang="id-ID" dirty="0" smtClean="0"/>
              <a:t>Berjalan selama waktu tertentu yang ditentukan oleh analis</a:t>
            </a:r>
          </a:p>
          <a:p>
            <a:pPr lvl="1"/>
            <a:r>
              <a:rPr lang="id-ID" dirty="0" smtClean="0"/>
              <a:t>Dipelajari steady state dari sistem, yaitu kondisi yang tidak dipengaruhi oleh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id-ID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Sifat stokastik dari data output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Output mengandung random variate, karena output merupakan transformasi dari input dan input mengandung random variate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Output analisis untuk terminating simulation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Perkiraan parameter performansi sistem </a:t>
            </a:r>
            <a:r>
              <a:rPr lang="el-GR" dirty="0" smtClean="0"/>
              <a:t>θ</a:t>
            </a:r>
            <a:r>
              <a:rPr lang="id-ID" dirty="0" smtClean="0"/>
              <a:t> atau </a:t>
            </a:r>
            <a:r>
              <a:rPr lang="el-GR" dirty="0" smtClean="0"/>
              <a:t>φ</a:t>
            </a:r>
            <a:r>
              <a:rPr lang="id-ID" dirty="0" smtClean="0"/>
              <a:t>, dari sistem yang disimulasikan</a:t>
            </a:r>
          </a:p>
          <a:p>
            <a:pPr lvl="1"/>
            <a:r>
              <a:rPr lang="id-ID" dirty="0" smtClean="0"/>
              <a:t>Data waktu discrete [Y</a:t>
            </a:r>
            <a:r>
              <a:rPr lang="id-ID" baseline="-25000" dirty="0" smtClean="0"/>
              <a:t>1</a:t>
            </a:r>
            <a:r>
              <a:rPr lang="id-ID" dirty="0" smtClean="0"/>
              <a:t>, Y</a:t>
            </a:r>
            <a:r>
              <a:rPr lang="id-ID" baseline="-25000" dirty="0" smtClean="0"/>
              <a:t>2</a:t>
            </a:r>
            <a:r>
              <a:rPr lang="id-ID" dirty="0" smtClean="0"/>
              <a:t>, .. Y</a:t>
            </a:r>
            <a:r>
              <a:rPr lang="id-ID" baseline="-25000" dirty="0" smtClean="0"/>
              <a:t>n</a:t>
            </a:r>
            <a:r>
              <a:rPr lang="id-ID" dirty="0" smtClean="0"/>
              <a:t>] dengan mean </a:t>
            </a:r>
            <a:r>
              <a:rPr lang="el-GR" dirty="0" smtClean="0"/>
              <a:t>θ</a:t>
            </a:r>
            <a:endParaRPr lang="id-ID" dirty="0" smtClean="0"/>
          </a:p>
          <a:p>
            <a:pPr lvl="1"/>
            <a:r>
              <a:rPr lang="id-ID" dirty="0" smtClean="0"/>
              <a:t>Data waktu kontinu {Y</a:t>
            </a:r>
            <a:r>
              <a:rPr lang="id-ID" baseline="-25000" dirty="0" smtClean="0"/>
              <a:t>t</a:t>
            </a:r>
            <a:r>
              <a:rPr lang="id-ID" dirty="0" smtClean="0"/>
              <a:t>, 0 &lt; t &lt; T</a:t>
            </a:r>
            <a:r>
              <a:rPr lang="id-ID" baseline="-25000" dirty="0" smtClean="0"/>
              <a:t>E</a:t>
            </a:r>
            <a:r>
              <a:rPr lang="id-ID" dirty="0" smtClean="0"/>
              <a:t>} dengan time weighted mean </a:t>
            </a:r>
            <a:r>
              <a:rPr lang="el-GR" dirty="0" smtClean="0"/>
              <a:t>φ</a:t>
            </a:r>
            <a:endParaRPr lang="id-ID" dirty="0" smtClean="0"/>
          </a:p>
          <a:p>
            <a:r>
              <a:rPr lang="id-ID" dirty="0" smtClean="0"/>
              <a:t>Point estimat</a:t>
            </a:r>
            <a:r>
              <a:rPr lang="en-US" dirty="0" smtClean="0"/>
              <a:t>or</a:t>
            </a:r>
            <a:r>
              <a:rPr lang="id-ID" dirty="0" smtClean="0"/>
              <a:t> untuk data waktu diskret</a:t>
            </a:r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endParaRPr lang="id-ID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kontinu</a:t>
            </a:r>
            <a:endParaRPr lang="id-ID" dirty="0" smtClean="0"/>
          </a:p>
          <a:p>
            <a:pPr lvl="1">
              <a:buNone/>
            </a:pPr>
            <a:endParaRPr lang="id-ID" dirty="0" smtClean="0"/>
          </a:p>
          <a:p>
            <a:pPr marL="914400" lvl="2" indent="0">
              <a:buNone/>
            </a:pPr>
            <a:endParaRPr lang="id-ID" dirty="0" smtClean="0"/>
          </a:p>
          <a:p>
            <a:pPr lvl="1"/>
            <a:endParaRPr lang="id-ID" dirty="0" smtClean="0"/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3635375" y="4796085"/>
          <a:ext cx="13970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711016" imgH="330154" progId="Equation.3">
                  <p:embed/>
                </p:oleObj>
              </mc:Choice>
              <mc:Fallback>
                <p:oleObj name="Equation" r:id="rId3" imgW="711016" imgH="330154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796085"/>
                        <a:ext cx="13970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3695700" y="3861048"/>
          <a:ext cx="12573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5" imgW="584246" imgH="431570" progId="Equation.3">
                  <p:embed/>
                </p:oleObj>
              </mc:Choice>
              <mc:Fallback>
                <p:oleObj name="Equation" r:id="rId5" imgW="584246" imgH="43157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3861048"/>
                        <a:ext cx="12573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2">
      <a:dk1>
        <a:sysClr val="windowText" lastClr="000000"/>
      </a:dk1>
      <a:lt1>
        <a:sysClr val="window" lastClr="FFFFFF"/>
      </a:lt1>
      <a:dk2>
        <a:srgbClr val="262626"/>
      </a:dk2>
      <a:lt2>
        <a:srgbClr val="3F3F3F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886</Words>
  <Application>Microsoft Macintosh PowerPoint</Application>
  <PresentationFormat>On-screen Show (4:3)</PresentationFormat>
  <Paragraphs>183</Paragraphs>
  <Slides>22</Slides>
  <Notes>0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Origin</vt:lpstr>
      <vt:lpstr>Equation</vt:lpstr>
      <vt:lpstr>Microsoft Equation</vt:lpstr>
      <vt:lpstr>Analisis Output </vt:lpstr>
      <vt:lpstr>Analisis Output?</vt:lpstr>
      <vt:lpstr>Tujuan </vt:lpstr>
      <vt:lpstr>Komputer Time-shared</vt:lpstr>
      <vt:lpstr>Komputer Time-shared</vt:lpstr>
      <vt:lpstr>Jenis simulasi</vt:lpstr>
      <vt:lpstr>Jenis simulasi</vt:lpstr>
      <vt:lpstr>Sifat stokastik dari data output</vt:lpstr>
      <vt:lpstr>Output analisis untuk terminating simulation</vt:lpstr>
      <vt:lpstr>Output analisis untuk terminating simulation</vt:lpstr>
      <vt:lpstr>Output analisis untuk terminating simulation</vt:lpstr>
      <vt:lpstr>Output analisis untuk terminating simulation</vt:lpstr>
      <vt:lpstr>Terminating Simulation</vt:lpstr>
      <vt:lpstr>Terminating Simulation</vt:lpstr>
      <vt:lpstr>Terminating Simulation</vt:lpstr>
      <vt:lpstr>Terminating Simulation</vt:lpstr>
      <vt:lpstr>Terminating simulation</vt:lpstr>
      <vt:lpstr>Terminating simulation</vt:lpstr>
      <vt:lpstr>Pengukuran performasi lain</vt:lpstr>
      <vt:lpstr>Pengukuran performansi lain</vt:lpstr>
      <vt:lpstr>Terminating Simulation</vt:lpstr>
      <vt:lpstr>Terminating simulation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Output</dc:title>
  <dc:creator>IT Telkom; Micke Rusmerryani</dc:creator>
  <cp:lastModifiedBy>Gia Septiana Wulandari</cp:lastModifiedBy>
  <cp:revision>46</cp:revision>
  <dcterms:created xsi:type="dcterms:W3CDTF">2012-12-09T22:56:17Z</dcterms:created>
  <dcterms:modified xsi:type="dcterms:W3CDTF">2015-03-05T07:33:49Z</dcterms:modified>
</cp:coreProperties>
</file>