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640B-E602-454E-9F2A-75908788DDE0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11D6D-0E0A-6F40-8EA3-A172722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1D6D-0E0A-6F40-8EA3-A1727221C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D78E16-523E-CE48-A5FD-C2519AE99F5C}" type="datetimeFigureOut">
              <a:rPr lang="en-US" smtClean="0"/>
              <a:t>2/25/14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2D8921-0B85-9747-BF2B-EC0388C7A2D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Pembangkitan</a:t>
            </a:r>
            <a:r>
              <a:rPr lang="en-US" dirty="0" smtClean="0"/>
              <a:t> Random </a:t>
            </a:r>
            <a:r>
              <a:rPr lang="en-US" dirty="0" err="1" smtClean="0"/>
              <a:t>Variates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4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Stream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rentetan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dibagi-bagi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/</a:t>
            </a:r>
            <a:r>
              <a:rPr lang="en-US" b="1" i="1" dirty="0" smtClean="0"/>
              <a:t>stream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i="1" dirty="0" smtClean="0"/>
              <a:t>Stream1: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restoran</a:t>
            </a:r>
            <a:r>
              <a:rPr lang="en-US" dirty="0" smtClean="0"/>
              <a:t> </a:t>
            </a:r>
            <a:r>
              <a:rPr lang="en-US" i="1" dirty="0" smtClean="0"/>
              <a:t>drive-through</a:t>
            </a:r>
          </a:p>
          <a:p>
            <a:pPr marL="0" indent="0">
              <a:buNone/>
            </a:pPr>
            <a:r>
              <a:rPr lang="en-US" i="1" dirty="0" smtClean="0"/>
              <a:t>Stream 2</a:t>
            </a:r>
            <a:r>
              <a:rPr lang="en-US" dirty="0" smtClean="0"/>
              <a:t>: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pengemudi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956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Penerapan</a:t>
            </a:r>
            <a:r>
              <a:rPr lang="en-US" dirty="0" smtClean="0"/>
              <a:t> LCG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Bagilah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pembangkit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i="1" dirty="0" smtClean="0"/>
              <a:t>stream</a:t>
            </a:r>
            <a:endParaRPr lang="en-US" dirty="0" smtClean="0"/>
          </a:p>
          <a:p>
            <a:r>
              <a:rPr lang="en-US" dirty="0" err="1" smtClean="0"/>
              <a:t>Bangkitkan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(</a:t>
            </a:r>
            <a:r>
              <a:rPr lang="en-US" i="1" dirty="0" smtClean="0"/>
              <a:t>cycle length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Catat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i="1" baseline="-25000" dirty="0" err="1" smtClean="0"/>
              <a:t>i</a:t>
            </a:r>
            <a:r>
              <a:rPr lang="en-US" dirty="0" smtClean="0"/>
              <a:t> yang </a:t>
            </a:r>
            <a:r>
              <a:rPr lang="en-US" dirty="0" err="1" smtClean="0"/>
              <a:t>menandai</a:t>
            </a:r>
            <a:r>
              <a:rPr lang="en-US" dirty="0" smtClean="0"/>
              <a:t> </a:t>
            </a:r>
            <a:r>
              <a:rPr lang="en-US" dirty="0" err="1" smtClean="0"/>
              <a:t>permulaan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i="1" dirty="0" smtClean="0"/>
              <a:t>stream</a:t>
            </a:r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i="1" dirty="0" smtClean="0"/>
              <a:t>stream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seed value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067736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i="1" dirty="0" smtClean="0"/>
              <a:t>Random </a:t>
            </a:r>
            <a:r>
              <a:rPr lang="en-US" i="1" dirty="0" err="1" smtClean="0"/>
              <a:t>Variate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en-US" dirty="0" smtClean="0"/>
          </a:p>
          <a:p>
            <a:r>
              <a:rPr lang="en-US" b="1" dirty="0" smtClean="0"/>
              <a:t>Inverse transform</a:t>
            </a:r>
          </a:p>
          <a:p>
            <a:r>
              <a:rPr lang="en-US" dirty="0" err="1" smtClean="0"/>
              <a:t>Komposisi</a:t>
            </a:r>
            <a:endParaRPr lang="en-US" dirty="0" smtClean="0"/>
          </a:p>
          <a:p>
            <a:r>
              <a:rPr lang="en-US" dirty="0" err="1" smtClean="0"/>
              <a:t>Konvolusi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824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i="1" dirty="0" smtClean="0"/>
              <a:t>Random </a:t>
            </a:r>
            <a:r>
              <a:rPr lang="en-US" i="1" dirty="0" err="1" smtClean="0"/>
              <a:t>Variate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kontinu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f(x)</a:t>
            </a:r>
          </a:p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X; F(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r>
              <a:rPr lang="en-US" dirty="0" smtClean="0"/>
              <a:t>U=F(</a:t>
            </a:r>
            <a:r>
              <a:rPr lang="en-US" i="1" dirty="0" smtClean="0"/>
              <a:t>x</a:t>
            </a:r>
            <a:r>
              <a:rPr lang="en-US" dirty="0" smtClean="0"/>
              <a:t>), </a:t>
            </a:r>
            <a:r>
              <a:rPr lang="en-US" dirty="0" err="1" smtClean="0"/>
              <a:t>dimana</a:t>
            </a:r>
            <a:r>
              <a:rPr lang="en-US" dirty="0" smtClean="0"/>
              <a:t> U </a:t>
            </a:r>
            <a:r>
              <a:rPr lang="en-US" dirty="0" err="1" smtClean="0"/>
              <a:t>adalah</a:t>
            </a:r>
            <a:r>
              <a:rPr lang="en-US" dirty="0" smtClean="0"/>
              <a:t> uniform (0,1)</a:t>
            </a:r>
          </a:p>
          <a:p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=F</a:t>
            </a:r>
            <a:r>
              <a:rPr lang="en-US" baseline="30000" dirty="0" smtClean="0"/>
              <a:t>-1</a:t>
            </a:r>
            <a:r>
              <a:rPr lang="en-US" dirty="0" smtClean="0"/>
              <a:t>(U)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850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i="1" dirty="0" smtClean="0"/>
              <a:t>random </a:t>
            </a:r>
            <a:r>
              <a:rPr lang="en-US" i="1" dirty="0" err="1" smtClean="0"/>
              <a:t>variate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083" y="1600201"/>
            <a:ext cx="7231959" cy="29336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kontinu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restoran</a:t>
            </a:r>
            <a:r>
              <a:rPr lang="en-US" dirty="0" smtClean="0"/>
              <a:t> </a:t>
            </a:r>
            <a:r>
              <a:rPr lang="en-US" i="1" dirty="0" smtClean="0"/>
              <a:t>drive-through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r>
              <a:rPr lang="en-US" dirty="0" smtClean="0"/>
              <a:t>. </a:t>
            </a:r>
            <a:r>
              <a:rPr lang="en-US" dirty="0" err="1" smtClean="0"/>
              <a:t>Misalkan</a:t>
            </a:r>
            <a:r>
              <a:rPr lang="en-US" dirty="0" smtClean="0"/>
              <a:t> rata-rata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β.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r>
              <a:rPr lang="en-US" dirty="0" smtClean="0"/>
              <a:t> </a:t>
            </a:r>
            <a:r>
              <a:rPr lang="en-US" i="1" dirty="0" smtClean="0"/>
              <a:t>f(x)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kumulatif</a:t>
            </a:r>
            <a:r>
              <a:rPr lang="en-US" dirty="0" smtClean="0"/>
              <a:t> </a:t>
            </a:r>
            <a:r>
              <a:rPr lang="en-US" i="1" dirty="0" smtClean="0"/>
              <a:t>F(x)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4-02-25 at 9.52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66" y="4380376"/>
            <a:ext cx="4267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519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i="1" dirty="0" smtClean="0"/>
              <a:t>random </a:t>
            </a:r>
            <a:r>
              <a:rPr lang="en-US" i="1" dirty="0" err="1" smtClean="0"/>
              <a:t>variate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 err="1" smtClean="0"/>
              <a:t>kontinu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i="1" dirty="0" smtClean="0"/>
              <a:t>U=F(x)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 = 1-e</a:t>
            </a:r>
            <a:r>
              <a:rPr lang="en-US" baseline="30000" dirty="0" smtClean="0"/>
              <a:t>-x/β</a:t>
            </a:r>
          </a:p>
          <a:p>
            <a:pPr marL="0" indent="0">
              <a:buNone/>
            </a:pPr>
            <a:r>
              <a:rPr lang="en-US" dirty="0" smtClean="0"/>
              <a:t>e</a:t>
            </a:r>
            <a:r>
              <a:rPr lang="en-US" baseline="30000" dirty="0" smtClean="0"/>
              <a:t>-x/β </a:t>
            </a:r>
            <a:r>
              <a:rPr lang="en-US" dirty="0" smtClean="0"/>
              <a:t>= 1-U</a:t>
            </a:r>
          </a:p>
          <a:p>
            <a:pPr marL="0" indent="0">
              <a:buNone/>
            </a:pPr>
            <a:r>
              <a:rPr lang="en-US" dirty="0" err="1" smtClean="0"/>
              <a:t>ln</a:t>
            </a:r>
            <a:r>
              <a:rPr lang="en-US" dirty="0" smtClean="0"/>
              <a:t>(e</a:t>
            </a:r>
            <a:r>
              <a:rPr lang="en-US" baseline="30000" dirty="0" smtClean="0"/>
              <a:t>-x/β</a:t>
            </a:r>
            <a:r>
              <a:rPr lang="en-US" dirty="0" smtClean="0"/>
              <a:t>) = </a:t>
            </a:r>
            <a:r>
              <a:rPr lang="en-US" dirty="0" err="1" smtClean="0"/>
              <a:t>ln</a:t>
            </a:r>
            <a:r>
              <a:rPr lang="en-US" dirty="0" smtClean="0"/>
              <a:t>(1-U)</a:t>
            </a:r>
          </a:p>
          <a:p>
            <a:pPr marL="0" indent="0">
              <a:buNone/>
            </a:pPr>
            <a:r>
              <a:rPr lang="en-US" dirty="0" smtClean="0"/>
              <a:t>-x/β = </a:t>
            </a:r>
            <a:r>
              <a:rPr lang="en-US" dirty="0" err="1" smtClean="0"/>
              <a:t>ln</a:t>
            </a:r>
            <a:r>
              <a:rPr lang="en-US" dirty="0" smtClean="0"/>
              <a:t> (1-U)</a:t>
            </a:r>
          </a:p>
          <a:p>
            <a:pPr marL="0" indent="0">
              <a:buNone/>
            </a:pPr>
            <a:r>
              <a:rPr lang="en-US" dirty="0" smtClean="0"/>
              <a:t>x = -β </a:t>
            </a:r>
            <a:r>
              <a:rPr lang="en-US" dirty="0" err="1" smtClean="0"/>
              <a:t>ln</a:t>
            </a:r>
            <a:r>
              <a:rPr lang="en-US" dirty="0" smtClean="0"/>
              <a:t> (1-U)</a:t>
            </a:r>
          </a:p>
        </p:txBody>
      </p:sp>
    </p:spTree>
    <p:extLst>
      <p:ext uri="{BB962C8B-B14F-4D97-AF65-F5344CB8AC3E}">
        <p14:creationId xmlns:p14="http://schemas.microsoft.com/office/powerpoint/2010/main" val="22564418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Model </a:t>
            </a:r>
            <a:r>
              <a:rPr lang="en-US" dirty="0" err="1"/>
              <a:t>s</a:t>
            </a:r>
            <a:r>
              <a:rPr lang="en-US" dirty="0" err="1" smtClean="0"/>
              <a:t>imulasi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inamik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tokastik</a:t>
            </a:r>
            <a:endParaRPr lang="en-US" dirty="0"/>
          </a:p>
        </p:txBody>
      </p:sp>
      <p:pic>
        <p:nvPicPr>
          <p:cNvPr id="4" name="Content Placeholder 3" descr="Screen Shot 2014-02-25 at 9.58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8" b="-16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9518425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Model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, </a:t>
            </a:r>
            <a:r>
              <a:rPr lang="en-US" dirty="0" err="1" smtClean="0"/>
              <a:t>stokastik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tiba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ATM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interval rata-rata 3,0 </a:t>
            </a:r>
            <a:r>
              <a:rPr lang="en-US" dirty="0" err="1" smtClean="0"/>
              <a:t>menit</a:t>
            </a:r>
            <a:r>
              <a:rPr lang="en-US" dirty="0" smtClean="0"/>
              <a:t> yang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endParaRPr lang="en-US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giliran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ATM.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menghabiskan</a:t>
            </a:r>
            <a:r>
              <a:rPr lang="en-US" dirty="0" smtClean="0"/>
              <a:t> rata-rata 2,4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eksponensial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ATM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transaksinya</a:t>
            </a:r>
            <a:r>
              <a:rPr lang="en-US" dirty="0" smtClean="0"/>
              <a:t>,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(</a:t>
            </a:r>
            <a:r>
              <a:rPr lang="en-US" i="1" dirty="0" smtClean="0"/>
              <a:t>service time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858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Model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, </a:t>
            </a:r>
            <a:r>
              <a:rPr lang="en-US" dirty="0" err="1" smtClean="0"/>
              <a:t>stokastik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Simulasikan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kedatangan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25 </a:t>
            </a:r>
            <a:r>
              <a:rPr lang="en-US" dirty="0" err="1" smtClean="0"/>
              <a:t>pelanggan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estimasikan</a:t>
            </a:r>
            <a:r>
              <a:rPr lang="en-US" dirty="0" smtClean="0"/>
              <a:t>/</a:t>
            </a:r>
            <a:r>
              <a:rPr lang="en-US" dirty="0" err="1" smtClean="0"/>
              <a:t>perkirakan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tunggu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(</a:t>
            </a:r>
            <a:r>
              <a:rPr lang="en-US" dirty="0" err="1" smtClean="0"/>
              <a:t>waktu</a:t>
            </a:r>
            <a:r>
              <a:rPr lang="en-US" dirty="0" smtClean="0"/>
              <a:t> rata-rata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ATM)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(</a:t>
            </a:r>
            <a:r>
              <a:rPr lang="en-US" dirty="0" err="1" smtClean="0"/>
              <a:t>waktu</a:t>
            </a:r>
            <a:r>
              <a:rPr lang="en-US" dirty="0" smtClean="0"/>
              <a:t> rata-rata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antrian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rata-rata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transaksinya</a:t>
            </a:r>
            <a:r>
              <a:rPr lang="en-US" dirty="0" smtClean="0"/>
              <a:t> di 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254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Model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, </a:t>
            </a:r>
            <a:r>
              <a:rPr lang="en-US" dirty="0" err="1" smtClean="0"/>
              <a:t>stokastik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: ATM</a:t>
            </a:r>
          </a:p>
          <a:p>
            <a:r>
              <a:rPr lang="en-US" dirty="0" err="1" smtClean="0"/>
              <a:t>Entitas</a:t>
            </a:r>
            <a:r>
              <a:rPr lang="en-US" dirty="0" smtClean="0"/>
              <a:t>: </a:t>
            </a:r>
            <a:r>
              <a:rPr lang="en-US" dirty="0" err="1" smtClean="0"/>
              <a:t>pelanggan</a:t>
            </a:r>
            <a:r>
              <a:rPr lang="en-US" dirty="0" smtClean="0"/>
              <a:t> yang </a:t>
            </a:r>
            <a:r>
              <a:rPr lang="en-US" dirty="0" err="1" smtClean="0"/>
              <a:t>tiba</a:t>
            </a:r>
            <a:r>
              <a:rPr lang="en-US" dirty="0" smtClean="0"/>
              <a:t> di ATM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 smtClean="0"/>
          </a:p>
          <a:p>
            <a:r>
              <a:rPr lang="en-US" dirty="0" smtClean="0"/>
              <a:t>Resource: ATM yang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, </a:t>
            </a:r>
            <a:r>
              <a:rPr lang="en-US" dirty="0" err="1" smtClean="0"/>
              <a:t>kapan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ATM  </a:t>
            </a:r>
            <a:r>
              <a:rPr lang="en-US" dirty="0" err="1" smtClean="0"/>
              <a:t>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39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</a:t>
            </a:r>
            <a:r>
              <a:rPr lang="en-US" dirty="0" err="1" smtClean="0"/>
              <a:t>Variate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stokastik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kuantitas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densitas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probabilitas</a:t>
            </a:r>
            <a:endParaRPr lang="en-US" dirty="0" smtClean="0"/>
          </a:p>
          <a:p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/>
              <a:t>random </a:t>
            </a:r>
            <a:r>
              <a:rPr lang="en-US" b="1" dirty="0" err="1" smtClean="0"/>
              <a:t>variate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Model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, </a:t>
            </a:r>
            <a:r>
              <a:rPr lang="en-US" dirty="0" err="1" smtClean="0"/>
              <a:t>stokastik</a:t>
            </a:r>
            <a:endParaRPr lang="en-US" dirty="0"/>
          </a:p>
        </p:txBody>
      </p:sp>
      <p:pic>
        <p:nvPicPr>
          <p:cNvPr id="4" name="Content Placeholder 3" descr="Screen Shot 2014-02-25 at 10.04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73" b="-13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10034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4-02-25 at 10.10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097" b="-15097"/>
          <a:stretch>
            <a:fillRect/>
          </a:stretch>
        </p:blipFill>
        <p:spPr>
          <a:xfrm rot="60000">
            <a:off x="1005290" y="-306471"/>
            <a:ext cx="8041606" cy="7377290"/>
          </a:xfrm>
        </p:spPr>
      </p:pic>
    </p:spTree>
    <p:extLst>
      <p:ext uri="{BB962C8B-B14F-4D97-AF65-F5344CB8AC3E}">
        <p14:creationId xmlns:p14="http://schemas.microsoft.com/office/powerpoint/2010/main" val="38492674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Model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, </a:t>
            </a:r>
            <a:r>
              <a:rPr lang="en-US" dirty="0" err="1" smtClean="0"/>
              <a:t>stokastik</a:t>
            </a:r>
            <a:endParaRPr lang="en-US" dirty="0"/>
          </a:p>
        </p:txBody>
      </p:sp>
      <p:pic>
        <p:nvPicPr>
          <p:cNvPr id="4" name="Content Placeholder 3" descr="Screen Shot 2014-02-25 at 10.11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63" b="-14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159871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Pembangkitan Random variate kontinu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Uniform, U(a,b)</a:t>
            </a:r>
          </a:p>
          <a:p>
            <a:pPr lvl="1"/>
            <a:r>
              <a:rPr lang="id-ID" i="1" dirty="0" smtClean="0"/>
              <a:t>X = F</a:t>
            </a:r>
            <a:r>
              <a:rPr lang="id-ID" i="1" baseline="30000" dirty="0" smtClean="0"/>
              <a:t>-1</a:t>
            </a:r>
            <a:r>
              <a:rPr lang="id-ID" i="1" dirty="0" smtClean="0"/>
              <a:t>(u)  = a + (b –a) u</a:t>
            </a:r>
          </a:p>
          <a:p>
            <a:pPr lvl="2"/>
            <a:r>
              <a:rPr lang="id-ID" dirty="0" smtClean="0"/>
              <a:t>Dibangkitkan U ~ U(0,1)</a:t>
            </a:r>
          </a:p>
          <a:p>
            <a:pPr lvl="2"/>
            <a:r>
              <a:rPr lang="id-ID" dirty="0" smtClean="0"/>
              <a:t>X = a + (b-a) U</a:t>
            </a:r>
            <a:endParaRPr lang="id-ID" dirty="0"/>
          </a:p>
          <a:p>
            <a:r>
              <a:rPr lang="id-ID" dirty="0" smtClean="0"/>
              <a:t>Exponensial</a:t>
            </a:r>
          </a:p>
          <a:p>
            <a:pPr lvl="1"/>
            <a:r>
              <a:rPr lang="id-ID" dirty="0" smtClean="0"/>
              <a:t>Dibangkitkan U ~ U(0,1)</a:t>
            </a:r>
          </a:p>
          <a:p>
            <a:pPr lvl="1"/>
            <a:r>
              <a:rPr lang="id-ID" dirty="0" smtClean="0"/>
              <a:t>X = -</a:t>
            </a:r>
            <a:r>
              <a:rPr lang="el-GR" i="1" dirty="0" smtClean="0"/>
              <a:t>β</a:t>
            </a:r>
            <a:r>
              <a:rPr lang="id-ID" dirty="0" smtClean="0"/>
              <a:t> ln U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74098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Pembangkitan random variate kontinu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M-Erlang</a:t>
            </a:r>
          </a:p>
          <a:p>
            <a:pPr lvl="1"/>
            <a:r>
              <a:rPr lang="id-ID" dirty="0" smtClean="0"/>
              <a:t>Digunakan konvolusi</a:t>
            </a:r>
          </a:p>
          <a:p>
            <a:pPr lvl="2"/>
            <a:r>
              <a:rPr lang="id-ID" dirty="0" smtClean="0"/>
              <a:t>Dibangkitkan U</a:t>
            </a:r>
            <a:r>
              <a:rPr lang="id-ID" baseline="-25000" dirty="0" smtClean="0"/>
              <a:t>1</a:t>
            </a:r>
            <a:r>
              <a:rPr lang="id-ID" dirty="0" smtClean="0"/>
              <a:t>, U</a:t>
            </a:r>
            <a:r>
              <a:rPr lang="id-ID" baseline="-25000" dirty="0" smtClean="0"/>
              <a:t>2</a:t>
            </a:r>
            <a:r>
              <a:rPr lang="id-ID" dirty="0" smtClean="0"/>
              <a:t>, ... U</a:t>
            </a:r>
            <a:r>
              <a:rPr lang="id-ID" baseline="-25000" dirty="0" smtClean="0"/>
              <a:t>m</a:t>
            </a:r>
            <a:r>
              <a:rPr lang="id-ID" dirty="0" smtClean="0"/>
              <a:t> sebagai IID U(0,1)</a:t>
            </a:r>
          </a:p>
          <a:p>
            <a:pPr lvl="2"/>
            <a:r>
              <a:rPr lang="id-ID" dirty="0" smtClean="0"/>
              <a:t>Di kembalikan </a:t>
            </a:r>
            <a:endParaRPr lang="id-ID" dirty="0"/>
          </a:p>
          <a:p>
            <a:r>
              <a:rPr lang="id-ID" dirty="0" smtClean="0"/>
              <a:t>Gamma</a:t>
            </a:r>
          </a:p>
          <a:p>
            <a:pPr lvl="1"/>
            <a:r>
              <a:rPr lang="id-ID" dirty="0" smtClean="0"/>
              <a:t>Dibangkitkan b=(e+</a:t>
            </a:r>
            <a:r>
              <a:rPr lang="el-GR" dirty="0" smtClean="0"/>
              <a:t>α</a:t>
            </a:r>
            <a:r>
              <a:rPr lang="id-ID" dirty="0" smtClean="0"/>
              <a:t>)/e</a:t>
            </a:r>
          </a:p>
          <a:p>
            <a:pPr lvl="1">
              <a:buNone/>
            </a:pPr>
            <a:r>
              <a:rPr lang="id-ID" dirty="0" smtClean="0"/>
              <a:t>1. Dibangkitkan U</a:t>
            </a:r>
            <a:r>
              <a:rPr lang="id-ID" baseline="-25000" dirty="0" smtClean="0"/>
              <a:t>1</a:t>
            </a:r>
            <a:r>
              <a:rPr lang="id-ID" dirty="0" smtClean="0"/>
              <a:t> ~ U(0,1), P = bU</a:t>
            </a:r>
            <a:r>
              <a:rPr lang="id-ID" baseline="-25000" dirty="0" smtClean="0"/>
              <a:t>1</a:t>
            </a:r>
            <a:r>
              <a:rPr lang="id-ID" dirty="0" smtClean="0"/>
              <a:t>, jika P &gt; 1 ke step 3</a:t>
            </a:r>
          </a:p>
          <a:p>
            <a:pPr lvl="1">
              <a:buNone/>
            </a:pPr>
            <a:r>
              <a:rPr lang="id-ID" dirty="0" smtClean="0"/>
              <a:t>2. Y = P</a:t>
            </a:r>
            <a:r>
              <a:rPr lang="id-ID" baseline="30000" dirty="0" smtClean="0"/>
              <a:t>1/</a:t>
            </a:r>
            <a:r>
              <a:rPr lang="el-GR" baseline="30000" dirty="0" smtClean="0"/>
              <a:t>α</a:t>
            </a:r>
            <a:r>
              <a:rPr lang="id-ID" dirty="0" smtClean="0"/>
              <a:t> , dibangkitkan U</a:t>
            </a:r>
            <a:r>
              <a:rPr lang="id-ID" baseline="-25000" dirty="0" smtClean="0"/>
              <a:t>2</a:t>
            </a:r>
            <a:r>
              <a:rPr lang="id-ID" dirty="0" smtClean="0"/>
              <a:t> ~ U(0,1), jika U</a:t>
            </a:r>
            <a:r>
              <a:rPr lang="id-ID" baseline="-25000" dirty="0" smtClean="0"/>
              <a:t>2</a:t>
            </a:r>
            <a:r>
              <a:rPr lang="id-ID" dirty="0" smtClean="0"/>
              <a:t> ≤ e</a:t>
            </a:r>
            <a:r>
              <a:rPr lang="id-ID" baseline="30000" dirty="0" smtClean="0"/>
              <a:t>-Y</a:t>
            </a:r>
            <a:r>
              <a:rPr lang="id-ID" dirty="0" smtClean="0"/>
              <a:t> maka X = Y, kalau tidak ke step 1</a:t>
            </a:r>
          </a:p>
          <a:p>
            <a:pPr lvl="1">
              <a:buNone/>
            </a:pPr>
            <a:r>
              <a:rPr lang="id-ID" dirty="0" smtClean="0"/>
              <a:t>3. Y = -ln[(b-P)/</a:t>
            </a:r>
            <a:r>
              <a:rPr lang="el-GR" dirty="0" smtClean="0"/>
              <a:t>α</a:t>
            </a:r>
            <a:r>
              <a:rPr lang="id-ID" dirty="0" smtClean="0"/>
              <a:t>], dibangkitkan U</a:t>
            </a:r>
            <a:r>
              <a:rPr lang="id-ID" baseline="-25000" dirty="0" smtClean="0"/>
              <a:t>2</a:t>
            </a:r>
            <a:r>
              <a:rPr lang="id-ID" dirty="0" smtClean="0"/>
              <a:t> ~ U(0,1). Jika U</a:t>
            </a:r>
            <a:r>
              <a:rPr lang="id-ID" baseline="-25000" dirty="0" smtClean="0"/>
              <a:t>2</a:t>
            </a:r>
            <a:r>
              <a:rPr lang="id-ID" dirty="0" smtClean="0"/>
              <a:t> ≤ Y</a:t>
            </a:r>
            <a:r>
              <a:rPr lang="el-GR" baseline="30000" dirty="0" smtClean="0"/>
              <a:t>α</a:t>
            </a:r>
            <a:r>
              <a:rPr lang="id-ID" baseline="30000" dirty="0" smtClean="0"/>
              <a:t>-1</a:t>
            </a:r>
            <a:r>
              <a:rPr lang="id-ID" dirty="0" smtClean="0"/>
              <a:t> maka X = Y, kalau tidak kembali ke step 1 </a:t>
            </a: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35897" y="2780928"/>
          <a:ext cx="1872208" cy="70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218960" imgH="457200" progId="Equation.3">
                  <p:embed/>
                </p:oleObj>
              </mc:Choice>
              <mc:Fallback>
                <p:oleObj name="Equation" r:id="rId3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7" y="2780928"/>
                        <a:ext cx="1872208" cy="702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8166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Pembangkitan random variate kontinu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Weibull</a:t>
            </a:r>
          </a:p>
          <a:p>
            <a:pPr lvl="1"/>
            <a:r>
              <a:rPr lang="id-ID" dirty="0" smtClean="0"/>
              <a:t>Dibangkitkan U ~ U(0,1)</a:t>
            </a:r>
          </a:p>
          <a:p>
            <a:pPr lvl="1"/>
            <a:r>
              <a:rPr lang="id-ID" dirty="0" smtClean="0"/>
              <a:t>X = </a:t>
            </a:r>
            <a:r>
              <a:rPr lang="el-GR" dirty="0" smtClean="0"/>
              <a:t>β</a:t>
            </a:r>
            <a:r>
              <a:rPr lang="id-ID" dirty="0" smtClean="0"/>
              <a:t>(-ln U)</a:t>
            </a:r>
            <a:r>
              <a:rPr lang="id-ID" baseline="30000" dirty="0" smtClean="0"/>
              <a:t>1/</a:t>
            </a:r>
            <a:r>
              <a:rPr lang="el-GR" baseline="30000" dirty="0" smtClean="0"/>
              <a:t>α</a:t>
            </a:r>
            <a:r>
              <a:rPr lang="id-ID" dirty="0" smtClean="0"/>
              <a:t>  </a:t>
            </a:r>
          </a:p>
          <a:p>
            <a:r>
              <a:rPr lang="id-ID" dirty="0" smtClean="0"/>
              <a:t>Normal</a:t>
            </a:r>
          </a:p>
          <a:p>
            <a:pPr marL="914400" lvl="1" indent="-457200"/>
            <a:r>
              <a:rPr lang="id-ID" dirty="0" smtClean="0"/>
              <a:t>Dibangkitkan U</a:t>
            </a:r>
            <a:r>
              <a:rPr lang="id-ID" baseline="-25000" dirty="0" smtClean="0"/>
              <a:t>1</a:t>
            </a:r>
            <a:r>
              <a:rPr lang="id-ID" dirty="0" smtClean="0"/>
              <a:t> dan U</a:t>
            </a:r>
            <a:r>
              <a:rPr lang="id-ID" baseline="-25000" dirty="0" smtClean="0"/>
              <a:t>2</a:t>
            </a:r>
            <a:r>
              <a:rPr lang="id-ID" dirty="0" smtClean="0"/>
              <a:t> sebagai IID U(0,1), V1 = 2U</a:t>
            </a:r>
            <a:r>
              <a:rPr lang="id-ID" baseline="-25000" dirty="0" smtClean="0"/>
              <a:t>1</a:t>
            </a:r>
            <a:r>
              <a:rPr lang="id-ID" dirty="0" smtClean="0"/>
              <a:t>-1, V2=2U</a:t>
            </a:r>
            <a:r>
              <a:rPr lang="id-ID" baseline="-25000" dirty="0" smtClean="0"/>
              <a:t>2</a:t>
            </a:r>
            <a:r>
              <a:rPr lang="id-ID" dirty="0" smtClean="0"/>
              <a:t>-1, W=V</a:t>
            </a:r>
            <a:r>
              <a:rPr lang="id-ID" baseline="-25000" dirty="0" smtClean="0"/>
              <a:t>1</a:t>
            </a:r>
            <a:r>
              <a:rPr lang="id-ID" baseline="30000" dirty="0" smtClean="0"/>
              <a:t>2</a:t>
            </a:r>
            <a:r>
              <a:rPr lang="id-ID" dirty="0" smtClean="0"/>
              <a:t>+V</a:t>
            </a:r>
            <a:r>
              <a:rPr lang="id-ID" baseline="-25000" dirty="0" smtClean="0"/>
              <a:t>2</a:t>
            </a:r>
            <a:r>
              <a:rPr lang="id-ID" baseline="30000" dirty="0" smtClean="0"/>
              <a:t>2</a:t>
            </a:r>
            <a:r>
              <a:rPr lang="id-ID" dirty="0" smtClean="0"/>
              <a:t> </a:t>
            </a:r>
          </a:p>
          <a:p>
            <a:pPr marL="914400" lvl="1" indent="-457200"/>
            <a:r>
              <a:rPr lang="id-ID" dirty="0" smtClean="0"/>
              <a:t>Jika W &gt; 1 kembali ke step 1. jika tidak </a:t>
            </a:r>
          </a:p>
          <a:p>
            <a:pPr marL="1371600" lvl="2" indent="-514350">
              <a:buNone/>
            </a:pPr>
            <a:r>
              <a:rPr lang="id-ID" dirty="0" smtClean="0"/>
              <a:t>Y=sqrt((-2 ln W)/W), X</a:t>
            </a:r>
            <a:r>
              <a:rPr lang="id-ID" baseline="-25000" dirty="0" smtClean="0"/>
              <a:t>1</a:t>
            </a:r>
            <a:r>
              <a:rPr lang="id-ID" dirty="0" smtClean="0"/>
              <a:t>=V</a:t>
            </a:r>
            <a:r>
              <a:rPr lang="id-ID" baseline="-25000" dirty="0" smtClean="0"/>
              <a:t>1</a:t>
            </a:r>
            <a:r>
              <a:rPr lang="id-ID" dirty="0" smtClean="0"/>
              <a:t>Y, X</a:t>
            </a:r>
            <a:r>
              <a:rPr lang="id-ID" baseline="-25000" dirty="0" smtClean="0"/>
              <a:t>2</a:t>
            </a:r>
            <a:r>
              <a:rPr lang="id-ID" dirty="0" smtClean="0"/>
              <a:t>=V</a:t>
            </a:r>
            <a:r>
              <a:rPr lang="id-ID" baseline="-25000" dirty="0" smtClean="0"/>
              <a:t>2</a:t>
            </a:r>
            <a:r>
              <a:rPr lang="id-ID" dirty="0" smtClean="0"/>
              <a:t>Y 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765657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Pembangkitan random variate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Lognormal</a:t>
            </a:r>
          </a:p>
          <a:p>
            <a:pPr lvl="1"/>
            <a:r>
              <a:rPr lang="id-ID" dirty="0" smtClean="0"/>
              <a:t>Dibangkitkan Y ~ N(</a:t>
            </a:r>
            <a:r>
              <a:rPr lang="el-GR" dirty="0" smtClean="0"/>
              <a:t>μ</a:t>
            </a:r>
            <a:r>
              <a:rPr lang="id-ID" dirty="0" smtClean="0"/>
              <a:t>,</a:t>
            </a:r>
            <a:r>
              <a:rPr lang="el-GR" dirty="0" smtClean="0"/>
              <a:t>σ</a:t>
            </a:r>
            <a:r>
              <a:rPr lang="id-ID" baseline="30000" dirty="0" smtClean="0"/>
              <a:t>2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X = e</a:t>
            </a:r>
            <a:r>
              <a:rPr lang="id-ID" baseline="30000" dirty="0" smtClean="0"/>
              <a:t>Y</a:t>
            </a:r>
          </a:p>
          <a:p>
            <a:r>
              <a:rPr lang="id-ID" dirty="0" smtClean="0"/>
              <a:t>Beta</a:t>
            </a:r>
          </a:p>
          <a:p>
            <a:pPr lvl="1"/>
            <a:r>
              <a:rPr lang="id-ID" dirty="0" smtClean="0"/>
              <a:t>Dibangkitkan Y1 ~ gamma(</a:t>
            </a:r>
            <a:r>
              <a:rPr lang="el-GR" dirty="0" smtClean="0"/>
              <a:t>α</a:t>
            </a:r>
            <a:r>
              <a:rPr lang="id-ID" baseline="-25000" dirty="0" smtClean="0"/>
              <a:t>1</a:t>
            </a:r>
            <a:r>
              <a:rPr lang="id-ID" dirty="0" smtClean="0"/>
              <a:t>,1</a:t>
            </a:r>
            <a:r>
              <a:rPr lang="id-ID" dirty="0" smtClean="0"/>
              <a:t>),  </a:t>
            </a:r>
            <a:r>
              <a:rPr lang="id-ID" dirty="0" smtClean="0"/>
              <a:t>Y2 ~ gamma(</a:t>
            </a:r>
            <a:r>
              <a:rPr lang="el-GR" dirty="0" smtClean="0"/>
              <a:t>α</a:t>
            </a:r>
            <a:r>
              <a:rPr lang="id-ID" baseline="-25000" dirty="0" smtClean="0"/>
              <a:t>2</a:t>
            </a:r>
            <a:r>
              <a:rPr lang="id-ID" dirty="0" smtClean="0"/>
              <a:t>,1)</a:t>
            </a:r>
          </a:p>
          <a:p>
            <a:pPr lvl="1"/>
            <a:r>
              <a:rPr lang="id-ID" dirty="0" smtClean="0"/>
              <a:t>X = Y1/(Y1+Y2)</a:t>
            </a:r>
          </a:p>
          <a:p>
            <a:r>
              <a:rPr lang="id-ID" dirty="0" smtClean="0"/>
              <a:t>Pearson Type V</a:t>
            </a:r>
          </a:p>
          <a:p>
            <a:pPr lvl="1"/>
            <a:r>
              <a:rPr lang="id-ID" dirty="0" smtClean="0"/>
              <a:t>Dibangkitkan Y ~ gamma(</a:t>
            </a:r>
            <a:r>
              <a:rPr lang="el-GR" dirty="0" smtClean="0"/>
              <a:t>α</a:t>
            </a:r>
            <a:r>
              <a:rPr lang="id-ID" dirty="0" smtClean="0"/>
              <a:t>,1/</a:t>
            </a:r>
            <a:r>
              <a:rPr lang="el-GR" dirty="0" smtClean="0"/>
              <a:t>β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X=1/Y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99139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Membangkitkan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(</a:t>
            </a:r>
            <a:r>
              <a:rPr lang="en-US" i="1" dirty="0" smtClean="0"/>
              <a:t>random behavior</a:t>
            </a:r>
            <a:r>
              <a:rPr lang="en-US" dirty="0" smtClean="0"/>
              <a:t>) </a:t>
            </a:r>
            <a:r>
              <a:rPr lang="en-US" dirty="0" err="1" smtClean="0"/>
              <a:t>ditiru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pembangkit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(</a:t>
            </a:r>
            <a:r>
              <a:rPr lang="en-US" i="1" dirty="0" smtClean="0"/>
              <a:t>random number generator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Bilangan-bilangan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pembangkit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“</a:t>
            </a:r>
            <a:r>
              <a:rPr lang="en-US" dirty="0" err="1" smtClean="0"/>
              <a:t>acak</a:t>
            </a:r>
            <a:r>
              <a:rPr lang="en-US" dirty="0" smtClean="0"/>
              <a:t>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pembangkit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 pseudo,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4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Linear </a:t>
            </a:r>
            <a:r>
              <a:rPr lang="en-US" i="1" dirty="0" err="1" smtClean="0"/>
              <a:t>Congruential</a:t>
            </a:r>
            <a:r>
              <a:rPr lang="en-US" i="1" dirty="0" smtClean="0"/>
              <a:t> Generators (LCG)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integer Z</a:t>
            </a:r>
            <a:r>
              <a:rPr lang="en-US" baseline="-25000" dirty="0" smtClean="0"/>
              <a:t>1</a:t>
            </a:r>
            <a:r>
              <a:rPr lang="en-US" dirty="0" smtClean="0"/>
              <a:t>, Z</a:t>
            </a:r>
            <a:r>
              <a:rPr lang="en-US" baseline="-25000" dirty="0" smtClean="0"/>
              <a:t>2</a:t>
            </a:r>
            <a:r>
              <a:rPr lang="en-US" dirty="0" smtClean="0"/>
              <a:t>, Z</a:t>
            </a:r>
            <a:r>
              <a:rPr lang="en-US" baseline="-25000" dirty="0" smtClean="0"/>
              <a:t>3</a:t>
            </a:r>
            <a:r>
              <a:rPr lang="en-US" dirty="0" smtClean="0"/>
              <a:t>, …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formula </a:t>
            </a:r>
            <a:r>
              <a:rPr lang="en-US" dirty="0" err="1" smtClean="0"/>
              <a:t>rekursif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=(</a:t>
            </a:r>
            <a:r>
              <a:rPr lang="en-US" i="1" dirty="0" smtClean="0"/>
              <a:t>a</a:t>
            </a:r>
            <a:r>
              <a:rPr lang="en-US" dirty="0" smtClean="0"/>
              <a:t>Z</a:t>
            </a:r>
            <a:r>
              <a:rPr lang="en-US" baseline="-25000" dirty="0" smtClean="0"/>
              <a:t>i-1</a:t>
            </a:r>
            <a:r>
              <a:rPr lang="en-US" dirty="0" smtClean="0"/>
              <a:t>+</a:t>
            </a:r>
            <a:r>
              <a:rPr lang="en-US" i="1" dirty="0" smtClean="0"/>
              <a:t>c</a:t>
            </a:r>
            <a:r>
              <a:rPr lang="en-US" dirty="0" smtClean="0"/>
              <a:t>) mod (</a:t>
            </a:r>
            <a:r>
              <a:rPr lang="en-US" i="1" dirty="0" smtClean="0"/>
              <a:t>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dengan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 </a:t>
            </a:r>
            <a:r>
              <a:rPr lang="en-US" dirty="0" smtClean="0"/>
              <a:t>:</a:t>
            </a:r>
            <a:r>
              <a:rPr lang="en-US" i="1" dirty="0" smtClean="0"/>
              <a:t> multiplier</a:t>
            </a:r>
          </a:p>
          <a:p>
            <a:pPr marL="0" indent="0">
              <a:buNone/>
            </a:pPr>
            <a:r>
              <a:rPr lang="en-US" i="1" dirty="0" smtClean="0"/>
              <a:t>b : increment</a:t>
            </a:r>
          </a:p>
          <a:p>
            <a:pPr marL="0" indent="0">
              <a:buNone/>
            </a:pPr>
            <a:r>
              <a:rPr lang="en-US" i="1" dirty="0" smtClean="0"/>
              <a:t>m : modulus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989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LGC : </a:t>
            </a:r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</a:t>
            </a:r>
            <a:r>
              <a:rPr lang="en-US" dirty="0" smtClean="0"/>
              <a:t>=21, c=3, m=16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menhasilkan</a:t>
            </a:r>
            <a:r>
              <a:rPr lang="en-US" dirty="0" smtClean="0"/>
              <a:t> </a:t>
            </a:r>
            <a:r>
              <a:rPr lang="en-US" dirty="0" err="1" smtClean="0"/>
              <a:t>angka-angka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r>
              <a:rPr lang="en-US" dirty="0" smtClean="0"/>
              <a:t>-pseudo</a:t>
            </a:r>
          </a:p>
          <a:p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=(</a:t>
            </a:r>
            <a:r>
              <a:rPr lang="en-US" i="1" dirty="0" smtClean="0"/>
              <a:t>a</a:t>
            </a:r>
            <a:r>
              <a:rPr lang="en-US" dirty="0" smtClean="0"/>
              <a:t>Z</a:t>
            </a:r>
            <a:r>
              <a:rPr lang="en-US" baseline="-25000" dirty="0" smtClean="0"/>
              <a:t>i-1</a:t>
            </a:r>
            <a:r>
              <a:rPr lang="en-US" dirty="0" smtClean="0"/>
              <a:t>+</a:t>
            </a:r>
            <a:r>
              <a:rPr lang="en-US" i="1" dirty="0" smtClean="0"/>
              <a:t>c</a:t>
            </a:r>
            <a:r>
              <a:rPr lang="en-US" dirty="0" smtClean="0"/>
              <a:t>) mod (</a:t>
            </a:r>
            <a:r>
              <a:rPr lang="en-US" i="1" dirty="0" smtClean="0"/>
              <a:t>m</a:t>
            </a:r>
            <a:r>
              <a:rPr lang="en-US" dirty="0" smtClean="0"/>
              <a:t>) →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=(</a:t>
            </a:r>
            <a:r>
              <a:rPr lang="en-US" i="1" dirty="0" smtClean="0"/>
              <a:t>21</a:t>
            </a:r>
            <a:r>
              <a:rPr lang="en-US" dirty="0" smtClean="0"/>
              <a:t>Z</a:t>
            </a:r>
            <a:r>
              <a:rPr lang="en-US" baseline="-25000" dirty="0" smtClean="0"/>
              <a:t>i-1</a:t>
            </a:r>
            <a:r>
              <a:rPr lang="en-US" dirty="0" smtClean="0"/>
              <a:t>+</a:t>
            </a:r>
            <a:r>
              <a:rPr lang="en-US" i="1" dirty="0" smtClean="0"/>
              <a:t>3</a:t>
            </a:r>
            <a:r>
              <a:rPr lang="en-US" dirty="0" smtClean="0"/>
              <a:t>) mod (</a:t>
            </a:r>
            <a:r>
              <a:rPr lang="en-US" i="1" dirty="0" smtClean="0"/>
              <a:t>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=13 (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 </a:t>
            </a:r>
            <a:r>
              <a:rPr lang="en-US" dirty="0" err="1" smtClean="0"/>
              <a:t>sampai</a:t>
            </a:r>
            <a:r>
              <a:rPr lang="en-US" dirty="0" smtClean="0"/>
              <a:t> 15 (m-1))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i="1" dirty="0" smtClean="0"/>
              <a:t>seed value/starting value</a:t>
            </a:r>
            <a:endParaRPr lang="en-US" i="1" dirty="0"/>
          </a:p>
          <a:p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/16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1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28" y="32769"/>
            <a:ext cx="7486672" cy="1143000"/>
          </a:xfrm>
        </p:spPr>
        <p:txBody>
          <a:bodyPr/>
          <a:lstStyle/>
          <a:p>
            <a:r>
              <a:rPr lang="en-US" dirty="0" smtClean="0"/>
              <a:t>LCG: </a:t>
            </a:r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 descr="Screen Shot 2014-02-25 at 9.18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66" r="-30966"/>
          <a:stretch>
            <a:fillRect/>
          </a:stretch>
        </p:blipFill>
        <p:spPr>
          <a:xfrm>
            <a:off x="1435100" y="1447800"/>
            <a:ext cx="7499350" cy="4800600"/>
          </a:xfrm>
        </p:spPr>
      </p:pic>
    </p:spTree>
    <p:extLst>
      <p:ext uri="{BB962C8B-B14F-4D97-AF65-F5344CB8AC3E}">
        <p14:creationId xmlns:p14="http://schemas.microsoft.com/office/powerpoint/2010/main" val="78051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i="1" dirty="0" smtClean="0"/>
              <a:t>a, c,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m=2</a:t>
            </a:r>
            <a:r>
              <a:rPr lang="en-US" i="1" baseline="30000" dirty="0" smtClean="0"/>
              <a:t>b</a:t>
            </a:r>
            <a:r>
              <a:rPr lang="en-US" i="1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bit per kata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32 bit per kata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31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</a:p>
          <a:p>
            <a:r>
              <a:rPr lang="en-US" i="1" dirty="0" smtClean="0"/>
              <a:t>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persekutuan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(</a:t>
            </a:r>
            <a:r>
              <a:rPr lang="en-US" i="1" dirty="0" err="1" smtClean="0"/>
              <a:t>gcd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1</a:t>
            </a:r>
          </a:p>
          <a:p>
            <a:r>
              <a:rPr lang="en-US" i="1" dirty="0" smtClean="0"/>
              <a:t>a</a:t>
            </a:r>
            <a:r>
              <a:rPr lang="en-US" dirty="0" smtClean="0"/>
              <a:t>=1+4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integer</a:t>
            </a:r>
          </a:p>
          <a:p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LCG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endParaRPr lang="en-US" dirty="0" smtClean="0"/>
          </a:p>
          <a:p>
            <a:r>
              <a:rPr lang="en-US" dirty="0" smtClean="0"/>
              <a:t>LCG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2.1 </a:t>
            </a:r>
            <a:r>
              <a:rPr lang="en-US" dirty="0" err="1" smtClean="0"/>
              <a:t>milyar</a:t>
            </a:r>
            <a:r>
              <a:rPr lang="en-US" dirty="0"/>
              <a:t> </a:t>
            </a:r>
            <a:r>
              <a:rPr lang="en-US" dirty="0" smtClean="0"/>
              <a:t>(2</a:t>
            </a:r>
            <a:r>
              <a:rPr lang="en-US" baseline="30000" dirty="0" smtClean="0"/>
              <a:t>31</a:t>
            </a:r>
            <a:r>
              <a:rPr lang="en-US" dirty="0" smtClean="0"/>
              <a:t>)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acak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9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Content Placeholder 3" descr="Screen Shot 2014-02-25 at 9.30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2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00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Simulasi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“</a:t>
            </a:r>
            <a:r>
              <a:rPr lang="en-US" dirty="0" err="1" smtClean="0"/>
              <a:t>acak</a:t>
            </a:r>
            <a:r>
              <a:rPr lang="en-US" dirty="0" smtClean="0"/>
              <a:t>”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restoran</a:t>
            </a:r>
            <a:r>
              <a:rPr lang="en-US" dirty="0" smtClean="0"/>
              <a:t> </a:t>
            </a:r>
            <a:r>
              <a:rPr lang="en-US" i="1" dirty="0" smtClean="0"/>
              <a:t>drive-through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tiba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di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restoran</a:t>
            </a:r>
            <a:r>
              <a:rPr lang="en-US" dirty="0" smtClean="0"/>
              <a:t> </a:t>
            </a:r>
            <a:r>
              <a:rPr lang="en-US" i="1" dirty="0" smtClean="0"/>
              <a:t>drive-through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pengemudi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memesan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hamburger, </a:t>
            </a:r>
            <a:r>
              <a:rPr lang="en-US" dirty="0" err="1" smtClean="0"/>
              <a:t>minuman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kentang</a:t>
            </a:r>
            <a:r>
              <a:rPr lang="en-US" dirty="0" smtClean="0"/>
              <a:t> yang </a:t>
            </a:r>
            <a:r>
              <a:rPr lang="en-US" dirty="0" err="1" smtClean="0"/>
              <a:t>diorder</a:t>
            </a:r>
            <a:endParaRPr lang="en-US" dirty="0" smtClean="0"/>
          </a:p>
          <a:p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restoran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pesanan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6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76</TotalTime>
  <Words>1103</Words>
  <Application>Microsoft Macintosh PowerPoint</Application>
  <PresentationFormat>On-screen Show (4:3)</PresentationFormat>
  <Paragraphs>124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Solstice</vt:lpstr>
      <vt:lpstr>Microsoft Equation</vt:lpstr>
      <vt:lpstr>Pembangkitan Random Variates</vt:lpstr>
      <vt:lpstr>Random Variate</vt:lpstr>
      <vt:lpstr>Membangkitkan Bilangan Acak</vt:lpstr>
      <vt:lpstr>Linear Congruential Generators (LCG)</vt:lpstr>
      <vt:lpstr>LGC : contoh</vt:lpstr>
      <vt:lpstr>LCG: Contoh</vt:lpstr>
      <vt:lpstr>LCG</vt:lpstr>
      <vt:lpstr>Contoh</vt:lpstr>
      <vt:lpstr>Contoh</vt:lpstr>
      <vt:lpstr>Stream</vt:lpstr>
      <vt:lpstr>Penerapan LCG</vt:lpstr>
      <vt:lpstr>Membangkitkan Random Variate</vt:lpstr>
      <vt:lpstr>Membangkitkan Random Variate</vt:lpstr>
      <vt:lpstr>Membangkitkan random variate</vt:lpstr>
      <vt:lpstr>Membangkitkan random variate</vt:lpstr>
      <vt:lpstr>Contoh: Model simulasi dinamik, stokastik</vt:lpstr>
      <vt:lpstr>Contoh: Model simulasi dinamik, stokastik</vt:lpstr>
      <vt:lpstr>Contoh: Model simulasi dinamik, stokastik</vt:lpstr>
      <vt:lpstr>Contoh: Model simulasi dinamik, stokastik</vt:lpstr>
      <vt:lpstr>Contoh: Model simulasi dinamik, stokastik</vt:lpstr>
      <vt:lpstr>PowerPoint Presentation</vt:lpstr>
      <vt:lpstr>Contoh: Model simulasi dinamik, stokastik</vt:lpstr>
      <vt:lpstr>Pembangkitan Random variate kontinu</vt:lpstr>
      <vt:lpstr>Pembangkitan random variate kontinu</vt:lpstr>
      <vt:lpstr>Pembangkitan random variate kontinu</vt:lpstr>
      <vt:lpstr>Pembangkitan random variate</vt:lpstr>
    </vt:vector>
  </TitlesOfParts>
  <Company>金沢大学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Pembangkitan Random Variates</dc:title>
  <dc:creator>Gia Septiana Wulandari</dc:creator>
  <cp:lastModifiedBy>Gia Septiana Wulandari</cp:lastModifiedBy>
  <cp:revision>12</cp:revision>
  <dcterms:created xsi:type="dcterms:W3CDTF">2014-02-25T02:06:20Z</dcterms:created>
  <dcterms:modified xsi:type="dcterms:W3CDTF">2014-02-25T03:28:18Z</dcterms:modified>
</cp:coreProperties>
</file>