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handoutMasterIdLst>
    <p:handoutMasterId r:id="rId20"/>
  </p:handoutMasterIdLst>
  <p:sldIdLst>
    <p:sldId id="256" r:id="rId2"/>
    <p:sldId id="258" r:id="rId3"/>
    <p:sldId id="259" r:id="rId4"/>
    <p:sldId id="260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513" autoAdjust="0"/>
    <p:restoredTop sz="94660"/>
  </p:normalViewPr>
  <p:slideViewPr>
    <p:cSldViewPr>
      <p:cViewPr varScale="1">
        <p:scale>
          <a:sx n="42" d="100"/>
          <a:sy n="42" d="100"/>
        </p:scale>
        <p:origin x="-124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2CC6A3-9D97-44CD-9457-FA391CC13717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E7CB0-8D32-4440-8171-49A60B3D59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0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DE178FD-15F6-4673-BD08-16B0E353036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78FD-15F6-4673-BD08-16B0E353036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78FD-15F6-4673-BD08-16B0E353036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E178FD-15F6-4673-BD08-16B0E353036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DE178FD-15F6-4673-BD08-16B0E353036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78FD-15F6-4673-BD08-16B0E353036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78FD-15F6-4673-BD08-16B0E353036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E178FD-15F6-4673-BD08-16B0E353036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178FD-15F6-4673-BD08-16B0E353036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DE178FD-15F6-4673-BD08-16B0E353036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E178FD-15F6-4673-BD08-16B0E353036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DE178FD-15F6-4673-BD08-16B0E353036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7A99F5-1C73-4FCD-8012-E3B607F11E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emf"/><Relationship Id="rId6" Type="http://schemas.openxmlformats.org/officeDocument/2006/relationships/oleObject" Target="../embeddings/oleObject1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2.bin"/><Relationship Id="rId9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4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4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4" Type="http://schemas.openxmlformats.org/officeDocument/2006/relationships/image" Target="../media/image25.png"/><Relationship Id="rId5" Type="http://schemas.openxmlformats.org/officeDocument/2006/relationships/image" Target="../media/image26.jpe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TEORI PELUANG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err="1" smtClean="0"/>
              <a:t>Distribusi</a:t>
            </a:r>
            <a:r>
              <a:rPr lang="en-US" sz="2800" b="1" dirty="0" smtClean="0"/>
              <a:t> Normal– N(</a:t>
            </a:r>
            <a:r>
              <a:rPr lang="en-US" sz="2800" b="1" dirty="0" smtClean="0">
                <a:sym typeface="Symbol"/>
              </a:rPr>
              <a:t>,</a:t>
            </a:r>
            <a:r>
              <a:rPr lang="en-US" sz="2800" b="1" baseline="30000" dirty="0" smtClean="0">
                <a:sym typeface="Symbol"/>
              </a:rPr>
              <a:t>2</a:t>
            </a:r>
            <a:r>
              <a:rPr lang="en-US" sz="2800" b="1" dirty="0" smtClean="0">
                <a:sym typeface="Symbol"/>
              </a:rPr>
              <a:t>)</a:t>
            </a:r>
            <a:endParaRPr lang="en-US" sz="2800" b="1" dirty="0" smtClean="0"/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Content Placeholder 10"/>
          <p:cNvSpPr txBox="1">
            <a:spLocks/>
          </p:cNvSpPr>
          <p:nvPr/>
        </p:nvSpPr>
        <p:spPr>
          <a:xfrm>
            <a:off x="304800" y="1457325"/>
            <a:ext cx="3749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Densitas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032" name="Content Placeholder 10"/>
          <p:cNvSpPr txBox="1">
            <a:spLocks/>
          </p:cNvSpPr>
          <p:nvPr/>
        </p:nvSpPr>
        <p:spPr bwMode="auto">
          <a:xfrm>
            <a:off x="304800" y="2981325"/>
            <a:ext cx="3749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Parameter :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,  ;  &gt; 0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038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1990725"/>
            <a:ext cx="32766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" name="Content Placeholder 10"/>
          <p:cNvSpPr txBox="1">
            <a:spLocks/>
          </p:cNvSpPr>
          <p:nvPr/>
        </p:nvSpPr>
        <p:spPr>
          <a:xfrm>
            <a:off x="304800" y="3819525"/>
            <a:ext cx="3749675" cy="5334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normal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standar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N(0,1)</a:t>
            </a:r>
            <a:r>
              <a:rPr lang="en-US" sz="2000" dirty="0">
                <a:latin typeface="Times New Roman" pitchFamily="18" charset="0"/>
                <a:cs typeface="Times New Roman" pitchFamily="18" charset="0"/>
                <a:sym typeface="Symbol"/>
              </a:rPr>
              <a:t>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042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4352925"/>
            <a:ext cx="1076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43" name="Group 30"/>
          <p:cNvGrpSpPr>
            <a:grpSpLocks/>
          </p:cNvGrpSpPr>
          <p:nvPr/>
        </p:nvGrpSpPr>
        <p:grpSpPr bwMode="auto">
          <a:xfrm>
            <a:off x="3962400" y="857250"/>
            <a:ext cx="5029200" cy="4933950"/>
            <a:chOff x="1757363" y="0"/>
            <a:chExt cx="5629275" cy="5619750"/>
          </a:xfrm>
        </p:grpSpPr>
        <p:pic>
          <p:nvPicPr>
            <p:cNvPr id="1044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57363" y="0"/>
              <a:ext cx="5629275" cy="561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33" name="Straight Connector 32"/>
            <p:cNvCxnSpPr/>
            <p:nvPr/>
          </p:nvCxnSpPr>
          <p:spPr>
            <a:xfrm rot="5400000">
              <a:off x="2756980" y="2818394"/>
              <a:ext cx="3962644" cy="1923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4758490" y="2895196"/>
              <a:ext cx="611376" cy="1895"/>
            </a:xfrm>
            <a:prstGeom prst="line">
              <a:avLst/>
            </a:prstGeom>
            <a:ln>
              <a:solidFill>
                <a:schemeClr val="tx2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026" name="Object 3"/>
            <p:cNvGraphicFramePr>
              <a:graphicFrameLocks noChangeAspect="1"/>
            </p:cNvGraphicFramePr>
            <p:nvPr/>
          </p:nvGraphicFramePr>
          <p:xfrm>
            <a:off x="5003800" y="2728913"/>
            <a:ext cx="177800" cy="16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29" name="Equation" r:id="rId6" imgW="177480" imgH="164880" progId="">
                    <p:embed/>
                  </p:oleObj>
                </mc:Choice>
                <mc:Fallback>
                  <p:oleObj name="Equation" r:id="rId6" imgW="177480" imgH="16488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03800" y="2728913"/>
                          <a:ext cx="177800" cy="1651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4"/>
            <p:cNvGraphicFramePr>
              <a:graphicFrameLocks noChangeAspect="1"/>
            </p:cNvGraphicFramePr>
            <p:nvPr/>
          </p:nvGraphicFramePr>
          <p:xfrm>
            <a:off x="4394200" y="5283200"/>
            <a:ext cx="177800" cy="203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30" name="Equation" r:id="rId8" imgW="177480" imgH="203040" progId="">
                    <p:embed/>
                  </p:oleObj>
                </mc:Choice>
                <mc:Fallback>
                  <p:oleObj name="Equation" r:id="rId8" imgW="177480" imgH="20304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94200" y="5283200"/>
                          <a:ext cx="177800" cy="203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3817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err="1" smtClean="0"/>
              <a:t>Distribusi</a:t>
            </a:r>
            <a:r>
              <a:rPr lang="en-US" sz="2800" b="1" dirty="0" smtClean="0"/>
              <a:t> Exponential– expo(</a:t>
            </a:r>
            <a:r>
              <a:rPr lang="en-US" sz="2800" b="1" dirty="0" smtClean="0">
                <a:sym typeface="Symbol"/>
              </a:rPr>
              <a:t>)</a:t>
            </a: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04800" y="2514600"/>
            <a:ext cx="3749675" cy="381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Densitas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Content Placeholder 10"/>
          <p:cNvSpPr txBox="1">
            <a:spLocks/>
          </p:cNvSpPr>
          <p:nvPr/>
        </p:nvSpPr>
        <p:spPr>
          <a:xfrm>
            <a:off x="304800" y="914400"/>
            <a:ext cx="3749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4343" name="Content Placeholder 10"/>
          <p:cNvSpPr txBox="1">
            <a:spLocks/>
          </p:cNvSpPr>
          <p:nvPr/>
        </p:nvSpPr>
        <p:spPr bwMode="auto">
          <a:xfrm>
            <a:off x="304800" y="3962400"/>
            <a:ext cx="3749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Parameter :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 &gt; 0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4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43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4351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2882900"/>
            <a:ext cx="20574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4353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71600"/>
            <a:ext cx="23622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4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1295400"/>
            <a:ext cx="5703463" cy="444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141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err="1" smtClean="0"/>
              <a:t>Distribusi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Diskrit</a:t>
            </a:r>
            <a:r>
              <a:rPr lang="en-US" sz="2800" b="1" dirty="0" smtClean="0"/>
              <a:t> Uniform– DU(</a:t>
            </a:r>
            <a:r>
              <a:rPr lang="en-US" sz="2800" b="1" dirty="0" err="1" smtClean="0"/>
              <a:t>i</a:t>
            </a:r>
            <a:r>
              <a:rPr lang="en-US" sz="2800" b="1" dirty="0" err="1" smtClean="0">
                <a:sym typeface="Symbol"/>
              </a:rPr>
              <a:t>,j</a:t>
            </a:r>
            <a:r>
              <a:rPr lang="en-US" sz="2800" b="1" dirty="0" smtClean="0">
                <a:sym typeface="Symbol"/>
              </a:rPr>
              <a:t>)</a:t>
            </a: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04800" y="2514600"/>
            <a:ext cx="3749675" cy="381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Massa 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Content Placeholder 10"/>
          <p:cNvSpPr txBox="1">
            <a:spLocks/>
          </p:cNvSpPr>
          <p:nvPr/>
        </p:nvSpPr>
        <p:spPr>
          <a:xfrm>
            <a:off x="304800" y="914400"/>
            <a:ext cx="3749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5367" name="Content Placeholder 10"/>
          <p:cNvSpPr txBox="1">
            <a:spLocks/>
          </p:cNvSpPr>
          <p:nvPr/>
        </p:nvSpPr>
        <p:spPr bwMode="auto">
          <a:xfrm>
            <a:off x="304800" y="3962400"/>
            <a:ext cx="3749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Parameter :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i</a:t>
            </a: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j integer ; i ≤ j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10"/>
          <p:cNvSpPr txBox="1">
            <a:spLocks/>
          </p:cNvSpPr>
          <p:nvPr/>
        </p:nvSpPr>
        <p:spPr>
          <a:xfrm>
            <a:off x="304800" y="4800600"/>
            <a:ext cx="3749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Mean:</a:t>
            </a:r>
          </a:p>
        </p:txBody>
      </p:sp>
      <p:sp>
        <p:nvSpPr>
          <p:cNvPr id="1536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" name="Content Placeholder 10"/>
          <p:cNvSpPr txBox="1">
            <a:spLocks/>
          </p:cNvSpPr>
          <p:nvPr/>
        </p:nvSpPr>
        <p:spPr>
          <a:xfrm>
            <a:off x="4708525" y="4929188"/>
            <a:ext cx="3749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Variansi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537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537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895600"/>
            <a:ext cx="28194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537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371600"/>
            <a:ext cx="264477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537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5181600"/>
            <a:ext cx="922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538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86400" y="5462588"/>
            <a:ext cx="182880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82" name="Picture 23" descr="Untitled-Scanned-04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3800" y="1219200"/>
            <a:ext cx="526299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93698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err="1" smtClean="0"/>
              <a:t>Distribusi</a:t>
            </a:r>
            <a:r>
              <a:rPr lang="en-US" sz="2800" b="1" dirty="0" smtClean="0"/>
              <a:t> Poisson– Poisson(</a:t>
            </a:r>
            <a:r>
              <a:rPr lang="en-US" sz="2800" b="1" dirty="0" smtClean="0">
                <a:sym typeface="Symbol"/>
              </a:rPr>
              <a:t>)</a:t>
            </a: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08525" y="914400"/>
            <a:ext cx="3749675" cy="381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Massa 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8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Content Placeholder 10"/>
          <p:cNvSpPr txBox="1">
            <a:spLocks/>
          </p:cNvSpPr>
          <p:nvPr/>
        </p:nvSpPr>
        <p:spPr>
          <a:xfrm>
            <a:off x="304800" y="914400"/>
            <a:ext cx="3749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6391" name="Content Placeholder 10"/>
          <p:cNvSpPr txBox="1">
            <a:spLocks/>
          </p:cNvSpPr>
          <p:nvPr/>
        </p:nvSpPr>
        <p:spPr bwMode="auto">
          <a:xfrm>
            <a:off x="304800" y="2514600"/>
            <a:ext cx="3749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Parameter :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 &gt; 0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3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639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1219200"/>
            <a:ext cx="2362200" cy="96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639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295400"/>
            <a:ext cx="20240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00" name="Picture 17" descr="Untitled-Scanned-06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9126" y="2362200"/>
            <a:ext cx="633007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81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err="1" smtClean="0"/>
              <a:t>Distribusi</a:t>
            </a:r>
            <a:r>
              <a:rPr lang="en-US" sz="2800" b="1" dirty="0" smtClean="0"/>
              <a:t> Binomial– bin(</a:t>
            </a:r>
            <a:r>
              <a:rPr lang="en-US" sz="2800" b="1" dirty="0" err="1" smtClean="0"/>
              <a:t>t</a:t>
            </a:r>
            <a:r>
              <a:rPr lang="en-US" sz="2800" b="1" dirty="0" err="1" smtClean="0">
                <a:sym typeface="Symbol"/>
              </a:rPr>
              <a:t>,p</a:t>
            </a:r>
            <a:r>
              <a:rPr lang="en-US" sz="2800" b="1" dirty="0" smtClean="0">
                <a:sym typeface="Symbol"/>
              </a:rPr>
              <a:t>)</a:t>
            </a: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325" y="914400"/>
            <a:ext cx="3749675" cy="381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Densitas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3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Content Placeholder 10"/>
          <p:cNvSpPr txBox="1">
            <a:spLocks/>
          </p:cNvSpPr>
          <p:nvPr/>
        </p:nvSpPr>
        <p:spPr>
          <a:xfrm>
            <a:off x="304800" y="914400"/>
            <a:ext cx="3749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7415" name="Content Placeholder 10"/>
          <p:cNvSpPr txBox="1">
            <a:spLocks/>
          </p:cNvSpPr>
          <p:nvPr/>
        </p:nvSpPr>
        <p:spPr bwMode="auto">
          <a:xfrm>
            <a:off x="304800" y="2819400"/>
            <a:ext cx="3749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Parameter :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t integer</a:t>
            </a: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; t &gt; 0, p  (0,1)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742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37125" y="1447800"/>
            <a:ext cx="33321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742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2514600"/>
            <a:ext cx="1524000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Content Placeholder 10"/>
          <p:cNvSpPr txBox="1">
            <a:spLocks/>
          </p:cNvSpPr>
          <p:nvPr/>
        </p:nvSpPr>
        <p:spPr>
          <a:xfrm>
            <a:off x="4860925" y="2514600"/>
            <a:ext cx="1082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dimana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7428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8825" y="1398588"/>
            <a:ext cx="3051175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29" name="Picture 24" descr="Untitled-Scanned-07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57550" y="3124200"/>
            <a:ext cx="4895850" cy="35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30" name="Content Placeholder 10"/>
          <p:cNvSpPr txBox="1">
            <a:spLocks/>
          </p:cNvSpPr>
          <p:nvPr/>
        </p:nvSpPr>
        <p:spPr bwMode="auto">
          <a:xfrm>
            <a:off x="304800" y="3733800"/>
            <a:ext cx="243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Mean: 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	tp</a:t>
            </a:r>
          </a:p>
        </p:txBody>
      </p:sp>
      <p:sp>
        <p:nvSpPr>
          <p:cNvPr id="17431" name="Content Placeholder 10"/>
          <p:cNvSpPr txBox="1">
            <a:spLocks/>
          </p:cNvSpPr>
          <p:nvPr/>
        </p:nvSpPr>
        <p:spPr bwMode="auto">
          <a:xfrm>
            <a:off x="304800" y="4800600"/>
            <a:ext cx="2438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Variansi: 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	tp (1-p)</a:t>
            </a:r>
          </a:p>
        </p:txBody>
      </p:sp>
    </p:spTree>
    <p:extLst>
      <p:ext uri="{BB962C8B-B14F-4D97-AF65-F5344CB8AC3E}">
        <p14:creationId xmlns:p14="http://schemas.microsoft.com/office/powerpoint/2010/main" val="261869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statistik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Antrian</a:t>
            </a:r>
          </a:p>
          <a:p>
            <a:r>
              <a:rPr lang="id-ID" dirty="0" smtClean="0"/>
              <a:t>Sistem inventori dan suply chain</a:t>
            </a:r>
          </a:p>
          <a:p>
            <a:r>
              <a:rPr lang="id-ID" dirty="0" smtClean="0"/>
              <a:t>Kehandalan dan maintainability</a:t>
            </a:r>
          </a:p>
          <a:p>
            <a:r>
              <a:rPr lang="id-ID" dirty="0" smtClean="0"/>
              <a:t>Keterbatasan data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92444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Sistem antrian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Waktu antar kedatangan dan lama waktu layanan probabilistik</a:t>
            </a:r>
          </a:p>
          <a:p>
            <a:r>
              <a:rPr lang="id-ID" dirty="0" smtClean="0"/>
              <a:t>Contoh model </a:t>
            </a:r>
          </a:p>
          <a:p>
            <a:pPr lvl="1"/>
            <a:r>
              <a:rPr lang="id-ID" dirty="0" smtClean="0"/>
              <a:t>Distribusi eksponensial: jika layanan random</a:t>
            </a:r>
          </a:p>
          <a:p>
            <a:pPr lvl="1"/>
            <a:r>
              <a:rPr lang="id-ID" dirty="0" smtClean="0"/>
              <a:t>Distribusi normal: normal dengan variasi</a:t>
            </a:r>
          </a:p>
          <a:p>
            <a:pPr lvl="1"/>
            <a:r>
              <a:rPr lang="id-ID" dirty="0" smtClean="0"/>
              <a:t>Potongan normal: normal dengan batasan</a:t>
            </a:r>
          </a:p>
          <a:p>
            <a:pPr lvl="1"/>
            <a:r>
              <a:rPr lang="id-ID" dirty="0" smtClean="0"/>
              <a:t>Distribusi Gamma dan Weibull : lebih umum daripada eksponensial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8953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Inventori dan suply chain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Umumnya tiga variabel random</a:t>
            </a:r>
          </a:p>
          <a:p>
            <a:pPr lvl="1"/>
            <a:r>
              <a:rPr lang="id-ID" dirty="0" smtClean="0"/>
              <a:t>Unit yang diminta per order atau per waktu</a:t>
            </a:r>
          </a:p>
          <a:p>
            <a:pPr lvl="1"/>
            <a:r>
              <a:rPr lang="id-ID" dirty="0" smtClean="0"/>
              <a:t>Waktu antar order</a:t>
            </a:r>
          </a:p>
          <a:p>
            <a:pPr lvl="1"/>
            <a:r>
              <a:rPr lang="id-ID" dirty="0" smtClean="0"/>
              <a:t>Lead time</a:t>
            </a:r>
          </a:p>
          <a:p>
            <a:r>
              <a:rPr lang="id-ID" dirty="0" smtClean="0"/>
              <a:t>Contoh model lead time</a:t>
            </a:r>
          </a:p>
          <a:p>
            <a:pPr lvl="1"/>
            <a:r>
              <a:rPr lang="id-ID" dirty="0" smtClean="0"/>
              <a:t>Gamma</a:t>
            </a:r>
          </a:p>
          <a:p>
            <a:r>
              <a:rPr lang="id-ID" dirty="0" smtClean="0"/>
              <a:t>Contoh model statistik untuk distribusi permintaan:</a:t>
            </a:r>
          </a:p>
          <a:p>
            <a:pPr lvl="1"/>
            <a:r>
              <a:rPr lang="id-ID" dirty="0" smtClean="0"/>
              <a:t>Poisson</a:t>
            </a:r>
          </a:p>
          <a:p>
            <a:pPr lvl="1"/>
            <a:r>
              <a:rPr lang="id-ID" dirty="0" smtClean="0"/>
              <a:t>Negative binomial distribution</a:t>
            </a:r>
          </a:p>
          <a:p>
            <a:pPr lvl="1"/>
            <a:r>
              <a:rPr lang="id-ID" dirty="0" smtClean="0"/>
              <a:t>geometric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72889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Diskusi kelompok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Bahas masing-masing distribusi berikut:</a:t>
            </a:r>
          </a:p>
          <a:p>
            <a:pPr lvl="1"/>
            <a:r>
              <a:rPr lang="id-ID" dirty="0" smtClean="0"/>
              <a:t>Bernoulli, binomial, Hyperexponential</a:t>
            </a:r>
          </a:p>
          <a:p>
            <a:pPr lvl="1"/>
            <a:r>
              <a:rPr lang="id-ID" dirty="0" smtClean="0"/>
              <a:t>Uniform, triangular, dan beta</a:t>
            </a:r>
          </a:p>
          <a:p>
            <a:pPr lvl="1">
              <a:buNone/>
            </a:pPr>
            <a:r>
              <a:rPr lang="id-ID" dirty="0" smtClean="0"/>
              <a:t>Berikan penjelasan, fungsi, contoh.</a:t>
            </a:r>
          </a:p>
          <a:p>
            <a:r>
              <a:rPr lang="id-ID" dirty="0" smtClean="0"/>
              <a:t>Bahas tentang simulasi sistem inventori sederhana</a:t>
            </a:r>
          </a:p>
          <a:p>
            <a:pPr lvl="1"/>
            <a:r>
              <a:rPr lang="id-ID" dirty="0" smtClean="0"/>
              <a:t>Model</a:t>
            </a:r>
          </a:p>
          <a:p>
            <a:pPr lvl="1"/>
            <a:r>
              <a:rPr lang="id-ID" dirty="0" smtClean="0"/>
              <a:t>Model probabilitas dan statistik yang dipakai</a:t>
            </a:r>
          </a:p>
        </p:txBody>
      </p:sp>
    </p:spTree>
    <p:extLst>
      <p:ext uri="{BB962C8B-B14F-4D97-AF65-F5344CB8AC3E}">
        <p14:creationId xmlns:p14="http://schemas.microsoft.com/office/powerpoint/2010/main" val="2318146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ISTILAH DALAM TEORI PELUANG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3309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Percobaan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eksperimen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data</a:t>
            </a:r>
          </a:p>
          <a:p>
            <a:pPr lvl="0">
              <a:lnSpc>
                <a:spcPct val="150000"/>
              </a:lnSpc>
            </a:pPr>
            <a:r>
              <a:rPr lang="en-US" sz="2000" i="1" dirty="0" err="1" smtClean="0"/>
              <a:t>RuangSampel</a:t>
            </a:r>
            <a:r>
              <a:rPr lang="en-US" sz="2000" i="1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himpunan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memuat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kemungkinan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percobaan</a:t>
            </a:r>
            <a:r>
              <a:rPr lang="en-US" sz="2000" dirty="0" smtClean="0"/>
              <a:t>.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disimbolkan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“ S ”, yang </a:t>
            </a: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i="1" dirty="0" err="1" smtClean="0"/>
              <a:t>himpunan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semesta</a:t>
            </a:r>
            <a:r>
              <a:rPr lang="en-US" sz="2000" dirty="0" smtClean="0"/>
              <a:t>.</a:t>
            </a:r>
          </a:p>
          <a:p>
            <a:pPr lvl="0"/>
            <a:r>
              <a:rPr lang="id-ID" sz="2000" b="1" dirty="0" smtClean="0"/>
              <a:t>Contoh </a:t>
            </a:r>
            <a:endParaRPr lang="en-US" sz="2000" dirty="0" smtClean="0"/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/>
              <a:t>	a).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percobaan</a:t>
            </a:r>
            <a:r>
              <a:rPr lang="en-US" sz="2000" dirty="0" smtClean="0"/>
              <a:t> </a:t>
            </a:r>
            <a:r>
              <a:rPr lang="en-US" sz="2000" dirty="0" err="1" smtClean="0"/>
              <a:t>pelemparan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uang</a:t>
            </a:r>
            <a:r>
              <a:rPr lang="en-US" sz="2000" dirty="0" smtClean="0"/>
              <a:t>     </a:t>
            </a:r>
            <a:r>
              <a:rPr lang="en-US" sz="2000" dirty="0" err="1" smtClean="0"/>
              <a:t>logam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kali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S : { </a:t>
            </a:r>
            <a:r>
              <a:rPr lang="en-US" sz="2000" dirty="0" err="1" smtClean="0"/>
              <a:t>gambar</a:t>
            </a:r>
            <a:r>
              <a:rPr lang="en-US" sz="2000" dirty="0" smtClean="0"/>
              <a:t>, </a:t>
            </a:r>
            <a:r>
              <a:rPr lang="en-US" sz="2000" dirty="0" err="1" smtClean="0"/>
              <a:t>angka</a:t>
            </a:r>
            <a:r>
              <a:rPr lang="en-US" sz="2000" dirty="0" smtClean="0"/>
              <a:t> }.</a:t>
            </a:r>
          </a:p>
          <a:p>
            <a:pPr lvl="0">
              <a:lnSpc>
                <a:spcPct val="150000"/>
              </a:lnSpc>
              <a:buNone/>
            </a:pPr>
            <a:r>
              <a:rPr lang="en-US" sz="2000" dirty="0" smtClean="0"/>
              <a:t>	b).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percobaan</a:t>
            </a:r>
            <a:r>
              <a:rPr lang="en-US" sz="2000" dirty="0" smtClean="0"/>
              <a:t> </a:t>
            </a:r>
            <a:r>
              <a:rPr lang="en-US" sz="2000" dirty="0" err="1" smtClean="0"/>
              <a:t>pelemparan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dadu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 </a:t>
            </a:r>
            <a:r>
              <a:rPr lang="en-US" sz="2000" dirty="0" err="1" smtClean="0"/>
              <a:t>satu</a:t>
            </a:r>
            <a:r>
              <a:rPr lang="en-US" sz="2000" dirty="0" smtClean="0"/>
              <a:t>  kali  </a:t>
            </a:r>
            <a:r>
              <a:rPr lang="en-US" sz="2000" dirty="0" err="1" smtClean="0"/>
              <a:t>adalah</a:t>
            </a:r>
            <a:r>
              <a:rPr lang="id-ID" sz="2000" dirty="0" smtClean="0"/>
              <a:t>  </a:t>
            </a:r>
            <a:r>
              <a:rPr lang="en-US" sz="2000" dirty="0" smtClean="0"/>
              <a:t>S : { 1, 2, 3, 4, 5, 6 }.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>
            <a:noAutofit/>
          </a:bodyPr>
          <a:lstStyle/>
          <a:p>
            <a:pPr marL="274320" lvl="1">
              <a:lnSpc>
                <a:spcPct val="150000"/>
              </a:lnSpc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sz="2000" i="1" dirty="0" err="1" smtClean="0"/>
              <a:t>Kejadian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Peristiwa</a:t>
            </a:r>
            <a:r>
              <a:rPr lang="en-US" sz="2000" i="1" dirty="0" smtClean="0"/>
              <a:t>/Event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himpunan</a:t>
            </a:r>
            <a:r>
              <a:rPr lang="en-US" sz="2000" dirty="0" smtClean="0"/>
              <a:t>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.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</a:t>
            </a:r>
            <a:r>
              <a:rPr lang="en-US" sz="2000" dirty="0" err="1" smtClean="0"/>
              <a:t>disimbolkan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huruf</a:t>
            </a:r>
            <a:r>
              <a:rPr lang="en-US" sz="2000" dirty="0" smtClean="0"/>
              <a:t> </a:t>
            </a:r>
            <a:r>
              <a:rPr lang="en-US" sz="2000" dirty="0" err="1" smtClean="0"/>
              <a:t>kapital</a:t>
            </a:r>
            <a:r>
              <a:rPr lang="en-US" sz="2000" dirty="0" smtClean="0"/>
              <a:t> (A, B, C, </a:t>
            </a:r>
            <a:r>
              <a:rPr lang="en-US" sz="2000" dirty="0" err="1" smtClean="0"/>
              <a:t>dll</a:t>
            </a:r>
            <a:r>
              <a:rPr lang="en-US" sz="2000" dirty="0" smtClean="0"/>
              <a:t>)</a:t>
            </a:r>
            <a:r>
              <a:rPr lang="id-ID" sz="2000" dirty="0" smtClean="0"/>
              <a:t>.</a:t>
            </a:r>
            <a:endParaRPr lang="en-US" sz="2000" dirty="0" smtClean="0"/>
          </a:p>
          <a:p>
            <a:pPr lvl="1">
              <a:lnSpc>
                <a:spcPct val="150000"/>
              </a:lnSpc>
            </a:pPr>
            <a:r>
              <a:rPr lang="id-ID" sz="2000" b="1" dirty="0" smtClean="0"/>
              <a:t>Contoh </a:t>
            </a:r>
            <a:endParaRPr lang="en-US" sz="2000" dirty="0" smtClean="0"/>
          </a:p>
          <a:p>
            <a:pPr lvl="0">
              <a:lnSpc>
                <a:spcPct val="150000"/>
              </a:lnSpc>
            </a:pPr>
            <a:r>
              <a:rPr lang="en-US" sz="2000" dirty="0" smtClean="0"/>
              <a:t>A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</a:t>
            </a:r>
            <a:r>
              <a:rPr lang="en-US" sz="2000" dirty="0" err="1" smtClean="0"/>
              <a:t>munculnya</a:t>
            </a:r>
            <a:r>
              <a:rPr lang="en-US" sz="2000" dirty="0" smtClean="0"/>
              <a:t> </a:t>
            </a:r>
            <a:r>
              <a:rPr lang="en-US" sz="2000" dirty="0" err="1" smtClean="0"/>
              <a:t>muka</a:t>
            </a:r>
            <a:r>
              <a:rPr lang="en-US" sz="2000" dirty="0" smtClean="0"/>
              <a:t> </a:t>
            </a:r>
            <a:r>
              <a:rPr lang="en-US" sz="2000" dirty="0" err="1" smtClean="0"/>
              <a:t>gambar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           A : { </a:t>
            </a:r>
            <a:r>
              <a:rPr lang="en-US" sz="2000" dirty="0" err="1" smtClean="0"/>
              <a:t>gambar</a:t>
            </a:r>
            <a:r>
              <a:rPr lang="en-US" sz="2000" dirty="0" smtClean="0"/>
              <a:t> }.</a:t>
            </a:r>
          </a:p>
          <a:p>
            <a:pPr lvl="0">
              <a:lnSpc>
                <a:spcPct val="150000"/>
              </a:lnSpc>
            </a:pPr>
            <a:r>
              <a:rPr lang="en-US" sz="2000" dirty="0" smtClean="0"/>
              <a:t>B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</a:t>
            </a:r>
            <a:r>
              <a:rPr lang="en-US" sz="2000" dirty="0" err="1" smtClean="0"/>
              <a:t>munculnya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r>
              <a:rPr lang="en-US" sz="2000" dirty="0" smtClean="0"/>
              <a:t> </a:t>
            </a:r>
            <a:r>
              <a:rPr lang="en-US" sz="2000" dirty="0" err="1" smtClean="0"/>
              <a:t>dadu</a:t>
            </a:r>
            <a:r>
              <a:rPr lang="en-US" sz="2000" dirty="0" smtClean="0"/>
              <a:t>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</a:t>
            </a:r>
            <a:r>
              <a:rPr lang="en-US" sz="2000" dirty="0" err="1" smtClean="0"/>
              <a:t>genap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B :{ 2, 4, 6 }.</a:t>
            </a:r>
          </a:p>
          <a:p>
            <a:pPr>
              <a:lnSpc>
                <a:spcPct val="150000"/>
              </a:lnSpc>
            </a:pPr>
            <a:r>
              <a:rPr lang="en-US" sz="2000" i="1" dirty="0" err="1" smtClean="0"/>
              <a:t>Titik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Contoh</a:t>
            </a:r>
            <a:r>
              <a:rPr lang="en-US" sz="2000" i="1" dirty="0" smtClean="0"/>
              <a:t>/</a:t>
            </a:r>
            <a:r>
              <a:rPr lang="en-US" sz="2000" i="1" dirty="0" err="1" smtClean="0"/>
              <a:t>Titik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yang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ruang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.</a:t>
            </a:r>
            <a:r>
              <a:rPr lang="en-US" sz="2000" i="1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menyatakan</a:t>
            </a:r>
            <a:r>
              <a:rPr lang="en-US" sz="2000" dirty="0" smtClean="0"/>
              <a:t>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anggota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menyusun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.</a:t>
            </a:r>
          </a:p>
          <a:p>
            <a:pPr lvl="0">
              <a:lnSpc>
                <a:spcPct val="150000"/>
              </a:lnSpc>
            </a:pPr>
            <a:endParaRPr lang="en-US" sz="2000" dirty="0" smtClean="0"/>
          </a:p>
          <a:p>
            <a:pPr marL="274320" lvl="1">
              <a:lnSpc>
                <a:spcPct val="150000"/>
              </a:lnSpc>
              <a:spcBef>
                <a:spcPts val="600"/>
              </a:spcBef>
              <a:buSzPct val="70000"/>
              <a:buFont typeface="Wingdings"/>
              <a:buChar char=""/>
            </a:pPr>
            <a:endParaRPr lang="en-US" sz="2000" dirty="0" smtClean="0"/>
          </a:p>
          <a:p>
            <a:pPr>
              <a:lnSpc>
                <a:spcPct val="17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/>
          <a:lstStyle/>
          <a:p>
            <a:pPr lvl="1">
              <a:lnSpc>
                <a:spcPct val="170000"/>
              </a:lnSpc>
              <a:buFont typeface="Arial" pitchFamily="34" charset="0"/>
              <a:buChar char="•"/>
            </a:pPr>
            <a:r>
              <a:rPr lang="id-ID" sz="2000" b="1" dirty="0" smtClean="0"/>
              <a:t>Contoh </a:t>
            </a:r>
            <a:endParaRPr lang="en-US" sz="2000" dirty="0" smtClean="0"/>
          </a:p>
          <a:p>
            <a:pPr lvl="0">
              <a:lnSpc>
                <a:spcPct val="170000"/>
              </a:lnSpc>
            </a:pPr>
            <a:r>
              <a:rPr lang="en-US" sz="2000" dirty="0" smtClean="0"/>
              <a:t>Dari </a:t>
            </a:r>
            <a:r>
              <a:rPr lang="en-US" sz="2000" dirty="0" err="1" smtClean="0"/>
              <a:t>pelemparan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dadu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kali, S : {1, 2, 3, 4, 5, 6},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6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disimbolkan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N(S) = 6.</a:t>
            </a:r>
          </a:p>
          <a:p>
            <a:pPr lvl="0">
              <a:lnSpc>
                <a:spcPct val="170000"/>
              </a:lnSpc>
            </a:pPr>
            <a:r>
              <a:rPr lang="en-US" sz="2000" dirty="0" smtClean="0"/>
              <a:t>A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</a:t>
            </a:r>
            <a:r>
              <a:rPr lang="en-US" sz="2000" dirty="0" err="1" smtClean="0"/>
              <a:t>munculnya</a:t>
            </a:r>
            <a:r>
              <a:rPr lang="en-US" sz="2000" dirty="0" smtClean="0"/>
              <a:t> </a:t>
            </a:r>
            <a:r>
              <a:rPr lang="en-US" sz="2000" dirty="0" err="1" smtClean="0"/>
              <a:t>mata</a:t>
            </a:r>
            <a:r>
              <a:rPr lang="en-US" sz="2000" dirty="0" smtClean="0"/>
              <a:t> </a:t>
            </a:r>
            <a:r>
              <a:rPr lang="en-US" sz="2000" dirty="0" err="1" smtClean="0"/>
              <a:t>dadu</a:t>
            </a:r>
            <a:r>
              <a:rPr lang="en-US" sz="2000" dirty="0" smtClean="0"/>
              <a:t> </a:t>
            </a:r>
            <a:r>
              <a:rPr lang="en-US" sz="2000" dirty="0" err="1" smtClean="0"/>
              <a:t>bernilai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kecil</a:t>
            </a:r>
            <a:r>
              <a:rPr lang="en-US" sz="2000" dirty="0" smtClean="0"/>
              <a:t> 3, </a:t>
            </a:r>
            <a:r>
              <a:rPr lang="en-US" sz="2000" dirty="0" err="1" smtClean="0"/>
              <a:t>maka</a:t>
            </a:r>
            <a:r>
              <a:rPr lang="en-US" sz="2000" dirty="0" smtClean="0"/>
              <a:t> A : {3, 4, 5, 6},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banyaknya</a:t>
            </a:r>
            <a:r>
              <a:rPr lang="en-US" sz="2000" dirty="0" smtClean="0"/>
              <a:t> </a:t>
            </a:r>
            <a:r>
              <a:rPr lang="en-US" sz="2000" dirty="0" err="1" smtClean="0"/>
              <a:t>titik</a:t>
            </a:r>
            <a:r>
              <a:rPr lang="en-US" sz="2000" dirty="0" smtClean="0"/>
              <a:t> </a:t>
            </a:r>
            <a:r>
              <a:rPr lang="en-US" sz="2000" dirty="0" err="1" smtClean="0"/>
              <a:t>sampel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menyokong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A </a:t>
            </a:r>
            <a:r>
              <a:rPr lang="en-US" sz="2000" dirty="0" err="1" smtClean="0"/>
              <a:t>ada</a:t>
            </a:r>
            <a:r>
              <a:rPr lang="en-US" sz="2000" dirty="0" smtClean="0"/>
              <a:t> 4 </a:t>
            </a:r>
            <a:r>
              <a:rPr lang="en-US" sz="2000" dirty="0" err="1" smtClean="0"/>
              <a:t>atau</a:t>
            </a:r>
            <a:r>
              <a:rPr lang="en-US" sz="2000" dirty="0" smtClean="0"/>
              <a:t> N(A) = 4.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4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98500"/>
          </a:xfrm>
        </p:spPr>
        <p:txBody>
          <a:bodyPr/>
          <a:lstStyle/>
          <a:p>
            <a:pPr eaLnBrk="1" hangingPunct="1"/>
            <a:r>
              <a:rPr lang="en-US" sz="3200" b="1" dirty="0" err="1" smtClean="0"/>
              <a:t>Variabel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Acak</a:t>
            </a:r>
            <a:r>
              <a:rPr lang="en-US" sz="3200" b="1" dirty="0" smtClean="0"/>
              <a:t> (Random Variable)</a:t>
            </a:r>
            <a:endParaRPr lang="en-US" sz="3200" dirty="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4876800"/>
          </a:xfrm>
        </p:spPr>
        <p:txBody>
          <a:bodyPr>
            <a:noAutofit/>
          </a:bodyPr>
          <a:lstStyle/>
          <a:p>
            <a:pPr marL="274320" indent="-28575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Definisi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aturan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menunjukkan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riil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sampel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sampel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S.</a:t>
            </a:r>
          </a:p>
          <a:p>
            <a:pPr marL="274320" indent="-274320" algn="just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nilainya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ditentukan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eksperimen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274320" indent="-274320" algn="just" eaLnBrk="1" fontAlgn="auto" hangingPunct="1">
              <a:lnSpc>
                <a:spcPct val="8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acak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merepresentasikan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pasti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8575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acak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dinyatakan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X, Y, Z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acaknya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dimisalkan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kecil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x, y, z.</a:t>
            </a:r>
          </a:p>
          <a:p>
            <a:pPr marL="274320" indent="-285750" algn="just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Acak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terdiri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548640" lvl="1" algn="just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Diskrit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48640" lvl="1" algn="just" eaLnBrk="1" fontAlgn="auto" hangingPunct="1">
              <a:lnSpc>
                <a:spcPct val="9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Acak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Kontiniu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064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6223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b="1" dirty="0" err="1" smtClean="0"/>
              <a:t>Variabel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Acak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Diskrit</a:t>
            </a:r>
            <a:endParaRPr lang="en-US" sz="3200" b="1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acak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nilainya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cacah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dihitung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terhingga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lnSpc>
                <a:spcPct val="8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pembeli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memasuki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toko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Banyaknya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rusak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12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buah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sampel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diskrit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diskrit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terhingga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Eksperimen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Pelemparan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dadu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: Mata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tampak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S = {1,2,3,4,5,6}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Peristiwa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: A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ganjil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muncul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{1,3,5}</a:t>
            </a:r>
          </a:p>
          <a:p>
            <a:pPr lvl="1" algn="just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B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Titik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genap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munccul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{2,4,6}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57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4700"/>
          </a:xfrm>
        </p:spPr>
        <p:txBody>
          <a:bodyPr/>
          <a:lstStyle/>
          <a:p>
            <a:pPr eaLnBrk="1" hangingPunct="1"/>
            <a:r>
              <a:rPr lang="en-US" sz="3200" b="1" dirty="0" err="1" smtClean="0"/>
              <a:t>Variabel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Acak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Kontinu</a:t>
            </a:r>
            <a:endParaRPr lang="en-US" sz="3200" b="1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143000"/>
            <a:ext cx="8610600" cy="55626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Variabel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acak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nilainya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berupa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selang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dihitung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terhingga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memungkinkan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pernyataan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bilangan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pecahan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Biasanya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hal-hal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diukur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jarak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berat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volume)</a:t>
            </a:r>
          </a:p>
          <a:p>
            <a:pPr algn="just" eaLnBrk="1" hangingPunct="1">
              <a:lnSpc>
                <a:spcPct val="8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Jarak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pabrik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pasar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35,57 km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per unit = 15,07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menit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Ruang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sampel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kontinu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kontinu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bilangan-bilangan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interval.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Eksperimen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Pemilihan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mahasiswa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random,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dicatat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IPK-nya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>
              <a:lnSpc>
                <a:spcPct val="8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Hasil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Bilangan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real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antara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sampel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: S = {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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0 ≤x≤4}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Peristiwa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: A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IPK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 = {3 &lt; x ≤ 4}</a:t>
            </a:r>
          </a:p>
          <a:p>
            <a:pPr lvl="1" algn="just" eaLnBrk="1" hangingPunct="1">
              <a:lnSpc>
                <a:spcPct val="80000"/>
              </a:lnSpc>
              <a:buFont typeface="Tahoma" pitchFamily="34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                 B =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IPK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bawah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 = {0 ≤ x &lt; 2}</a:t>
            </a:r>
          </a:p>
          <a:p>
            <a:pPr lvl="1" algn="just" eaLnBrk="1" hangingPunct="1">
              <a:lnSpc>
                <a:spcPct val="8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56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4699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dirty="0" err="1" smtClean="0"/>
              <a:t>Distribusi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Diskrit</a:t>
            </a:r>
            <a:r>
              <a:rPr lang="en-US" sz="3200" b="1" dirty="0" smtClean="0"/>
              <a:t>  </a:t>
            </a:r>
            <a:r>
              <a:rPr lang="en-US" sz="3200" b="1" dirty="0" err="1" smtClean="0"/>
              <a:t>vs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Kontinu</a:t>
            </a:r>
            <a:endParaRPr lang="en-US" sz="3200" b="1" dirty="0" smtClean="0"/>
          </a:p>
        </p:txBody>
      </p:sp>
      <p:sp>
        <p:nvSpPr>
          <p:cNvPr id="12291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4267200" cy="5715000"/>
          </a:xfrm>
        </p:spPr>
        <p:txBody>
          <a:bodyPr/>
          <a:lstStyle/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Sejumlah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mungkin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(a countable number of possible values)</a:t>
            </a:r>
          </a:p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lvl="1" algn="just"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item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lot</a:t>
            </a:r>
          </a:p>
          <a:p>
            <a:pPr lvl="1" algn="just"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Jumlah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sekelompok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orang</a:t>
            </a:r>
            <a:endParaRPr lang="id-ID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1" algn="just"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Diskrit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Uniform</a:t>
            </a:r>
          </a:p>
          <a:p>
            <a:pPr lvl="1" algn="just"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Binomial</a:t>
            </a:r>
          </a:p>
          <a:p>
            <a:pPr lvl="1" algn="just"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Binomial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Negatif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Geometric</a:t>
            </a:r>
          </a:p>
          <a:p>
            <a:pPr lvl="1" algn="just"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Poisson</a:t>
            </a:r>
          </a:p>
        </p:txBody>
      </p:sp>
      <p:sp>
        <p:nvSpPr>
          <p:cNvPr id="12292" name="Content Placeholder 4"/>
          <p:cNvSpPr>
            <a:spLocks noGrp="1"/>
          </p:cNvSpPr>
          <p:nvPr>
            <p:ph sz="quarter" idx="2"/>
          </p:nvPr>
        </p:nvSpPr>
        <p:spPr>
          <a:xfrm>
            <a:off x="4648200" y="838200"/>
            <a:ext cx="4267200" cy="5867400"/>
          </a:xfrm>
        </p:spPr>
        <p:txBody>
          <a:bodyPr/>
          <a:lstStyle/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kontinum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nilai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Contoh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Sebuah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mesin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waktu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siklus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terdistribusi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seragam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antar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1,2 – 1,8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menit</a:t>
            </a:r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id-ID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lvl="1" algn="just"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Uniform</a:t>
            </a:r>
          </a:p>
          <a:p>
            <a:pPr lvl="1" algn="just"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Exponential</a:t>
            </a:r>
          </a:p>
          <a:p>
            <a:pPr lvl="1" algn="just"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Gamma</a:t>
            </a:r>
          </a:p>
          <a:p>
            <a:pPr lvl="1" algn="just"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Weibull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 eaLnBrk="1" hangingPunct="1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Normal</a:t>
            </a:r>
          </a:p>
          <a:p>
            <a:pPr algn="just"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686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err="1" smtClean="0"/>
              <a:t>Distribusi</a:t>
            </a:r>
            <a:r>
              <a:rPr lang="en-US" sz="2800" b="1" dirty="0" smtClean="0"/>
              <a:t> Uniform </a:t>
            </a:r>
            <a:r>
              <a:rPr lang="en-US" sz="2800" b="1" dirty="0" err="1" smtClean="0"/>
              <a:t>Kontinyu</a:t>
            </a:r>
            <a:r>
              <a:rPr lang="en-US" sz="2800" b="1" dirty="0" smtClean="0"/>
              <a:t> – U(</a:t>
            </a:r>
            <a:r>
              <a:rPr lang="en-US" sz="2800" b="1" dirty="0" smtClean="0">
                <a:sym typeface="Symbol"/>
              </a:rPr>
              <a:t>,)</a:t>
            </a:r>
            <a:endParaRPr lang="en-US" sz="2800" b="1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04800" y="2514600"/>
            <a:ext cx="3749675" cy="3810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Densitas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: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7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" name="Content Placeholder 10"/>
          <p:cNvSpPr txBox="1">
            <a:spLocks/>
          </p:cNvSpPr>
          <p:nvPr/>
        </p:nvSpPr>
        <p:spPr>
          <a:xfrm>
            <a:off x="304800" y="914400"/>
            <a:ext cx="3749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Distribusi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:</a:t>
            </a:r>
          </a:p>
        </p:txBody>
      </p:sp>
      <p:pic>
        <p:nvPicPr>
          <p:cNvPr id="13319" name="Picture 13" descr="Untitled-Scanned-0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2710" y="990600"/>
            <a:ext cx="503967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Content Placeholder 10"/>
          <p:cNvSpPr txBox="1">
            <a:spLocks/>
          </p:cNvSpPr>
          <p:nvPr/>
        </p:nvSpPr>
        <p:spPr bwMode="auto">
          <a:xfrm>
            <a:off x="304800" y="3962400"/>
            <a:ext cx="37496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Parameter :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,  real ;  &lt; </a:t>
            </a:r>
          </a:p>
          <a:p>
            <a:pPr marL="273050" indent="-273050" eaLnBrk="1" hangingPunct="1">
              <a:spcBef>
                <a:spcPts val="575"/>
              </a:spcBef>
              <a:buClr>
                <a:schemeClr val="accent1"/>
              </a:buClr>
              <a:buSzPct val="85000"/>
            </a:pPr>
            <a:r>
              <a:rPr lang="en-US" sz="20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	</a:t>
            </a:r>
            <a:endParaRPr lang="en-US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10"/>
          <p:cNvSpPr txBox="1">
            <a:spLocks/>
          </p:cNvSpPr>
          <p:nvPr/>
        </p:nvSpPr>
        <p:spPr>
          <a:xfrm>
            <a:off x="304800" y="4800600"/>
            <a:ext cx="3749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Mean:</a:t>
            </a:r>
          </a:p>
        </p:txBody>
      </p:sp>
      <p:sp>
        <p:nvSpPr>
          <p:cNvPr id="1332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332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895600"/>
            <a:ext cx="26670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332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295400"/>
            <a:ext cx="281940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332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9650" y="5334000"/>
            <a:ext cx="12763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Content Placeholder 10"/>
          <p:cNvSpPr txBox="1">
            <a:spLocks/>
          </p:cNvSpPr>
          <p:nvPr/>
        </p:nvSpPr>
        <p:spPr>
          <a:xfrm>
            <a:off x="4708525" y="4343400"/>
            <a:ext cx="3749675" cy="3810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Variansi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332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3330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00700" y="4876800"/>
            <a:ext cx="15621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3897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3060</TotalTime>
  <Words>666</Words>
  <Application>Microsoft Macintosh PowerPoint</Application>
  <PresentationFormat>On-screen Show (4:3)</PresentationFormat>
  <Paragraphs>149</Paragraphs>
  <Slides>18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Oriel</vt:lpstr>
      <vt:lpstr>Equation</vt:lpstr>
      <vt:lpstr>TEORI PELUANG</vt:lpstr>
      <vt:lpstr>ISTILAH DALAM TEORI PELUANG</vt:lpstr>
      <vt:lpstr>PowerPoint Presentation</vt:lpstr>
      <vt:lpstr>PowerPoint Presentation</vt:lpstr>
      <vt:lpstr>Variabel Acak (Random Variable)</vt:lpstr>
      <vt:lpstr>Variabel Acak Diskrit</vt:lpstr>
      <vt:lpstr>Variabel Acak Kontinu</vt:lpstr>
      <vt:lpstr>Distribusi Diskrit  vs Kontinu</vt:lpstr>
      <vt:lpstr>Distribusi Uniform Kontinyu – U(,)</vt:lpstr>
      <vt:lpstr>Distribusi Normal– N(,2)</vt:lpstr>
      <vt:lpstr>Distribusi Exponential– expo()</vt:lpstr>
      <vt:lpstr>Distribusi Diskrit Uniform– DU(i,j)</vt:lpstr>
      <vt:lpstr>Distribusi Poisson– Poisson()</vt:lpstr>
      <vt:lpstr>Distribusi Binomial– bin(t,p)</vt:lpstr>
      <vt:lpstr>Model statistik </vt:lpstr>
      <vt:lpstr>Sistem antrian</vt:lpstr>
      <vt:lpstr>Inventori dan suply chain</vt:lpstr>
      <vt:lpstr>Diskusi kelompok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Inne</dc:creator>
  <cp:lastModifiedBy>Gia Septiana Wulandari</cp:lastModifiedBy>
  <cp:revision>85</cp:revision>
  <dcterms:created xsi:type="dcterms:W3CDTF">2012-04-03T21:27:05Z</dcterms:created>
  <dcterms:modified xsi:type="dcterms:W3CDTF">2015-02-04T06:03:50Z</dcterms:modified>
</cp:coreProperties>
</file>