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Microsoft_Equation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77DDB-6E33-7D49-8455-D017D0701053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BF97B-C927-4441-B709-A65423E5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 time = lama order </a:t>
            </a:r>
            <a:r>
              <a:rPr lang="en-US" dirty="0" err="1" smtClean="0"/>
              <a:t>tiba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F97B-C927-4441-B709-A65423E573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-&gt;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-&gt;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dipunya</a:t>
            </a:r>
            <a:r>
              <a:rPr lang="en-US" dirty="0" smtClean="0"/>
              <a:t>; </a:t>
            </a:r>
            <a:r>
              <a:rPr lang="en-US" dirty="0" err="1" smtClean="0"/>
              <a:t>termasuk</a:t>
            </a:r>
            <a:r>
              <a:rPr lang="en-US" dirty="0" smtClean="0"/>
              <a:t> order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dateng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udah</a:t>
            </a:r>
            <a:r>
              <a:rPr lang="en-US" dirty="0" smtClean="0"/>
              <a:t> </a:t>
            </a:r>
            <a:r>
              <a:rPr lang="en-US" dirty="0" err="1" smtClean="0"/>
              <a:t>dipesen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F97B-C927-4441-B709-A65423E573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8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7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7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6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4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C869-A391-CC41-93B9-DD9A264DE701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24E9-0B3F-5647-9108-260509D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9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Inventory System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/>
          <a:lstStyle/>
          <a:p>
            <a:r>
              <a:rPr lang="en-US"/>
              <a:t>RANDOM NUMBER MAPPINGS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DAILY DEMAND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rgbClr val="990000"/>
                </a:solidFill>
              </a:rPr>
              <a:t>	</a:t>
            </a:r>
            <a:r>
              <a:rPr lang="en-US" sz="2800" dirty="0" smtClean="0">
                <a:solidFill>
                  <a:srgbClr val="990000"/>
                </a:solidFill>
              </a:rPr>
              <a:t>	 </a:t>
            </a:r>
            <a:r>
              <a:rPr lang="en-US" sz="2800" dirty="0">
                <a:solidFill>
                  <a:srgbClr val="990000"/>
                </a:solidFill>
              </a:rPr>
              <a:t>0	</a:t>
            </a:r>
            <a:r>
              <a:rPr lang="en-US" sz="2800" dirty="0" smtClean="0">
                <a:solidFill>
                  <a:srgbClr val="990000"/>
                </a:solidFill>
              </a:rPr>
              <a:t>	     </a:t>
            </a:r>
            <a:r>
              <a:rPr lang="en-US" sz="2800" dirty="0">
                <a:solidFill>
                  <a:srgbClr val="990000"/>
                </a:solidFill>
              </a:rPr>
              <a:t>1	         2      </a:t>
            </a:r>
            <a:r>
              <a:rPr lang="en-US" sz="2800" dirty="0" smtClean="0">
                <a:solidFill>
                  <a:srgbClr val="990000"/>
                </a:solidFill>
              </a:rPr>
              <a:t>	    </a:t>
            </a:r>
            <a:r>
              <a:rPr lang="en-US" sz="2800" dirty="0">
                <a:solidFill>
                  <a:srgbClr val="990000"/>
                </a:solidFill>
              </a:rPr>
              <a:t>3	      4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990000"/>
                </a:solidFill>
              </a:rPr>
              <a:t>PROB	</a:t>
            </a:r>
            <a:r>
              <a:rPr lang="en-US" sz="2800" dirty="0" smtClean="0">
                <a:solidFill>
                  <a:srgbClr val="990000"/>
                </a:solidFill>
              </a:rPr>
              <a:t>	.08	</a:t>
            </a:r>
            <a:r>
              <a:rPr lang="en-US" sz="2800" dirty="0">
                <a:solidFill>
                  <a:srgbClr val="990000"/>
                </a:solidFill>
              </a:rPr>
              <a:t>	   .37	       .33     </a:t>
            </a:r>
            <a:r>
              <a:rPr lang="en-US" sz="2800" dirty="0" smtClean="0">
                <a:solidFill>
                  <a:srgbClr val="990000"/>
                </a:solidFill>
              </a:rPr>
              <a:t>	  </a:t>
            </a:r>
            <a:r>
              <a:rPr lang="en-US" sz="2800" dirty="0">
                <a:solidFill>
                  <a:srgbClr val="990000"/>
                </a:solidFill>
              </a:rPr>
              <a:t>.17	    .05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990000"/>
                </a:solidFill>
              </a:rPr>
              <a:t>RN	       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  <a:r>
              <a:rPr lang="en-US" sz="2800" dirty="0" smtClean="0">
                <a:solidFill>
                  <a:srgbClr val="990000"/>
                </a:solidFill>
              </a:rPr>
              <a:t>  </a:t>
            </a:r>
            <a:r>
              <a:rPr lang="en-US" sz="2800" dirty="0" smtClean="0">
                <a:solidFill>
                  <a:srgbClr val="990000"/>
                </a:solidFill>
              </a:rPr>
              <a:t>00</a:t>
            </a:r>
            <a:r>
              <a:rPr lang="en-US" sz="2800" dirty="0">
                <a:solidFill>
                  <a:srgbClr val="990000"/>
                </a:solidFill>
              </a:rPr>
              <a:t>-07  </a:t>
            </a:r>
            <a:r>
              <a:rPr lang="en-US" sz="2800" dirty="0" smtClean="0">
                <a:solidFill>
                  <a:srgbClr val="990000"/>
                </a:solidFill>
              </a:rPr>
              <a:t>	 </a:t>
            </a:r>
            <a:r>
              <a:rPr lang="en-US" sz="2800" dirty="0">
                <a:solidFill>
                  <a:srgbClr val="990000"/>
                </a:solidFill>
              </a:rPr>
              <a:t>08-44 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  <a:r>
              <a:rPr lang="en-US" sz="2800" dirty="0" smtClean="0">
                <a:solidFill>
                  <a:srgbClr val="990000"/>
                </a:solidFill>
              </a:rPr>
              <a:t>  </a:t>
            </a:r>
            <a:r>
              <a:rPr lang="en-US" sz="2800" dirty="0" smtClean="0">
                <a:solidFill>
                  <a:srgbClr val="990000"/>
                </a:solidFill>
              </a:rPr>
              <a:t>  </a:t>
            </a:r>
            <a:r>
              <a:rPr lang="en-US" sz="2800" dirty="0">
                <a:solidFill>
                  <a:srgbClr val="990000"/>
                </a:solidFill>
              </a:rPr>
              <a:t>45-77  </a:t>
            </a:r>
            <a:r>
              <a:rPr lang="en-US" sz="2800" dirty="0" smtClean="0">
                <a:solidFill>
                  <a:srgbClr val="990000"/>
                </a:solidFill>
              </a:rPr>
              <a:t>	 </a:t>
            </a:r>
            <a:r>
              <a:rPr lang="en-US" sz="2800" dirty="0">
                <a:solidFill>
                  <a:srgbClr val="990000"/>
                </a:solidFill>
              </a:rPr>
              <a:t>78-94   95-99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TIME (DAYS)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        </a:t>
            </a:r>
            <a:r>
              <a:rPr lang="en-US" sz="2800" dirty="0">
                <a:solidFill>
                  <a:srgbClr val="008000"/>
                </a:solidFill>
              </a:rPr>
              <a:t>0	   </a:t>
            </a:r>
            <a:r>
              <a:rPr lang="en-US" sz="2800" dirty="0" smtClean="0">
                <a:solidFill>
                  <a:srgbClr val="008000"/>
                </a:solidFill>
              </a:rPr>
              <a:t>       </a:t>
            </a:r>
            <a:r>
              <a:rPr lang="en-US" sz="2800" dirty="0">
                <a:solidFill>
                  <a:srgbClr val="008000"/>
                </a:solidFill>
              </a:rPr>
              <a:t>1	        </a:t>
            </a:r>
            <a:r>
              <a:rPr lang="en-US" sz="2800" dirty="0" smtClean="0">
                <a:solidFill>
                  <a:srgbClr val="008000"/>
                </a:solidFill>
              </a:rPr>
              <a:t>     </a:t>
            </a:r>
            <a:r>
              <a:rPr lang="en-US" sz="2800" dirty="0">
                <a:solidFill>
                  <a:srgbClr val="008000"/>
                </a:solidFill>
              </a:rPr>
              <a:t>2       </a:t>
            </a:r>
            <a:r>
              <a:rPr lang="en-US" sz="2800" dirty="0" smtClean="0">
                <a:solidFill>
                  <a:srgbClr val="008000"/>
                </a:solidFill>
              </a:rPr>
              <a:t>      </a:t>
            </a:r>
            <a:r>
              <a:rPr lang="en-US" sz="2800" dirty="0">
                <a:solidFill>
                  <a:srgbClr val="008000"/>
                </a:solidFill>
              </a:rPr>
              <a:t>3	     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PROB   </a:t>
            </a:r>
            <a:r>
              <a:rPr lang="en-US" sz="2800" dirty="0">
                <a:solidFill>
                  <a:srgbClr val="008000"/>
                </a:solidFill>
              </a:rPr>
              <a:t>	.05	</a:t>
            </a:r>
            <a:r>
              <a:rPr lang="en-US" sz="2800" dirty="0" smtClean="0">
                <a:solidFill>
                  <a:srgbClr val="008000"/>
                </a:solidFill>
              </a:rPr>
              <a:t>        </a:t>
            </a:r>
            <a:r>
              <a:rPr lang="en-US" sz="2800" dirty="0">
                <a:solidFill>
                  <a:srgbClr val="008000"/>
                </a:solidFill>
              </a:rPr>
              <a:t>.55	   </a:t>
            </a:r>
            <a:r>
              <a:rPr lang="en-US" sz="2800" dirty="0" smtClean="0">
                <a:solidFill>
                  <a:srgbClr val="008000"/>
                </a:solidFill>
              </a:rPr>
              <a:t>  </a:t>
            </a:r>
            <a:r>
              <a:rPr lang="en-US" sz="2800" dirty="0">
                <a:solidFill>
                  <a:srgbClr val="008000"/>
                </a:solidFill>
              </a:rPr>
              <a:t>.30     </a:t>
            </a:r>
            <a:r>
              <a:rPr lang="en-US" sz="2800" dirty="0" smtClean="0">
                <a:solidFill>
                  <a:srgbClr val="008000"/>
                </a:solidFill>
              </a:rPr>
              <a:t>     </a:t>
            </a:r>
            <a:r>
              <a:rPr lang="en-US" sz="2800" dirty="0">
                <a:solidFill>
                  <a:srgbClr val="008000"/>
                </a:solidFill>
              </a:rPr>
              <a:t>.10	   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8000"/>
                </a:solidFill>
              </a:rPr>
              <a:t>RN	      </a:t>
            </a:r>
            <a:r>
              <a:rPr lang="en-US" sz="2800" dirty="0" smtClean="0">
                <a:solidFill>
                  <a:srgbClr val="008000"/>
                </a:solidFill>
              </a:rPr>
              <a:t>    </a:t>
            </a:r>
            <a:r>
              <a:rPr lang="en-US" sz="2800" dirty="0">
                <a:solidFill>
                  <a:srgbClr val="008000"/>
                </a:solidFill>
              </a:rPr>
              <a:t>00-04 </a:t>
            </a:r>
            <a:r>
              <a:rPr lang="en-US" sz="2800" dirty="0" smtClean="0">
                <a:solidFill>
                  <a:srgbClr val="008000"/>
                </a:solidFill>
              </a:rPr>
              <a:t>   </a:t>
            </a:r>
            <a:r>
              <a:rPr lang="en-US" sz="2800" dirty="0">
                <a:solidFill>
                  <a:srgbClr val="008000"/>
                </a:solidFill>
              </a:rPr>
              <a:t>05-59   </a:t>
            </a:r>
            <a:r>
              <a:rPr lang="en-US" sz="2800" dirty="0" smtClean="0">
                <a:solidFill>
                  <a:srgbClr val="008000"/>
                </a:solidFill>
              </a:rPr>
              <a:t>  60</a:t>
            </a:r>
            <a:r>
              <a:rPr lang="en-US" sz="2800" dirty="0">
                <a:solidFill>
                  <a:srgbClr val="008000"/>
                </a:solidFill>
              </a:rPr>
              <a:t>-89  </a:t>
            </a:r>
            <a:r>
              <a:rPr lang="en-US" sz="2800" dirty="0" smtClean="0">
                <a:solidFill>
                  <a:srgbClr val="008000"/>
                </a:solidFill>
              </a:rPr>
              <a:t>   </a:t>
            </a:r>
            <a:r>
              <a:rPr lang="en-US" sz="2800" dirty="0">
                <a:solidFill>
                  <a:srgbClr val="008000"/>
                </a:solidFill>
              </a:rPr>
              <a:t>90-99</a:t>
            </a:r>
          </a:p>
          <a:p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5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914400"/>
          </a:xfrm>
        </p:spPr>
        <p:txBody>
          <a:bodyPr/>
          <a:lstStyle/>
          <a:p>
            <a:r>
              <a:rPr lang="en-US"/>
              <a:t>SIMULATION OF Q*= 10;  r* = 6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116" y="857250"/>
            <a:ext cx="8582883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dirty="0"/>
              <a:t>								         </a:t>
            </a:r>
            <a:r>
              <a:rPr lang="en-US" sz="2400" dirty="0" smtClean="0"/>
              <a:t>					COSTS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    DAY    	BI   	RN  	DEM   </a:t>
            </a:r>
            <a:r>
              <a:rPr lang="en-US" sz="2000" dirty="0"/>
              <a:t>EI   LOST   ORDER   </a:t>
            </a:r>
            <a:r>
              <a:rPr lang="en-US" sz="2000" dirty="0" smtClean="0"/>
              <a:t> RN  	LT 	ORD  HOLD  </a:t>
            </a:r>
            <a:r>
              <a:rPr lang="en-US" sz="2000" dirty="0"/>
              <a:t>SHORT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1 	10   	33       1       9      </a:t>
            </a:r>
            <a:r>
              <a:rPr lang="en-US" sz="2000" dirty="0"/>
              <a:t>---     </a:t>
            </a:r>
            <a:r>
              <a:rPr lang="en-US" sz="2000" dirty="0" smtClean="0"/>
              <a:t>	-</a:t>
            </a:r>
            <a:r>
              <a:rPr lang="en-US" sz="2000" dirty="0"/>
              <a:t>--       </a:t>
            </a:r>
            <a:r>
              <a:rPr lang="en-US" sz="2000" dirty="0" smtClean="0"/>
              <a:t>	 </a:t>
            </a:r>
            <a:r>
              <a:rPr lang="en-US" sz="2000" dirty="0"/>
              <a:t>---   </a:t>
            </a:r>
            <a:r>
              <a:rPr lang="en-US" sz="2000" dirty="0" smtClean="0"/>
              <a:t>-</a:t>
            </a:r>
            <a:r>
              <a:rPr lang="en-US" sz="2000" dirty="0"/>
              <a:t>--  	</a:t>
            </a:r>
            <a:r>
              <a:rPr lang="en-US" sz="2000" dirty="0" smtClean="0"/>
              <a:t>-</a:t>
            </a:r>
            <a:r>
              <a:rPr lang="en-US" sz="2000" dirty="0"/>
              <a:t>--      </a:t>
            </a:r>
            <a:r>
              <a:rPr lang="en-US" sz="2000" dirty="0" smtClean="0"/>
              <a:t>18        </a:t>
            </a:r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2</a:t>
            </a:r>
            <a:r>
              <a:rPr lang="en-US" sz="2000" dirty="0"/>
              <a:t>	  </a:t>
            </a:r>
            <a:r>
              <a:rPr lang="en-US" sz="2000" dirty="0" smtClean="0"/>
              <a:t>9   	98       </a:t>
            </a:r>
            <a:r>
              <a:rPr lang="en-US" sz="2000" dirty="0"/>
              <a:t>4       </a:t>
            </a:r>
            <a:r>
              <a:rPr lang="en-US" sz="2000" dirty="0" smtClean="0"/>
              <a:t>5      </a:t>
            </a:r>
            <a:r>
              <a:rPr lang="en-US" sz="2000" dirty="0"/>
              <a:t>---      	</a:t>
            </a:r>
            <a:r>
              <a:rPr lang="en-US" sz="2000" dirty="0" smtClean="0"/>
              <a:t>YES       	24    1    	50  	  10         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3</a:t>
            </a:r>
            <a:r>
              <a:rPr lang="en-US" sz="2000" dirty="0"/>
              <a:t>	  </a:t>
            </a:r>
            <a:r>
              <a:rPr lang="en-US" sz="2000" dirty="0" smtClean="0"/>
              <a:t>5   	26       </a:t>
            </a:r>
            <a:r>
              <a:rPr lang="en-US" sz="2000" dirty="0"/>
              <a:t>1       </a:t>
            </a:r>
            <a:r>
              <a:rPr lang="en-US" sz="2000" dirty="0" smtClean="0"/>
              <a:t>4      </a:t>
            </a:r>
            <a:r>
              <a:rPr lang="en-US" sz="2000" dirty="0"/>
              <a:t>---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 </a:t>
            </a:r>
            <a:r>
              <a:rPr lang="en-US" sz="2000" dirty="0" smtClean="0"/>
              <a:t>0    	-</a:t>
            </a:r>
            <a:r>
              <a:rPr lang="en-US" sz="2000" dirty="0"/>
              <a:t>--       8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</a:t>
            </a:r>
            <a:r>
              <a:rPr lang="en-US" sz="2000" dirty="0" smtClean="0"/>
              <a:t> 	4</a:t>
            </a:r>
            <a:r>
              <a:rPr lang="en-US" sz="2000" dirty="0"/>
              <a:t>	</a:t>
            </a:r>
            <a:r>
              <a:rPr lang="en-US" sz="2000" dirty="0" smtClean="0"/>
              <a:t>14   	91       </a:t>
            </a:r>
            <a:r>
              <a:rPr lang="en-US" sz="2000" dirty="0"/>
              <a:t>3 </a:t>
            </a:r>
            <a:r>
              <a:rPr lang="en-US" sz="2000" dirty="0" smtClean="0"/>
              <a:t>	    11     </a:t>
            </a:r>
            <a:r>
              <a:rPr lang="en-US" sz="2000" dirty="0"/>
              <a:t>---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 </a:t>
            </a:r>
            <a:r>
              <a:rPr lang="en-US" sz="2000" dirty="0" smtClean="0"/>
              <a:t>-</a:t>
            </a:r>
            <a:r>
              <a:rPr lang="en-US" sz="2000" dirty="0"/>
              <a:t>--  </a:t>
            </a:r>
            <a:r>
              <a:rPr lang="en-US" sz="2000" dirty="0" smtClean="0"/>
              <a:t>	-</a:t>
            </a:r>
            <a:r>
              <a:rPr lang="en-US" sz="2000" dirty="0"/>
              <a:t>--   </a:t>
            </a:r>
            <a:r>
              <a:rPr lang="en-US" sz="2000" dirty="0" smtClean="0"/>
              <a:t>	  </a:t>
            </a:r>
            <a:r>
              <a:rPr lang="en-US" sz="2000" dirty="0"/>
              <a:t>22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5</a:t>
            </a:r>
            <a:r>
              <a:rPr lang="en-US" sz="2000" dirty="0"/>
              <a:t>	</a:t>
            </a:r>
            <a:r>
              <a:rPr lang="en-US" sz="2000" dirty="0" smtClean="0"/>
              <a:t>11   	96       </a:t>
            </a:r>
            <a:r>
              <a:rPr lang="en-US" sz="2000" dirty="0"/>
              <a:t>4       </a:t>
            </a:r>
            <a:r>
              <a:rPr lang="en-US" sz="2000" dirty="0" smtClean="0"/>
              <a:t>7      </a:t>
            </a:r>
            <a:r>
              <a:rPr lang="en-US" sz="2000" dirty="0"/>
              <a:t>---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</a:t>
            </a:r>
            <a:r>
              <a:rPr lang="en-US" sz="2000" dirty="0" smtClean="0"/>
              <a:t>	-</a:t>
            </a:r>
            <a:r>
              <a:rPr lang="en-US" sz="2000" dirty="0"/>
              <a:t>--  </a:t>
            </a:r>
            <a:r>
              <a:rPr lang="en-US" sz="2000" dirty="0" smtClean="0"/>
              <a:t>	-</a:t>
            </a:r>
            <a:r>
              <a:rPr lang="en-US" sz="2000" dirty="0"/>
              <a:t>--   </a:t>
            </a:r>
            <a:r>
              <a:rPr lang="en-US" sz="2000" dirty="0" smtClean="0"/>
              <a:t>	  </a:t>
            </a:r>
            <a:r>
              <a:rPr lang="en-US" sz="2000" dirty="0"/>
              <a:t>14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6</a:t>
            </a:r>
            <a:r>
              <a:rPr lang="en-US" sz="2000" dirty="0"/>
              <a:t>	  </a:t>
            </a:r>
            <a:r>
              <a:rPr lang="en-US" sz="2000" dirty="0" smtClean="0"/>
              <a:t>7   	48       </a:t>
            </a:r>
            <a:r>
              <a:rPr lang="en-US" sz="2000" dirty="0"/>
              <a:t>2       </a:t>
            </a:r>
            <a:r>
              <a:rPr lang="en-US" sz="2000" dirty="0" smtClean="0"/>
              <a:t>5      </a:t>
            </a:r>
            <a:r>
              <a:rPr lang="en-US" sz="2000" dirty="0"/>
              <a:t>---     </a:t>
            </a:r>
            <a:r>
              <a:rPr lang="en-US" sz="2000" dirty="0" smtClean="0"/>
              <a:t>	YES       	63   	2    	50   	 </a:t>
            </a:r>
            <a:r>
              <a:rPr lang="en-US" sz="2000" dirty="0"/>
              <a:t>10 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7</a:t>
            </a:r>
            <a:r>
              <a:rPr lang="en-US" sz="2000" dirty="0"/>
              <a:t>	  </a:t>
            </a:r>
            <a:r>
              <a:rPr lang="en-US" sz="2000" dirty="0" smtClean="0"/>
              <a:t>5   	82       </a:t>
            </a:r>
            <a:r>
              <a:rPr lang="en-US" sz="2000" dirty="0"/>
              <a:t>3       </a:t>
            </a:r>
            <a:r>
              <a:rPr lang="en-US" sz="2000" dirty="0" smtClean="0"/>
              <a:t>2      </a:t>
            </a:r>
            <a:r>
              <a:rPr lang="en-US" sz="2000" dirty="0"/>
              <a:t>---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 </a:t>
            </a:r>
            <a:r>
              <a:rPr lang="en-US" sz="2000" dirty="0" smtClean="0"/>
              <a:t>1     	-</a:t>
            </a:r>
            <a:r>
              <a:rPr lang="en-US" sz="2000" dirty="0"/>
              <a:t>--       4 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8</a:t>
            </a:r>
            <a:r>
              <a:rPr lang="en-US" sz="2000" dirty="0"/>
              <a:t>	  </a:t>
            </a:r>
            <a:r>
              <a:rPr lang="en-US" sz="2000" dirty="0" smtClean="0"/>
              <a:t>2   	27       </a:t>
            </a:r>
            <a:r>
              <a:rPr lang="en-US" sz="2000" dirty="0"/>
              <a:t>1       </a:t>
            </a:r>
            <a:r>
              <a:rPr lang="en-US" sz="2000" dirty="0" smtClean="0"/>
              <a:t>1      </a:t>
            </a:r>
            <a:r>
              <a:rPr lang="en-US" sz="2000" dirty="0"/>
              <a:t>---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 </a:t>
            </a:r>
            <a:r>
              <a:rPr lang="en-US" sz="2000" dirty="0" smtClean="0"/>
              <a:t>0     	-</a:t>
            </a:r>
            <a:r>
              <a:rPr lang="en-US" sz="2000" dirty="0"/>
              <a:t>--       2 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9</a:t>
            </a:r>
            <a:r>
              <a:rPr lang="en-US" sz="2000" dirty="0"/>
              <a:t>	</a:t>
            </a:r>
            <a:r>
              <a:rPr lang="en-US" sz="2000" dirty="0" smtClean="0"/>
              <a:t>11   	96       </a:t>
            </a:r>
            <a:r>
              <a:rPr lang="en-US" sz="2000" dirty="0"/>
              <a:t>4       </a:t>
            </a:r>
            <a:r>
              <a:rPr lang="en-US" sz="2000" dirty="0" smtClean="0"/>
              <a:t>7      </a:t>
            </a:r>
            <a:r>
              <a:rPr lang="en-US" sz="2000" dirty="0"/>
              <a:t>---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-</a:t>
            </a:r>
            <a:r>
              <a:rPr lang="en-US" sz="2000" dirty="0"/>
              <a:t>--    ---  </a:t>
            </a:r>
            <a:r>
              <a:rPr lang="en-US" sz="2000" dirty="0" smtClean="0"/>
              <a:t>	-</a:t>
            </a:r>
            <a:r>
              <a:rPr lang="en-US" sz="2000" dirty="0"/>
              <a:t>--   </a:t>
            </a:r>
            <a:r>
              <a:rPr lang="en-US" sz="2000" dirty="0" smtClean="0"/>
              <a:t>	  </a:t>
            </a:r>
            <a:r>
              <a:rPr lang="en-US" sz="2000" dirty="0"/>
              <a:t>14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n-US" sz="2000" dirty="0" smtClean="0"/>
              <a:t>	10</a:t>
            </a:r>
            <a:r>
              <a:rPr lang="en-US" sz="2000" dirty="0"/>
              <a:t>	</a:t>
            </a:r>
            <a:r>
              <a:rPr lang="en-US" sz="2000" dirty="0" smtClean="0"/>
              <a:t> 7   	46       </a:t>
            </a:r>
            <a:r>
              <a:rPr lang="en-US" sz="2000" dirty="0"/>
              <a:t>2       </a:t>
            </a:r>
            <a:r>
              <a:rPr lang="en-US" sz="2000" dirty="0" smtClean="0"/>
              <a:t>5      </a:t>
            </a:r>
            <a:r>
              <a:rPr lang="en-US" sz="2000" dirty="0"/>
              <a:t>---     </a:t>
            </a:r>
            <a:r>
              <a:rPr lang="en-US" sz="2000" dirty="0" smtClean="0"/>
              <a:t>	YES       	99  	3    	</a:t>
            </a:r>
            <a:r>
              <a:rPr lang="en-US" sz="2000" u="sng" dirty="0" smtClean="0"/>
              <a:t>50   	 </a:t>
            </a:r>
            <a:r>
              <a:rPr lang="en-US" sz="2000" u="sng" dirty="0"/>
              <a:t>10          </a:t>
            </a:r>
            <a:r>
              <a:rPr lang="en-US" sz="2000" u="sng" dirty="0" smtClean="0"/>
              <a:t>	-</a:t>
            </a:r>
            <a:r>
              <a:rPr lang="en-US" sz="2000" u="sng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								</a:t>
            </a:r>
            <a:r>
              <a:rPr lang="en-US" sz="2000" dirty="0" smtClean="0"/>
              <a:t>					150   </a:t>
            </a:r>
            <a:r>
              <a:rPr lang="en-US" sz="2000" dirty="0"/>
              <a:t>112         0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Based on this one 10-day simulation average daily cost = $26.20.</a:t>
            </a:r>
          </a:p>
        </p:txBody>
      </p:sp>
    </p:spTree>
    <p:extLst>
      <p:ext uri="{BB962C8B-B14F-4D97-AF65-F5344CB8AC3E}">
        <p14:creationId xmlns:p14="http://schemas.microsoft.com/office/powerpoint/2010/main" val="270274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1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13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/>
              <a:t>SIMULATION OF Q*= 12;  r* =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818" y="515938"/>
            <a:ext cx="8627181" cy="6096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dirty="0"/>
              <a:t>							              </a:t>
            </a:r>
            <a:r>
              <a:rPr lang="en-US" sz="2400" dirty="0" smtClean="0"/>
              <a:t>						COSTS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	DAY    BI   </a:t>
            </a:r>
            <a:r>
              <a:rPr lang="en-US" sz="2000" dirty="0"/>
              <a:t>RN  DEM  </a:t>
            </a:r>
            <a:r>
              <a:rPr lang="en-US" sz="2000" dirty="0" smtClean="0"/>
              <a:t>   EI   	LOST   </a:t>
            </a:r>
            <a:r>
              <a:rPr lang="en-US" sz="2000" dirty="0"/>
              <a:t>ORDER  RN  </a:t>
            </a:r>
            <a:r>
              <a:rPr lang="en-US" sz="2000" dirty="0" smtClean="0"/>
              <a:t>  LT     </a:t>
            </a:r>
            <a:r>
              <a:rPr lang="en-US" sz="2000" dirty="0"/>
              <a:t>ORD </a:t>
            </a:r>
            <a:r>
              <a:rPr lang="en-US" sz="2000" dirty="0" smtClean="0"/>
              <a:t> </a:t>
            </a:r>
            <a:r>
              <a:rPr lang="en-US" sz="2000" dirty="0"/>
              <a:t>HOLD  SHORT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1</a:t>
            </a:r>
            <a:r>
              <a:rPr lang="en-US" sz="2000" dirty="0"/>
              <a:t>	</a:t>
            </a:r>
            <a:r>
              <a:rPr lang="en-US" sz="2000" dirty="0" smtClean="0"/>
              <a:t>10  	33       1        9    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</a:t>
            </a:r>
            <a:r>
              <a:rPr lang="en-US" sz="2000" dirty="0" smtClean="0"/>
              <a:t>      -</a:t>
            </a:r>
            <a:r>
              <a:rPr lang="en-US" sz="2000" dirty="0"/>
              <a:t>--   </a:t>
            </a:r>
            <a:r>
              <a:rPr lang="en-US" sz="2000" dirty="0" smtClean="0"/>
              <a:t> -</a:t>
            </a:r>
            <a:r>
              <a:rPr lang="en-US" sz="2000" dirty="0"/>
              <a:t>--   </a:t>
            </a:r>
            <a:r>
              <a:rPr lang="en-US" sz="2000" dirty="0" smtClean="0"/>
              <a:t>	-</a:t>
            </a:r>
            <a:r>
              <a:rPr lang="en-US" sz="2000" dirty="0"/>
              <a:t>--     </a:t>
            </a:r>
            <a:r>
              <a:rPr lang="en-US" sz="2000" dirty="0" smtClean="0"/>
              <a:t>18    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2</a:t>
            </a:r>
            <a:r>
              <a:rPr lang="en-US" sz="2000" dirty="0"/>
              <a:t>	  </a:t>
            </a:r>
            <a:r>
              <a:rPr lang="en-US" sz="2000" dirty="0" smtClean="0"/>
              <a:t>9   	98       </a:t>
            </a:r>
            <a:r>
              <a:rPr lang="en-US" sz="2000" dirty="0"/>
              <a:t>4        5      </a:t>
            </a:r>
            <a:r>
              <a:rPr lang="en-US" sz="2000" dirty="0" smtClean="0"/>
              <a:t>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      ---   </a:t>
            </a:r>
            <a:r>
              <a:rPr lang="en-US" sz="2000" dirty="0" smtClean="0"/>
              <a:t> -</a:t>
            </a:r>
            <a:r>
              <a:rPr lang="en-US" sz="2000" dirty="0"/>
              <a:t>--        ---  </a:t>
            </a:r>
            <a:r>
              <a:rPr lang="en-US" sz="2000" dirty="0" smtClean="0"/>
              <a:t>   10         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3</a:t>
            </a:r>
            <a:r>
              <a:rPr lang="en-US" sz="2000" dirty="0"/>
              <a:t>	  </a:t>
            </a:r>
            <a:r>
              <a:rPr lang="en-US" sz="2000" dirty="0" smtClean="0"/>
              <a:t>5   	26       </a:t>
            </a:r>
            <a:r>
              <a:rPr lang="en-US" sz="2000" dirty="0"/>
              <a:t>1        4      </a:t>
            </a:r>
            <a:r>
              <a:rPr lang="en-US" sz="2000" dirty="0" smtClean="0"/>
              <a:t>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      ---   </a:t>
            </a:r>
            <a:r>
              <a:rPr lang="en-US" sz="2000" dirty="0" smtClean="0"/>
              <a:t> -</a:t>
            </a:r>
            <a:r>
              <a:rPr lang="en-US" sz="2000" dirty="0"/>
              <a:t>--        ---   </a:t>
            </a:r>
            <a:r>
              <a:rPr lang="en-US" sz="2000" dirty="0" smtClean="0"/>
              <a:t>    8         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4</a:t>
            </a:r>
            <a:r>
              <a:rPr lang="en-US" sz="2000" dirty="0"/>
              <a:t>	  </a:t>
            </a:r>
            <a:r>
              <a:rPr lang="en-US" sz="2000" dirty="0" smtClean="0"/>
              <a:t>4   	91       </a:t>
            </a:r>
            <a:r>
              <a:rPr lang="en-US" sz="2000" dirty="0"/>
              <a:t>3        1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YES      37    1        	50       2         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5</a:t>
            </a:r>
            <a:r>
              <a:rPr lang="en-US" sz="2000" dirty="0"/>
              <a:t>	  </a:t>
            </a:r>
            <a:r>
              <a:rPr lang="en-US" sz="2000" dirty="0" smtClean="0"/>
              <a:t>1   	96       </a:t>
            </a:r>
            <a:r>
              <a:rPr lang="en-US" sz="2000" dirty="0"/>
              <a:t>4        0       </a:t>
            </a:r>
            <a:r>
              <a:rPr lang="en-US" sz="2000" dirty="0" smtClean="0"/>
              <a:t>	3           	-</a:t>
            </a:r>
            <a:r>
              <a:rPr lang="en-US" sz="2000" dirty="0"/>
              <a:t>--        ---   </a:t>
            </a:r>
            <a:r>
              <a:rPr lang="en-US" sz="2000" dirty="0" smtClean="0"/>
              <a:t>  0        </a:t>
            </a:r>
            <a:r>
              <a:rPr lang="en-US" sz="2000" dirty="0"/>
              <a:t>---      </a:t>
            </a:r>
            <a:r>
              <a:rPr lang="en-US" sz="2000" dirty="0" smtClean="0"/>
              <a:t>  0          	90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6</a:t>
            </a:r>
            <a:r>
              <a:rPr lang="en-US" sz="2000" dirty="0"/>
              <a:t>	</a:t>
            </a:r>
            <a:r>
              <a:rPr lang="en-US" sz="2000" dirty="0" smtClean="0"/>
              <a:t>12   	48       </a:t>
            </a:r>
            <a:r>
              <a:rPr lang="en-US" sz="2000" dirty="0"/>
              <a:t>2      10      </a:t>
            </a:r>
            <a:r>
              <a:rPr lang="en-US" sz="2000" dirty="0" smtClean="0"/>
              <a:t>	-</a:t>
            </a:r>
            <a:r>
              <a:rPr lang="en-US" sz="2000" dirty="0"/>
              <a:t>--         </a:t>
            </a:r>
            <a:r>
              <a:rPr lang="en-US" sz="2000" dirty="0" smtClean="0"/>
              <a:t>	-</a:t>
            </a:r>
            <a:r>
              <a:rPr lang="en-US" sz="2000" dirty="0"/>
              <a:t>--        ---   </a:t>
            </a:r>
            <a:r>
              <a:rPr lang="en-US" sz="2000" dirty="0" smtClean="0"/>
              <a:t> -</a:t>
            </a:r>
            <a:r>
              <a:rPr lang="en-US" sz="2000" dirty="0"/>
              <a:t>--      </a:t>
            </a:r>
            <a:r>
              <a:rPr lang="en-US" sz="2000" dirty="0" smtClean="0"/>
              <a:t>	-</a:t>
            </a:r>
            <a:r>
              <a:rPr lang="en-US" sz="2000" dirty="0"/>
              <a:t>--     20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7	10   	82       </a:t>
            </a:r>
            <a:r>
              <a:rPr lang="en-US" sz="2000" dirty="0"/>
              <a:t>3        7      </a:t>
            </a:r>
            <a:r>
              <a:rPr lang="en-US" sz="2000" dirty="0" smtClean="0"/>
              <a:t>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      ---   </a:t>
            </a:r>
            <a:r>
              <a:rPr lang="en-US" sz="2000" dirty="0" smtClean="0"/>
              <a:t> -</a:t>
            </a:r>
            <a:r>
              <a:rPr lang="en-US" sz="2000" dirty="0"/>
              <a:t>--      </a:t>
            </a:r>
            <a:r>
              <a:rPr lang="en-US" sz="2000" dirty="0" smtClean="0"/>
              <a:t>	-</a:t>
            </a:r>
            <a:r>
              <a:rPr lang="en-US" sz="2000" dirty="0"/>
              <a:t>--     14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8</a:t>
            </a:r>
            <a:r>
              <a:rPr lang="en-US" sz="2000" dirty="0"/>
              <a:t>	  </a:t>
            </a:r>
            <a:r>
              <a:rPr lang="en-US" sz="2000" dirty="0" smtClean="0"/>
              <a:t>7   	27       </a:t>
            </a:r>
            <a:r>
              <a:rPr lang="en-US" sz="2000" dirty="0"/>
              <a:t>1        6      </a:t>
            </a:r>
            <a:r>
              <a:rPr lang="en-US" sz="2000" dirty="0" smtClean="0"/>
              <a:t>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      ---   </a:t>
            </a:r>
            <a:r>
              <a:rPr lang="en-US" sz="2000" dirty="0" smtClean="0"/>
              <a:t> -</a:t>
            </a:r>
            <a:r>
              <a:rPr lang="en-US" sz="2000" dirty="0"/>
              <a:t>--      </a:t>
            </a:r>
            <a:r>
              <a:rPr lang="en-US" sz="2000" dirty="0" smtClean="0"/>
              <a:t>	-</a:t>
            </a:r>
            <a:r>
              <a:rPr lang="en-US" sz="2000" dirty="0"/>
              <a:t>--     12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  </a:t>
            </a:r>
            <a:r>
              <a:rPr lang="en-US" sz="2000" dirty="0" smtClean="0"/>
              <a:t>	9</a:t>
            </a:r>
            <a:r>
              <a:rPr lang="en-US" sz="2000" dirty="0"/>
              <a:t>	  </a:t>
            </a:r>
            <a:r>
              <a:rPr lang="en-US" sz="2000" dirty="0" smtClean="0"/>
              <a:t>6   	96       </a:t>
            </a:r>
            <a:r>
              <a:rPr lang="en-US" sz="2000" dirty="0"/>
              <a:t>4        2      </a:t>
            </a:r>
            <a:r>
              <a:rPr lang="en-US" sz="2000" dirty="0" smtClean="0"/>
              <a:t>	-</a:t>
            </a:r>
            <a:r>
              <a:rPr lang="en-US" sz="2000" dirty="0"/>
              <a:t>--        </a:t>
            </a:r>
            <a:r>
              <a:rPr lang="en-US" sz="2000" dirty="0" smtClean="0"/>
              <a:t>	YES      84    </a:t>
            </a:r>
            <a:r>
              <a:rPr lang="en-US" sz="2000" dirty="0"/>
              <a:t>2        </a:t>
            </a:r>
            <a:r>
              <a:rPr lang="en-US" sz="2000" dirty="0" smtClean="0"/>
              <a:t>	50      </a:t>
            </a:r>
            <a:r>
              <a:rPr lang="en-US" sz="2000" dirty="0"/>
              <a:t>4         </a:t>
            </a:r>
            <a:r>
              <a:rPr lang="en-US" sz="2000" dirty="0" smtClean="0"/>
              <a:t>	-</a:t>
            </a:r>
            <a:r>
              <a:rPr lang="en-US" sz="2000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n-US" sz="2000" dirty="0" smtClean="0"/>
              <a:t>	10</a:t>
            </a:r>
            <a:r>
              <a:rPr lang="en-US" sz="2000" dirty="0"/>
              <a:t>	  </a:t>
            </a:r>
            <a:r>
              <a:rPr lang="en-US" sz="2000" dirty="0" smtClean="0"/>
              <a:t>2   	46       </a:t>
            </a:r>
            <a:r>
              <a:rPr lang="en-US" sz="2000" dirty="0"/>
              <a:t>2        0      </a:t>
            </a:r>
            <a:r>
              <a:rPr lang="en-US" sz="2000" dirty="0" smtClean="0"/>
              <a:t>	-</a:t>
            </a:r>
            <a:r>
              <a:rPr lang="en-US" sz="2000" dirty="0"/>
              <a:t>--          </a:t>
            </a:r>
            <a:r>
              <a:rPr lang="en-US" sz="2000" dirty="0" smtClean="0"/>
              <a:t>	-</a:t>
            </a:r>
            <a:r>
              <a:rPr lang="en-US" sz="2000" dirty="0"/>
              <a:t>--        ---  </a:t>
            </a:r>
            <a:r>
              <a:rPr lang="en-US" sz="2000" dirty="0" smtClean="0"/>
              <a:t>  </a:t>
            </a:r>
            <a:r>
              <a:rPr lang="en-US" sz="2000" dirty="0"/>
              <a:t>---      </a:t>
            </a:r>
            <a:r>
              <a:rPr lang="en-US" sz="2000" u="sng" dirty="0" smtClean="0"/>
              <a:t>	-</a:t>
            </a:r>
            <a:r>
              <a:rPr lang="en-US" sz="2000" u="sng" dirty="0"/>
              <a:t>--       </a:t>
            </a:r>
            <a:r>
              <a:rPr lang="en-US" sz="2000" u="sng" dirty="0" smtClean="0"/>
              <a:t>0         	-</a:t>
            </a:r>
            <a:r>
              <a:rPr lang="en-US" sz="2000" u="sng" dirty="0"/>
              <a:t>--</a:t>
            </a:r>
          </a:p>
          <a:p>
            <a:pPr>
              <a:buFontTx/>
              <a:buNone/>
            </a:pPr>
            <a:r>
              <a:rPr lang="en-US" sz="2000" dirty="0"/>
              <a:t>								</a:t>
            </a:r>
            <a:r>
              <a:rPr lang="en-US" sz="2000" dirty="0" smtClean="0"/>
              <a:t>						100     </a:t>
            </a:r>
            <a:r>
              <a:rPr lang="en-US" sz="2000" dirty="0"/>
              <a:t>88        90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Based on this one 10-day simulation average daily cost = $27.80.</a:t>
            </a:r>
          </a:p>
          <a:p>
            <a:pPr algn="ctr">
              <a:buFontTx/>
              <a:buNone/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OTHER POLICY APPEARS BETTER!</a:t>
            </a:r>
          </a:p>
          <a:p>
            <a:pPr>
              <a:buFontTx/>
              <a:buNone/>
            </a:pP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2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500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135188"/>
            <a:ext cx="7772400" cy="3886200"/>
          </a:xfrm>
        </p:spPr>
        <p:txBody>
          <a:bodyPr/>
          <a:lstStyle/>
          <a:p>
            <a:pPr eaLnBrk="1" hangingPunct="1"/>
            <a:r>
              <a:rPr lang="en-AU" dirty="0" err="1" smtClean="0">
                <a:latin typeface="Constantia" charset="0"/>
              </a:rPr>
              <a:t>Kapan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saat</a:t>
            </a:r>
            <a:r>
              <a:rPr lang="en-AU" dirty="0" smtClean="0">
                <a:latin typeface="Constantia" charset="0"/>
              </a:rPr>
              <a:t> yang </a:t>
            </a:r>
            <a:r>
              <a:rPr lang="en-AU" dirty="0" err="1" smtClean="0">
                <a:latin typeface="Constantia" charset="0"/>
              </a:rPr>
              <a:t>tepat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untuk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meng</a:t>
            </a:r>
            <a:r>
              <a:rPr lang="en-AU" dirty="0" smtClean="0">
                <a:latin typeface="Constantia" charset="0"/>
              </a:rPr>
              <a:t>-order?</a:t>
            </a:r>
            <a:endParaRPr lang="en-AU" dirty="0">
              <a:latin typeface="Constantia" charset="0"/>
            </a:endParaRPr>
          </a:p>
          <a:p>
            <a:pPr eaLnBrk="1" hangingPunct="1"/>
            <a:r>
              <a:rPr lang="en-AU" dirty="0" err="1" smtClean="0">
                <a:latin typeface="Constantia" charset="0"/>
              </a:rPr>
              <a:t>Berapa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banyak</a:t>
            </a:r>
            <a:r>
              <a:rPr lang="en-AU" dirty="0" smtClean="0">
                <a:latin typeface="Constantia" charset="0"/>
              </a:rPr>
              <a:t> yang </a:t>
            </a:r>
            <a:r>
              <a:rPr lang="en-AU" dirty="0" err="1" smtClean="0">
                <a:latin typeface="Constantia" charset="0"/>
              </a:rPr>
              <a:t>perlu</a:t>
            </a:r>
            <a:r>
              <a:rPr lang="en-AU" dirty="0" smtClean="0">
                <a:latin typeface="Constantia" charset="0"/>
              </a:rPr>
              <a:t> di-order?</a:t>
            </a:r>
            <a:endParaRPr lang="en-AU" dirty="0">
              <a:latin typeface="Constantia" charset="0"/>
            </a:endParaRPr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Inventory Systems</a:t>
            </a:r>
          </a:p>
        </p:txBody>
      </p:sp>
    </p:spTree>
    <p:extLst>
      <p:ext uri="{BB962C8B-B14F-4D97-AF65-F5344CB8AC3E}">
        <p14:creationId xmlns:p14="http://schemas.microsoft.com/office/powerpoint/2010/main" val="287863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Inventory Costs</a:t>
            </a:r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>
          <a:xfrm>
            <a:off x="747713" y="1879600"/>
            <a:ext cx="8250237" cy="4699000"/>
          </a:xfrm>
        </p:spPr>
        <p:txBody>
          <a:bodyPr/>
          <a:lstStyle/>
          <a:p>
            <a:pPr eaLnBrk="1" hangingPunct="1"/>
            <a:r>
              <a:rPr lang="en-AU" sz="2000" dirty="0">
                <a:latin typeface="Constantia" charset="0"/>
              </a:rPr>
              <a:t>Ordering Cost </a:t>
            </a:r>
          </a:p>
          <a:p>
            <a:pPr lvl="1" eaLnBrk="1" hangingPunct="1"/>
            <a:r>
              <a:rPr lang="en-AU" sz="1800" dirty="0" err="1" smtClean="0">
                <a:latin typeface="Constantia" charset="0"/>
              </a:rPr>
              <a:t>Harga</a:t>
            </a:r>
            <a:r>
              <a:rPr lang="en-AU" sz="1800" dirty="0" smtClean="0">
                <a:latin typeface="Constantia" charset="0"/>
              </a:rPr>
              <a:t> </a:t>
            </a:r>
            <a:r>
              <a:rPr lang="en-AU" sz="1800" dirty="0" err="1" smtClean="0">
                <a:latin typeface="Constantia" charset="0"/>
              </a:rPr>
              <a:t>awal</a:t>
            </a:r>
            <a:r>
              <a:rPr lang="en-AU" sz="1800" dirty="0" smtClean="0">
                <a:latin typeface="Constantia" charset="0"/>
              </a:rPr>
              <a:t> order, </a:t>
            </a:r>
            <a:r>
              <a:rPr lang="en-AU" sz="1800" i="1" dirty="0">
                <a:latin typeface="Constantia" charset="0"/>
              </a:rPr>
              <a:t>K</a:t>
            </a:r>
          </a:p>
          <a:p>
            <a:pPr lvl="1" eaLnBrk="1" hangingPunct="1"/>
            <a:r>
              <a:rPr lang="en-AU" sz="1800" dirty="0" err="1" smtClean="0">
                <a:latin typeface="Constantia" charset="0"/>
              </a:rPr>
              <a:t>Harga</a:t>
            </a:r>
            <a:r>
              <a:rPr lang="en-AU" sz="1800" dirty="0" smtClean="0">
                <a:latin typeface="Constantia" charset="0"/>
              </a:rPr>
              <a:t> per unit, </a:t>
            </a:r>
            <a:r>
              <a:rPr lang="en-AU" sz="1800" i="1" dirty="0">
                <a:latin typeface="Constantia" charset="0"/>
              </a:rPr>
              <a:t>c</a:t>
            </a:r>
          </a:p>
          <a:p>
            <a:pPr lvl="1" eaLnBrk="1" hangingPunct="1"/>
            <a:r>
              <a:rPr lang="en-AU" sz="1800" dirty="0" err="1" smtClean="0">
                <a:latin typeface="Constantia" charset="0"/>
              </a:rPr>
              <a:t>Banyaknya</a:t>
            </a:r>
            <a:r>
              <a:rPr lang="en-AU" sz="1800" dirty="0" smtClean="0">
                <a:latin typeface="Constantia" charset="0"/>
              </a:rPr>
              <a:t> unit yang di-order, </a:t>
            </a:r>
            <a:r>
              <a:rPr lang="en-AU" sz="1800" i="1" dirty="0">
                <a:latin typeface="Constantia" charset="0"/>
              </a:rPr>
              <a:t>Q</a:t>
            </a:r>
            <a:r>
              <a:rPr lang="en-AU" sz="1800" i="1" baseline="-25000" dirty="0">
                <a:latin typeface="Constantia" charset="0"/>
              </a:rPr>
              <a:t>i</a:t>
            </a:r>
            <a:endParaRPr lang="en-AU" sz="1800" i="1" dirty="0">
              <a:latin typeface="Constantia" charset="0"/>
            </a:endParaRPr>
          </a:p>
          <a:p>
            <a:pPr lvl="1" eaLnBrk="1" hangingPunct="1"/>
            <a:endParaRPr lang="en-AU" sz="1800" i="1" dirty="0">
              <a:latin typeface="Constantia" charset="0"/>
            </a:endParaRPr>
          </a:p>
          <a:p>
            <a:pPr eaLnBrk="1" hangingPunct="1"/>
            <a:r>
              <a:rPr lang="en-AU" sz="2000" dirty="0">
                <a:latin typeface="Constantia" charset="0"/>
              </a:rPr>
              <a:t>Holding (Storage) Cost</a:t>
            </a:r>
          </a:p>
          <a:p>
            <a:pPr lvl="1" eaLnBrk="1" hangingPunct="1"/>
            <a:r>
              <a:rPr lang="en-AU" sz="1800" dirty="0" err="1" smtClean="0">
                <a:latin typeface="Constantia" charset="0"/>
              </a:rPr>
              <a:t>Harga</a:t>
            </a:r>
            <a:r>
              <a:rPr lang="en-AU" sz="1800" dirty="0" smtClean="0">
                <a:latin typeface="Constantia" charset="0"/>
              </a:rPr>
              <a:t> per </a:t>
            </a:r>
            <a:r>
              <a:rPr lang="en-AU" sz="1800" dirty="0" err="1" smtClean="0">
                <a:latin typeface="Constantia" charset="0"/>
              </a:rPr>
              <a:t>periode</a:t>
            </a:r>
            <a:r>
              <a:rPr lang="en-AU" sz="1800" dirty="0" smtClean="0">
                <a:latin typeface="Constantia" charset="0"/>
              </a:rPr>
              <a:t> per unit yang </a:t>
            </a:r>
            <a:r>
              <a:rPr lang="en-AU" sz="1800" dirty="0" err="1" smtClean="0">
                <a:latin typeface="Constantia" charset="0"/>
              </a:rPr>
              <a:t>disimpan</a:t>
            </a:r>
            <a:r>
              <a:rPr lang="en-AU" sz="1800" dirty="0" smtClean="0">
                <a:latin typeface="Constantia" charset="0"/>
              </a:rPr>
              <a:t>, </a:t>
            </a:r>
            <a:r>
              <a:rPr lang="en-AU" sz="1800" i="1" dirty="0">
                <a:latin typeface="Constantia" charset="0"/>
              </a:rPr>
              <a:t>h</a:t>
            </a:r>
          </a:p>
          <a:p>
            <a:pPr lvl="1" eaLnBrk="1" hangingPunct="1"/>
            <a:r>
              <a:rPr lang="en-AU" sz="1800" dirty="0" smtClean="0">
                <a:latin typeface="Constantia" charset="0"/>
              </a:rPr>
              <a:t>Level </a:t>
            </a:r>
            <a:r>
              <a:rPr lang="en-AU" sz="1800" dirty="0" err="1" smtClean="0">
                <a:latin typeface="Constantia" charset="0"/>
              </a:rPr>
              <a:t>penyimpanan</a:t>
            </a:r>
            <a:r>
              <a:rPr lang="en-AU" sz="1800" i="1" dirty="0" smtClean="0">
                <a:latin typeface="Constantia" charset="0"/>
              </a:rPr>
              <a:t>, </a:t>
            </a:r>
            <a:r>
              <a:rPr lang="en-AU" sz="1800" i="1" dirty="0">
                <a:latin typeface="Constantia" charset="0"/>
              </a:rPr>
              <a:t>X</a:t>
            </a:r>
            <a:r>
              <a:rPr lang="en-AU" sz="1800" i="1" baseline="-25000" dirty="0">
                <a:latin typeface="Constantia" charset="0"/>
              </a:rPr>
              <a:t>i</a:t>
            </a:r>
            <a:endParaRPr lang="en-AU" sz="1800" i="1" dirty="0">
              <a:latin typeface="Constantia" charset="0"/>
            </a:endParaRPr>
          </a:p>
          <a:p>
            <a:pPr lvl="1" eaLnBrk="1" hangingPunct="1"/>
            <a:endParaRPr lang="en-AU" sz="1800" dirty="0">
              <a:latin typeface="Constantia" charset="0"/>
            </a:endParaRPr>
          </a:p>
          <a:p>
            <a:pPr eaLnBrk="1" hangingPunct="1"/>
            <a:r>
              <a:rPr lang="en-AU" sz="2000" dirty="0">
                <a:latin typeface="Constantia" charset="0"/>
              </a:rPr>
              <a:t>Shortage (Unsatisfied Demand) Cost</a:t>
            </a:r>
          </a:p>
          <a:p>
            <a:pPr lvl="1" eaLnBrk="1" hangingPunct="1"/>
            <a:r>
              <a:rPr lang="en-AU" sz="1800" dirty="0" smtClean="0">
                <a:latin typeface="Constantia" charset="0"/>
              </a:rPr>
              <a:t>Per </a:t>
            </a:r>
            <a:r>
              <a:rPr lang="en-AU" sz="1800" dirty="0" err="1" smtClean="0">
                <a:latin typeface="Constantia" charset="0"/>
              </a:rPr>
              <a:t>periode</a:t>
            </a:r>
            <a:r>
              <a:rPr lang="en-AU" sz="1800" dirty="0" smtClean="0">
                <a:latin typeface="Constantia" charset="0"/>
              </a:rPr>
              <a:t> per unit yang </a:t>
            </a:r>
            <a:r>
              <a:rPr lang="en-AU" sz="1800" dirty="0" err="1" smtClean="0">
                <a:latin typeface="Constantia" charset="0"/>
              </a:rPr>
              <a:t>disimpan</a:t>
            </a:r>
            <a:r>
              <a:rPr lang="en-AU" sz="1800" dirty="0" smtClean="0">
                <a:latin typeface="Constantia" charset="0"/>
              </a:rPr>
              <a:t>, </a:t>
            </a:r>
            <a:r>
              <a:rPr lang="en-AU" sz="1800" i="1" dirty="0">
                <a:latin typeface="Constantia" charset="0"/>
              </a:rPr>
              <a:t>p</a:t>
            </a:r>
          </a:p>
          <a:p>
            <a:pPr>
              <a:buFont typeface="Wingdings 2" charset="0"/>
              <a:buNone/>
            </a:pPr>
            <a:endParaRPr lang="en-US" sz="2400" dirty="0">
              <a:latin typeface="Constantia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044042"/>
              </p:ext>
            </p:extLst>
          </p:nvPr>
        </p:nvGraphicFramePr>
        <p:xfrm>
          <a:off x="6232015" y="2203450"/>
          <a:ext cx="25368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308100" imgH="533400" progId="Equation.3">
                  <p:embed/>
                </p:oleObj>
              </mc:Choice>
              <mc:Fallback>
                <p:oleObj name="Equation" r:id="rId3" imgW="13081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015" y="2203450"/>
                        <a:ext cx="2536825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120277"/>
              </p:ext>
            </p:extLst>
          </p:nvPr>
        </p:nvGraphicFramePr>
        <p:xfrm>
          <a:off x="6341332" y="4965700"/>
          <a:ext cx="17478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332" y="4965700"/>
                        <a:ext cx="17478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874388"/>
              </p:ext>
            </p:extLst>
          </p:nvPr>
        </p:nvGraphicFramePr>
        <p:xfrm>
          <a:off x="6413963" y="3852863"/>
          <a:ext cx="15271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787320" imgH="228600" progId="Equation.3">
                  <p:embed/>
                </p:oleObj>
              </mc:Choice>
              <mc:Fallback>
                <p:oleObj name="Equation" r:id="rId7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963" y="3852863"/>
                        <a:ext cx="15271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1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135188"/>
            <a:ext cx="7772400" cy="3886200"/>
          </a:xfrm>
        </p:spPr>
        <p:txBody>
          <a:bodyPr/>
          <a:lstStyle/>
          <a:p>
            <a:pPr eaLnBrk="1" hangingPunct="1"/>
            <a:r>
              <a:rPr lang="en-AU" dirty="0" err="1" smtClean="0">
                <a:latin typeface="Constantia" charset="0"/>
              </a:rPr>
              <a:t>Ketika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posisi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penyimpanan</a:t>
            </a:r>
            <a:r>
              <a:rPr lang="en-AU" dirty="0" smtClean="0">
                <a:latin typeface="Constantia" charset="0"/>
              </a:rPr>
              <a:t> (level </a:t>
            </a:r>
            <a:r>
              <a:rPr lang="en-AU" dirty="0" err="1" smtClean="0">
                <a:latin typeface="Constantia" charset="0"/>
              </a:rPr>
              <a:t>penyimpanan</a:t>
            </a:r>
            <a:r>
              <a:rPr lang="en-AU" dirty="0" smtClean="0">
                <a:latin typeface="Constantia" charset="0"/>
              </a:rPr>
              <a:t> + </a:t>
            </a:r>
            <a:r>
              <a:rPr lang="en-AU" dirty="0" err="1" smtClean="0">
                <a:latin typeface="Constantia" charset="0"/>
              </a:rPr>
              <a:t>banyaknya</a:t>
            </a:r>
            <a:r>
              <a:rPr lang="en-AU" dirty="0" smtClean="0">
                <a:latin typeface="Constantia" charset="0"/>
              </a:rPr>
              <a:t> order) </a:t>
            </a:r>
            <a:r>
              <a:rPr lang="en-AU" dirty="0" err="1" smtClean="0">
                <a:latin typeface="Constantia" charset="0"/>
              </a:rPr>
              <a:t>berada</a:t>
            </a:r>
            <a:r>
              <a:rPr lang="en-AU" dirty="0" smtClean="0">
                <a:latin typeface="Constantia" charset="0"/>
              </a:rPr>
              <a:t> di </a:t>
            </a:r>
            <a:r>
              <a:rPr lang="en-AU" dirty="0" err="1" smtClean="0">
                <a:latin typeface="Constantia" charset="0"/>
              </a:rPr>
              <a:t>atau</a:t>
            </a:r>
            <a:r>
              <a:rPr lang="en-AU" dirty="0" smtClean="0">
                <a:latin typeface="Constantia" charset="0"/>
              </a:rPr>
              <a:t> di </a:t>
            </a:r>
            <a:r>
              <a:rPr lang="en-AU" dirty="0" err="1" smtClean="0">
                <a:latin typeface="Constantia" charset="0"/>
              </a:rPr>
              <a:t>bawah</a:t>
            </a:r>
            <a:r>
              <a:rPr lang="en-AU" dirty="0" smtClean="0">
                <a:latin typeface="Constantia" charset="0"/>
              </a:rPr>
              <a:t> level </a:t>
            </a:r>
            <a:r>
              <a:rPr lang="en-AU" i="1" dirty="0" smtClean="0">
                <a:latin typeface="Constantia" charset="0"/>
              </a:rPr>
              <a:t>s</a:t>
            </a:r>
            <a:r>
              <a:rPr lang="en-AU" i="1" dirty="0">
                <a:latin typeface="Constantia" charset="0"/>
              </a:rPr>
              <a:t>,</a:t>
            </a:r>
            <a:r>
              <a:rPr lang="en-AU" dirty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lakukan</a:t>
            </a:r>
            <a:r>
              <a:rPr lang="en-AU" dirty="0" smtClean="0">
                <a:latin typeface="Constantia" charset="0"/>
              </a:rPr>
              <a:t> order </a:t>
            </a:r>
            <a:r>
              <a:rPr lang="en-AU" dirty="0" err="1" smtClean="0">
                <a:latin typeface="Constantia" charset="0"/>
              </a:rPr>
              <a:t>untuk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membawa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posisi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penyimpanan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dirty="0" err="1" smtClean="0">
                <a:latin typeface="Constantia" charset="0"/>
              </a:rPr>
              <a:t>hingga</a:t>
            </a:r>
            <a:r>
              <a:rPr lang="en-AU" dirty="0" smtClean="0">
                <a:latin typeface="Constantia" charset="0"/>
              </a:rPr>
              <a:t> </a:t>
            </a:r>
            <a:r>
              <a:rPr lang="en-AU" i="1" dirty="0" smtClean="0">
                <a:latin typeface="Constantia" charset="0"/>
              </a:rPr>
              <a:t>S</a:t>
            </a:r>
            <a:r>
              <a:rPr lang="en-AU" i="1" dirty="0">
                <a:latin typeface="Constantia" charset="0"/>
              </a:rPr>
              <a:t>.</a:t>
            </a: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(s,S) Ordering Policy</a:t>
            </a:r>
          </a:p>
        </p:txBody>
      </p:sp>
    </p:spTree>
    <p:extLst>
      <p:ext uri="{BB962C8B-B14F-4D97-AF65-F5344CB8AC3E}">
        <p14:creationId xmlns:p14="http://schemas.microsoft.com/office/powerpoint/2010/main" val="146698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4525" y="2235200"/>
            <a:ext cx="7413625" cy="16446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8813" y="3967163"/>
            <a:ext cx="7385050" cy="15287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03263" y="2379663"/>
            <a:ext cx="8229600" cy="2790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Demand </a:t>
            </a:r>
            <a:r>
              <a:rPr lang="en-US" sz="2000" dirty="0" smtClean="0">
                <a:latin typeface="Constantia" charset="0"/>
              </a:rPr>
              <a:t>in period </a:t>
            </a:r>
            <a:r>
              <a:rPr lang="en-US" sz="2000" i="1" dirty="0" err="1">
                <a:latin typeface="Constantia" charset="0"/>
              </a:rPr>
              <a:t>i</a:t>
            </a:r>
            <a:r>
              <a:rPr lang="en-US" sz="2000" i="1" dirty="0">
                <a:latin typeface="Constantia" charset="0"/>
              </a:rPr>
              <a:t>, D</a:t>
            </a:r>
            <a:r>
              <a:rPr lang="en-US" sz="2000" i="1" baseline="-25000" dirty="0">
                <a:latin typeface="Constantia" charset="0"/>
              </a:rPr>
              <a:t>i</a:t>
            </a:r>
            <a:endParaRPr lang="en-US" sz="2000" dirty="0">
              <a:latin typeface="Constanti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Constant lead time, </a:t>
            </a:r>
            <a:r>
              <a:rPr lang="en-US" sz="2000" i="1" dirty="0">
                <a:latin typeface="Constantia" charset="0"/>
              </a:rPr>
              <a:t>L</a:t>
            </a:r>
            <a:endParaRPr lang="en-US" sz="2000" dirty="0">
              <a:latin typeface="Constanti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Cost Information (</a:t>
            </a:r>
            <a:r>
              <a:rPr lang="en-US" sz="2000" i="1" dirty="0">
                <a:latin typeface="Constantia" charset="0"/>
              </a:rPr>
              <a:t>K</a:t>
            </a:r>
            <a:r>
              <a:rPr lang="en-US" sz="2000" dirty="0">
                <a:latin typeface="Constantia" charset="0"/>
              </a:rPr>
              <a:t>,</a:t>
            </a:r>
            <a:r>
              <a:rPr lang="en-US" sz="2000" i="1" dirty="0">
                <a:latin typeface="Constantia" charset="0"/>
              </a:rPr>
              <a:t> c, h, p</a:t>
            </a:r>
            <a:r>
              <a:rPr lang="en-US" sz="2000" dirty="0">
                <a:latin typeface="Constantia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Inventory control policy parameters (</a:t>
            </a:r>
            <a:r>
              <a:rPr lang="en-US" sz="2000" i="1" dirty="0">
                <a:latin typeface="Constantia" charset="0"/>
              </a:rPr>
              <a:t>s</a:t>
            </a:r>
            <a:r>
              <a:rPr lang="en-US" sz="2000" dirty="0">
                <a:latin typeface="Constantia" charset="0"/>
              </a:rPr>
              <a:t>, </a:t>
            </a:r>
            <a:r>
              <a:rPr lang="en-US" sz="2000" i="1" dirty="0">
                <a:latin typeface="Constantia" charset="0"/>
              </a:rPr>
              <a:t>S</a:t>
            </a:r>
            <a:r>
              <a:rPr lang="en-US" sz="2000" dirty="0">
                <a:latin typeface="Constantia" charset="0"/>
              </a:rPr>
              <a:t>) – decision variables</a:t>
            </a: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Constanti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Before ordering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Constantia" charset="0"/>
              </a:rPr>
              <a:t>Inventory level at period </a:t>
            </a:r>
            <a:r>
              <a:rPr lang="en-US" sz="1800" i="1" dirty="0" err="1">
                <a:latin typeface="Constantia" charset="0"/>
              </a:rPr>
              <a:t>i</a:t>
            </a:r>
            <a:r>
              <a:rPr lang="en-US" sz="1800" i="1" dirty="0">
                <a:latin typeface="Constantia" charset="0"/>
              </a:rPr>
              <a:t>, X</a:t>
            </a:r>
            <a:r>
              <a:rPr lang="en-US" sz="1800" i="1" baseline="-25000" dirty="0">
                <a:latin typeface="Constantia" charset="0"/>
              </a:rPr>
              <a:t>i</a:t>
            </a:r>
            <a:r>
              <a:rPr lang="en-US" sz="1800" dirty="0">
                <a:latin typeface="Constantia" charset="0"/>
              </a:rPr>
              <a:t>: (On hand) – (Backorders)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Constantia" charset="0"/>
              </a:rPr>
              <a:t>Inventory position at period </a:t>
            </a:r>
            <a:r>
              <a:rPr lang="en-US" sz="1800" i="1" dirty="0" err="1">
                <a:latin typeface="Constantia" charset="0"/>
              </a:rPr>
              <a:t>i</a:t>
            </a:r>
            <a:r>
              <a:rPr lang="en-US" sz="1800" i="1" dirty="0">
                <a:latin typeface="Constantia" charset="0"/>
              </a:rPr>
              <a:t>, Y</a:t>
            </a:r>
            <a:r>
              <a:rPr lang="en-US" sz="1800" i="1" baseline="-25000" dirty="0">
                <a:latin typeface="Constantia" charset="0"/>
              </a:rPr>
              <a:t>i</a:t>
            </a:r>
            <a:r>
              <a:rPr lang="en-US" sz="1800" dirty="0">
                <a:latin typeface="Constantia" charset="0"/>
              </a:rPr>
              <a:t>: (Inventory level) + (On order)</a:t>
            </a:r>
            <a:endParaRPr lang="en-US" sz="2000" i="1" baseline="-25000" dirty="0">
              <a:latin typeface="Constanti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onstantia" charset="0"/>
              </a:rPr>
              <a:t>Order quantity at period </a:t>
            </a:r>
            <a:r>
              <a:rPr lang="en-US" sz="2000" i="1" dirty="0" err="1">
                <a:latin typeface="Constantia" charset="0"/>
              </a:rPr>
              <a:t>i</a:t>
            </a:r>
            <a:r>
              <a:rPr lang="en-US" sz="2000" i="1" dirty="0">
                <a:latin typeface="Constantia" charset="0"/>
              </a:rPr>
              <a:t>, Q</a:t>
            </a:r>
            <a:r>
              <a:rPr lang="en-US" sz="2000" i="1" baseline="-25000" dirty="0">
                <a:latin typeface="Constantia" charset="0"/>
              </a:rPr>
              <a:t>i</a:t>
            </a:r>
          </a:p>
        </p:txBody>
      </p:sp>
      <p:sp>
        <p:nvSpPr>
          <p:cNvPr id="102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alibri" charset="0"/>
              </a:rPr>
              <a:t>Inputs</a:t>
            </a:r>
            <a:r>
              <a:rPr lang="en-US">
                <a:latin typeface="Calibri" charset="0"/>
              </a:rPr>
              <a:t> and </a:t>
            </a:r>
            <a:r>
              <a:rPr lang="en-US">
                <a:solidFill>
                  <a:srgbClr val="2C8A42"/>
                </a:solidFill>
                <a:latin typeface="Calibri" charset="0"/>
              </a:rPr>
              <a:t>State Variables</a:t>
            </a:r>
          </a:p>
        </p:txBody>
      </p:sp>
    </p:spTree>
    <p:extLst>
      <p:ext uri="{BB962C8B-B14F-4D97-AF65-F5344CB8AC3E}">
        <p14:creationId xmlns:p14="http://schemas.microsoft.com/office/powerpoint/2010/main" val="10560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27045"/>
              </p:ext>
            </p:extLst>
          </p:nvPr>
        </p:nvGraphicFramePr>
        <p:xfrm>
          <a:off x="1233488" y="3206750"/>
          <a:ext cx="70104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4" imgW="3200400" imgH="1371600" progId="Equation.3">
                  <p:embed/>
                </p:oleObj>
              </mc:Choice>
              <mc:Fallback>
                <p:oleObj name="Equation" r:id="rId4" imgW="32004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206750"/>
                        <a:ext cx="7010400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Problem Formulation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55925" y="1954213"/>
          <a:ext cx="31384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6" imgW="1485900" imgH="457200" progId="Equation.3">
                  <p:embed/>
                </p:oleObj>
              </mc:Choice>
              <mc:Fallback>
                <p:oleObj name="Equation" r:id="rId6" imgW="1485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1954213"/>
                        <a:ext cx="313848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18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3138"/>
            <a:ext cx="91440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Daily </a:t>
            </a:r>
            <a:r>
              <a:rPr lang="en-US" dirty="0"/>
              <a:t>demand for refrigerators at Hotpoint City has a probability distribution</a:t>
            </a:r>
          </a:p>
          <a:p>
            <a:r>
              <a:rPr lang="en-US" dirty="0"/>
              <a:t>Lead time is not fixed but has a probability distribution</a:t>
            </a:r>
          </a:p>
          <a:p>
            <a:r>
              <a:rPr lang="en-US" dirty="0"/>
              <a:t>Customers who arrive and find Hotpoint out of stock will shop elsewhere and Hotpoint will lose the sale</a:t>
            </a:r>
          </a:p>
          <a:p>
            <a:endParaRPr lang="en-US" dirty="0"/>
          </a:p>
          <a:p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Kondisi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tidak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memenuhi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kriteria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model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inventori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dijelaskan</a:t>
            </a:r>
            <a:r>
              <a:rPr lang="en-US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sebelumnya</a:t>
            </a:r>
            <a:endParaRPr lang="en-US" i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5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Approach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-order-an</a:t>
            </a:r>
            <a:endParaRPr lang="en-US" dirty="0"/>
          </a:p>
          <a:p>
            <a:r>
              <a:rPr lang="en-US" dirty="0" smtClean="0"/>
              <a:t>Akan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Order 10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6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endParaRPr lang="en-US" dirty="0"/>
          </a:p>
          <a:p>
            <a:pPr lvl="1"/>
            <a:r>
              <a:rPr lang="en-US" dirty="0"/>
              <a:t>Order </a:t>
            </a:r>
            <a:r>
              <a:rPr lang="en-US" dirty="0" smtClean="0"/>
              <a:t>12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9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Hotpoint Input Data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052" y="990600"/>
            <a:ext cx="8260948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Current inventory = 10</a:t>
            </a:r>
          </a:p>
          <a:p>
            <a:r>
              <a:rPr lang="en-US" dirty="0"/>
              <a:t>Holding costs:  $2/refrigerator/day</a:t>
            </a:r>
          </a:p>
          <a:p>
            <a:r>
              <a:rPr lang="en-US" dirty="0"/>
              <a:t>Order costs:  $50 per order</a:t>
            </a:r>
          </a:p>
          <a:p>
            <a:r>
              <a:rPr lang="en-US" dirty="0"/>
              <a:t>Shortage costs:  $30 per occurrence (sale is lost)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Demand/day</a:t>
            </a:r>
            <a:r>
              <a:rPr lang="en-US" sz="2800" dirty="0">
                <a:solidFill>
                  <a:srgbClr val="990000"/>
                </a:solidFill>
              </a:rPr>
              <a:t>       </a:t>
            </a:r>
            <a:r>
              <a:rPr lang="en-US" sz="2800" dirty="0" err="1">
                <a:solidFill>
                  <a:srgbClr val="990000"/>
                </a:solidFill>
              </a:rPr>
              <a:t>Prob</a:t>
            </a:r>
            <a:r>
              <a:rPr lang="en-US" sz="2800" dirty="0"/>
              <a:t>       </a:t>
            </a: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Time</a:t>
            </a:r>
            <a:r>
              <a:rPr lang="en-US" sz="2800" dirty="0">
                <a:solidFill>
                  <a:srgbClr val="008000"/>
                </a:solidFill>
              </a:rPr>
              <a:t>            </a:t>
            </a:r>
            <a:r>
              <a:rPr lang="en-US" sz="2800" dirty="0" err="1">
                <a:solidFill>
                  <a:srgbClr val="008000"/>
                </a:solidFill>
              </a:rPr>
              <a:t>Prob</a:t>
            </a:r>
            <a:endParaRPr lang="en-US" sz="2800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>
                <a:solidFill>
                  <a:srgbClr val="990000"/>
                </a:solidFill>
              </a:rPr>
              <a:t>	0	</a:t>
            </a:r>
            <a:r>
              <a:rPr lang="en-US" sz="2800" dirty="0" smtClean="0">
                <a:solidFill>
                  <a:srgbClr val="990000"/>
                </a:solidFill>
              </a:rPr>
              <a:t>	</a:t>
            </a:r>
            <a:r>
              <a:rPr lang="en-US" sz="2800" dirty="0">
                <a:solidFill>
                  <a:srgbClr val="990000"/>
                </a:solidFill>
              </a:rPr>
              <a:t>	.08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0 </a:t>
            </a:r>
            <a:r>
              <a:rPr lang="en-US" sz="2800" dirty="0">
                <a:solidFill>
                  <a:srgbClr val="008000"/>
                </a:solidFill>
              </a:rPr>
              <a:t>days	</a:t>
            </a:r>
            <a:r>
              <a:rPr lang="en-US" sz="2800" dirty="0" smtClean="0">
                <a:solidFill>
                  <a:srgbClr val="008000"/>
                </a:solidFill>
              </a:rPr>
              <a:t>		</a:t>
            </a:r>
            <a:r>
              <a:rPr lang="en-US" sz="2800" dirty="0">
                <a:solidFill>
                  <a:srgbClr val="008000"/>
                </a:solidFill>
              </a:rPr>
              <a:t>	.05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990000"/>
                </a:solidFill>
              </a:rPr>
              <a:t>	</a:t>
            </a:r>
            <a:r>
              <a:rPr lang="en-US" sz="2800" dirty="0" smtClean="0">
                <a:solidFill>
                  <a:srgbClr val="990000"/>
                </a:solidFill>
              </a:rPr>
              <a:t>	1</a:t>
            </a:r>
            <a:r>
              <a:rPr lang="en-US" sz="2800" dirty="0">
                <a:solidFill>
                  <a:srgbClr val="990000"/>
                </a:solidFill>
              </a:rPr>
              <a:t>		</a:t>
            </a:r>
            <a:r>
              <a:rPr lang="en-US" sz="2800" dirty="0" smtClean="0">
                <a:solidFill>
                  <a:srgbClr val="990000"/>
                </a:solidFill>
              </a:rPr>
              <a:t>	.</a:t>
            </a:r>
            <a:r>
              <a:rPr lang="en-US" sz="2800" dirty="0">
                <a:solidFill>
                  <a:srgbClr val="990000"/>
                </a:solidFill>
              </a:rPr>
              <a:t>37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1 </a:t>
            </a:r>
            <a:r>
              <a:rPr lang="en-US" sz="2800" dirty="0">
                <a:solidFill>
                  <a:srgbClr val="008000"/>
                </a:solidFill>
              </a:rPr>
              <a:t>day			</a:t>
            </a:r>
            <a:r>
              <a:rPr lang="en-US" sz="2800" dirty="0" smtClean="0">
                <a:solidFill>
                  <a:srgbClr val="008000"/>
                </a:solidFill>
              </a:rPr>
              <a:t>	.</a:t>
            </a:r>
            <a:r>
              <a:rPr lang="en-US" sz="2800" dirty="0">
                <a:solidFill>
                  <a:srgbClr val="008000"/>
                </a:solidFill>
              </a:rPr>
              <a:t>55</a:t>
            </a:r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990000"/>
                </a:solidFill>
              </a:rPr>
              <a:t>2</a:t>
            </a:r>
            <a:r>
              <a:rPr lang="en-US" sz="2800" dirty="0">
                <a:solidFill>
                  <a:srgbClr val="990000"/>
                </a:solidFill>
              </a:rPr>
              <a:t>		</a:t>
            </a:r>
            <a:r>
              <a:rPr lang="en-US" sz="2800" dirty="0" smtClean="0">
                <a:solidFill>
                  <a:srgbClr val="990000"/>
                </a:solidFill>
              </a:rPr>
              <a:t>	.</a:t>
            </a:r>
            <a:r>
              <a:rPr lang="en-US" sz="2800" dirty="0">
                <a:solidFill>
                  <a:srgbClr val="990000"/>
                </a:solidFill>
              </a:rPr>
              <a:t>33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2 </a:t>
            </a:r>
            <a:r>
              <a:rPr lang="en-US" sz="2800" dirty="0">
                <a:solidFill>
                  <a:srgbClr val="008000"/>
                </a:solidFill>
              </a:rPr>
              <a:t>days		</a:t>
            </a:r>
            <a:r>
              <a:rPr lang="en-US" sz="2800" dirty="0" smtClean="0">
                <a:solidFill>
                  <a:srgbClr val="008000"/>
                </a:solidFill>
              </a:rPr>
              <a:t>		.</a:t>
            </a:r>
            <a:r>
              <a:rPr lang="en-US" sz="2800" dirty="0">
                <a:solidFill>
                  <a:srgbClr val="008000"/>
                </a:solidFill>
              </a:rPr>
              <a:t>30</a:t>
            </a:r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990000"/>
                </a:solidFill>
              </a:rPr>
              <a:t>3</a:t>
            </a:r>
            <a:r>
              <a:rPr lang="en-US" sz="2800" dirty="0">
                <a:solidFill>
                  <a:srgbClr val="990000"/>
                </a:solidFill>
              </a:rPr>
              <a:t>		</a:t>
            </a:r>
            <a:r>
              <a:rPr lang="en-US" sz="2800" dirty="0" smtClean="0">
                <a:solidFill>
                  <a:srgbClr val="990000"/>
                </a:solidFill>
              </a:rPr>
              <a:t>	.</a:t>
            </a:r>
            <a:r>
              <a:rPr lang="en-US" sz="2800" dirty="0">
                <a:solidFill>
                  <a:srgbClr val="990000"/>
                </a:solidFill>
              </a:rPr>
              <a:t>17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3 </a:t>
            </a:r>
            <a:r>
              <a:rPr lang="en-US" sz="2800" dirty="0">
                <a:solidFill>
                  <a:srgbClr val="008000"/>
                </a:solidFill>
              </a:rPr>
              <a:t>days	</a:t>
            </a:r>
            <a:r>
              <a:rPr lang="en-US" sz="2800" dirty="0" smtClean="0">
                <a:solidFill>
                  <a:srgbClr val="008000"/>
                </a:solidFill>
              </a:rPr>
              <a:t>		</a:t>
            </a:r>
            <a:r>
              <a:rPr lang="en-US" sz="2800" dirty="0">
                <a:solidFill>
                  <a:srgbClr val="008000"/>
                </a:solidFill>
              </a:rPr>
              <a:t>	.10</a:t>
            </a:r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990000"/>
                </a:solidFill>
              </a:rPr>
              <a:t>4</a:t>
            </a:r>
            <a:r>
              <a:rPr lang="en-US" sz="2800" dirty="0">
                <a:solidFill>
                  <a:srgbClr val="990000"/>
                </a:solidFill>
              </a:rPr>
              <a:t>		</a:t>
            </a:r>
            <a:r>
              <a:rPr lang="en-US" sz="2800" dirty="0" smtClean="0">
                <a:solidFill>
                  <a:srgbClr val="990000"/>
                </a:solidFill>
              </a:rPr>
              <a:t>	.</a:t>
            </a:r>
            <a:r>
              <a:rPr lang="en-US" sz="2800" dirty="0">
                <a:solidFill>
                  <a:srgbClr val="990000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79501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362</Words>
  <Application>Microsoft Macintosh PowerPoint</Application>
  <PresentationFormat>On-screen Show (4:3)</PresentationFormat>
  <Paragraphs>97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Equation</vt:lpstr>
      <vt:lpstr>Equation</vt:lpstr>
      <vt:lpstr>Inventory System Simulation</vt:lpstr>
      <vt:lpstr>Inventory Systems</vt:lpstr>
      <vt:lpstr>Inventory Costs</vt:lpstr>
      <vt:lpstr>(s,S) Ordering Policy</vt:lpstr>
      <vt:lpstr>Inputs and State Variables</vt:lpstr>
      <vt:lpstr>Problem Formulation</vt:lpstr>
      <vt:lpstr>Contoh</vt:lpstr>
      <vt:lpstr>Simulation Approach</vt:lpstr>
      <vt:lpstr>Hotpoint Input Data</vt:lpstr>
      <vt:lpstr>RANDOM NUMBER MAPPINGS</vt:lpstr>
      <vt:lpstr>SIMULATION OF Q*= 10;  r* = 6</vt:lpstr>
      <vt:lpstr>SIMULATION OF Q*= 12;  r* = 3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System Simulation</dc:title>
  <dc:creator>Gia Septiana Wulandari</dc:creator>
  <cp:lastModifiedBy>Gia Septiana Wulandari</cp:lastModifiedBy>
  <cp:revision>13</cp:revision>
  <dcterms:created xsi:type="dcterms:W3CDTF">2014-03-03T23:48:45Z</dcterms:created>
  <dcterms:modified xsi:type="dcterms:W3CDTF">2015-01-29T06:36:12Z</dcterms:modified>
</cp:coreProperties>
</file>