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3" r:id="rId17"/>
    <p:sldId id="277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0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2D36-EEED-462B-A61B-4095FADA27E1}" type="datetimeFigureOut">
              <a:rPr lang="id-ID" smtClean="0"/>
              <a:pPr/>
              <a:t>1/26/15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7AF0-C069-4A51-8E79-64B2403F83B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Discrete Event Simulation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Pada waktu </a:t>
            </a:r>
            <a:r>
              <a:rPr lang="id-ID" i="1" dirty="0" smtClean="0"/>
              <a:t>e</a:t>
            </a:r>
            <a:r>
              <a:rPr lang="id-ID" i="1" baseline="-25000" dirty="0" smtClean="0"/>
              <a:t>0</a:t>
            </a:r>
            <a:r>
              <a:rPr lang="id-ID" dirty="0" smtClean="0"/>
              <a:t> = 0, server idle dan </a:t>
            </a:r>
            <a:r>
              <a:rPr lang="id-ID" i="1" dirty="0" smtClean="0"/>
              <a:t>t</a:t>
            </a:r>
            <a:r>
              <a:rPr lang="id-ID" i="1" baseline="-25000" dirty="0" smtClean="0"/>
              <a:t>1</a:t>
            </a:r>
            <a:r>
              <a:rPr lang="id-ID" dirty="0" smtClean="0"/>
              <a:t> (waktu kedatangan pelanggan pertama) didapatkan dengan membangkitkan </a:t>
            </a:r>
            <a:r>
              <a:rPr lang="id-ID" i="1" dirty="0" smtClean="0"/>
              <a:t>A</a:t>
            </a:r>
            <a:r>
              <a:rPr lang="id-ID" i="1" baseline="-25000" dirty="0" smtClean="0"/>
              <a:t>1</a:t>
            </a:r>
            <a:r>
              <a:rPr lang="id-ID" dirty="0" smtClean="0"/>
              <a:t> dari </a:t>
            </a:r>
            <a:r>
              <a:rPr lang="id-ID" i="1" dirty="0" smtClean="0"/>
              <a:t>F</a:t>
            </a:r>
            <a:r>
              <a:rPr lang="id-ID" i="1" baseline="-25000" dirty="0" smtClean="0"/>
              <a:t>A</a:t>
            </a:r>
            <a:r>
              <a:rPr lang="id-ID" dirty="0" smtClean="0"/>
              <a:t>, (dan ditambahkan ke 0)</a:t>
            </a:r>
          </a:p>
          <a:p>
            <a:r>
              <a:rPr lang="id-ID" dirty="0" smtClean="0"/>
              <a:t>Waktu simulasi di set ke event pertama </a:t>
            </a:r>
            <a:r>
              <a:rPr lang="id-ID" i="1" dirty="0" smtClean="0"/>
              <a:t>e</a:t>
            </a:r>
            <a:r>
              <a:rPr lang="id-ID" i="1" baseline="-25000" dirty="0" smtClean="0"/>
              <a:t>1</a:t>
            </a:r>
            <a:r>
              <a:rPr lang="id-ID" dirty="0" smtClean="0"/>
              <a:t> = </a:t>
            </a:r>
            <a:r>
              <a:rPr lang="id-ID" i="1" dirty="0" smtClean="0"/>
              <a:t>t</a:t>
            </a:r>
            <a:r>
              <a:rPr lang="id-ID" i="1" baseline="-25000" dirty="0" smtClean="0"/>
              <a:t>1</a:t>
            </a:r>
          </a:p>
          <a:p>
            <a:r>
              <a:rPr lang="id-ID" dirty="0" smtClean="0"/>
              <a:t>Pelanggan pertama datang dan server idle, maka dia langsung dilayani dan waktu dalam antrian </a:t>
            </a:r>
            <a:r>
              <a:rPr lang="id-ID" i="1" dirty="0" smtClean="0"/>
              <a:t>D</a:t>
            </a:r>
            <a:r>
              <a:rPr lang="id-ID" i="1" baseline="-25000" dirty="0" smtClean="0"/>
              <a:t>1</a:t>
            </a:r>
            <a:r>
              <a:rPr lang="id-ID" dirty="0" smtClean="0"/>
              <a:t> = 0, dan status server diubah dari idle ke busy.</a:t>
            </a:r>
          </a:p>
          <a:p>
            <a:r>
              <a:rPr lang="id-ID" dirty="0" smtClean="0"/>
              <a:t>Waktu </a:t>
            </a:r>
            <a:r>
              <a:rPr lang="id-ID" i="1" dirty="0" smtClean="0"/>
              <a:t>c</a:t>
            </a:r>
            <a:r>
              <a:rPr lang="id-ID" i="1" baseline="-25000" dirty="0" smtClean="0"/>
              <a:t>1</a:t>
            </a:r>
            <a:r>
              <a:rPr lang="id-ID" dirty="0" smtClean="0"/>
              <a:t>, saat pelanggan yang datang selesai dilayani, didapatkan dengan membangkitkan </a:t>
            </a:r>
            <a:r>
              <a:rPr lang="id-ID" i="1" dirty="0" smtClean="0"/>
              <a:t>S</a:t>
            </a:r>
            <a:r>
              <a:rPr lang="id-ID" i="1" baseline="-25000" dirty="0" smtClean="0"/>
              <a:t>1</a:t>
            </a:r>
            <a:r>
              <a:rPr lang="id-ID" dirty="0" smtClean="0"/>
              <a:t> dari </a:t>
            </a:r>
            <a:r>
              <a:rPr lang="id-ID" i="1" dirty="0" smtClean="0"/>
              <a:t>F</a:t>
            </a:r>
            <a:r>
              <a:rPr lang="id-ID" i="1" baseline="-25000" dirty="0" smtClean="0"/>
              <a:t>S</a:t>
            </a:r>
            <a:r>
              <a:rPr lang="id-ID" dirty="0" smtClean="0"/>
              <a:t> dan menambahkannya ke </a:t>
            </a:r>
            <a:r>
              <a:rPr lang="id-ID" i="1" dirty="0" smtClean="0"/>
              <a:t>t</a:t>
            </a:r>
            <a:r>
              <a:rPr lang="id-ID" i="1" baseline="-25000" dirty="0" smtClean="0"/>
              <a:t>1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Waku kedatangan pelanggan kedua </a:t>
            </a:r>
            <a:r>
              <a:rPr lang="id-ID" i="1" dirty="0" smtClean="0"/>
              <a:t>t</a:t>
            </a:r>
            <a:r>
              <a:rPr lang="id-ID" i="1" baseline="-25000" dirty="0" smtClean="0"/>
              <a:t>2</a:t>
            </a:r>
            <a:r>
              <a:rPr lang="id-ID" dirty="0" smtClean="0"/>
              <a:t> didapatkan dari </a:t>
            </a:r>
            <a:r>
              <a:rPr lang="id-ID" i="1" dirty="0" smtClean="0"/>
              <a:t>t</a:t>
            </a:r>
            <a:r>
              <a:rPr lang="id-ID" i="1" baseline="-25000" dirty="0" smtClean="0"/>
              <a:t>2</a:t>
            </a:r>
            <a:r>
              <a:rPr lang="id-ID" dirty="0" smtClean="0"/>
              <a:t> = </a:t>
            </a:r>
            <a:r>
              <a:rPr lang="id-ID" i="1" dirty="0" smtClean="0"/>
              <a:t>t</a:t>
            </a:r>
            <a:r>
              <a:rPr lang="id-ID" i="1" baseline="-25000" dirty="0" smtClean="0"/>
              <a:t>1</a:t>
            </a:r>
            <a:r>
              <a:rPr lang="id-ID" dirty="0" smtClean="0"/>
              <a:t> + </a:t>
            </a:r>
            <a:r>
              <a:rPr lang="id-ID" i="1" dirty="0" smtClean="0"/>
              <a:t>A</a:t>
            </a:r>
            <a:r>
              <a:rPr lang="id-ID" i="1" baseline="-25000" dirty="0" smtClean="0"/>
              <a:t>2</a:t>
            </a:r>
            <a:r>
              <a:rPr lang="id-ID" dirty="0" smtClean="0"/>
              <a:t>, dimana </a:t>
            </a:r>
            <a:r>
              <a:rPr lang="id-ID" i="1" dirty="0" smtClean="0"/>
              <a:t>A</a:t>
            </a:r>
            <a:r>
              <a:rPr lang="id-ID" i="1" baseline="-25000" dirty="0" smtClean="0"/>
              <a:t>2</a:t>
            </a:r>
            <a:r>
              <a:rPr lang="id-ID" dirty="0" smtClean="0"/>
              <a:t> dibangkitkan dari </a:t>
            </a:r>
            <a:r>
              <a:rPr lang="id-ID" i="1" dirty="0" smtClean="0"/>
              <a:t>F</a:t>
            </a:r>
            <a:r>
              <a:rPr lang="id-ID" i="1" baseline="-25000" dirty="0" smtClean="0"/>
              <a:t>A</a:t>
            </a:r>
            <a:r>
              <a:rPr lang="id-ID" dirty="0" smtClean="0"/>
              <a:t>.</a:t>
            </a:r>
          </a:p>
          <a:p>
            <a:r>
              <a:rPr lang="id-ID" dirty="0" smtClean="0"/>
              <a:t>Jika </a:t>
            </a:r>
            <a:r>
              <a:rPr lang="id-ID" i="1" dirty="0" smtClean="0"/>
              <a:t>t</a:t>
            </a:r>
            <a:r>
              <a:rPr lang="id-ID" i="1" baseline="-25000" dirty="0" smtClean="0"/>
              <a:t>2</a:t>
            </a:r>
            <a:r>
              <a:rPr lang="id-ID" dirty="0" smtClean="0"/>
              <a:t> &lt; </a:t>
            </a:r>
            <a:r>
              <a:rPr lang="id-ID" i="1" dirty="0" smtClean="0"/>
              <a:t>c</a:t>
            </a:r>
            <a:r>
              <a:rPr lang="id-ID" i="1" baseline="-25000" dirty="0" smtClean="0"/>
              <a:t>1</a:t>
            </a:r>
            <a:r>
              <a:rPr lang="id-ID" dirty="0" smtClean="0"/>
              <a:t>, waktu simulasi dimajukan dari </a:t>
            </a:r>
            <a:r>
              <a:rPr lang="id-ID" i="1" dirty="0" smtClean="0"/>
              <a:t>e1</a:t>
            </a:r>
            <a:r>
              <a:rPr lang="id-ID" dirty="0" smtClean="0"/>
              <a:t> ke waktu event berikutnya </a:t>
            </a:r>
            <a:r>
              <a:rPr lang="id-ID" i="1" dirty="0" smtClean="0"/>
              <a:t>e</a:t>
            </a:r>
            <a:r>
              <a:rPr lang="id-ID" i="1" baseline="-25000" dirty="0" smtClean="0"/>
              <a:t>2</a:t>
            </a:r>
            <a:r>
              <a:rPr lang="id-ID" dirty="0" smtClean="0"/>
              <a:t> = </a:t>
            </a:r>
            <a:r>
              <a:rPr lang="id-ID" i="1" dirty="0" smtClean="0"/>
              <a:t>t</a:t>
            </a:r>
            <a:r>
              <a:rPr lang="id-ID" i="1" baseline="-25000" dirty="0" smtClean="0"/>
              <a:t>2</a:t>
            </a:r>
            <a:r>
              <a:rPr lang="id-ID" dirty="0" smtClean="0"/>
              <a:t>.</a:t>
            </a:r>
          </a:p>
          <a:p>
            <a:r>
              <a:rPr lang="id-ID" dirty="0" smtClean="0"/>
              <a:t>Karena pelanggan kedua mendapatkan server dalam kondisi busy, jumlah pelanggan mengantri ditingkatkan dari 0 ke 1 dan waktu kedatangan pelanggan ini disimpan.</a:t>
            </a:r>
          </a:p>
          <a:p>
            <a:r>
              <a:rPr lang="id-ID" dirty="0" smtClean="0"/>
              <a:t>Waktu kedatangan pelanggan ketiga </a:t>
            </a:r>
            <a:r>
              <a:rPr lang="id-ID" i="1" dirty="0" smtClean="0"/>
              <a:t>t</a:t>
            </a:r>
            <a:r>
              <a:rPr lang="id-ID" i="1" baseline="-25000" dirty="0" smtClean="0"/>
              <a:t>3</a:t>
            </a:r>
            <a:r>
              <a:rPr lang="id-ID" dirty="0" smtClean="0"/>
              <a:t> juga ditentukan dari </a:t>
            </a:r>
            <a:r>
              <a:rPr lang="id-ID" i="1" dirty="0" smtClean="0"/>
              <a:t>t</a:t>
            </a:r>
            <a:r>
              <a:rPr lang="id-ID" i="1" baseline="-25000" dirty="0" smtClean="0"/>
              <a:t>3</a:t>
            </a:r>
            <a:r>
              <a:rPr lang="id-ID" dirty="0" smtClean="0"/>
              <a:t> = </a:t>
            </a:r>
            <a:r>
              <a:rPr lang="id-ID" i="1" dirty="0" smtClean="0"/>
              <a:t>t</a:t>
            </a:r>
            <a:r>
              <a:rPr lang="id-ID" i="1" baseline="-25000" dirty="0" smtClean="0"/>
              <a:t>2</a:t>
            </a:r>
            <a:r>
              <a:rPr lang="id-ID" dirty="0" smtClean="0"/>
              <a:t> + </a:t>
            </a:r>
            <a:r>
              <a:rPr lang="id-ID" i="1" dirty="0" smtClean="0"/>
              <a:t>A</a:t>
            </a:r>
            <a:r>
              <a:rPr lang="id-ID" i="1" baseline="-25000" dirty="0" smtClean="0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Jika </a:t>
            </a:r>
            <a:r>
              <a:rPr lang="id-ID" i="1" dirty="0" smtClean="0"/>
              <a:t>c</a:t>
            </a:r>
            <a:r>
              <a:rPr lang="id-ID" i="1" baseline="-25000" dirty="0" smtClean="0"/>
              <a:t>1</a:t>
            </a:r>
            <a:r>
              <a:rPr lang="id-ID" dirty="0" smtClean="0"/>
              <a:t> &lt; </a:t>
            </a:r>
            <a:r>
              <a:rPr lang="id-ID" i="1" dirty="0" smtClean="0"/>
              <a:t>t</a:t>
            </a:r>
            <a:r>
              <a:rPr lang="id-ID" i="1" baseline="-25000" dirty="0" smtClean="0"/>
              <a:t>3</a:t>
            </a:r>
            <a:r>
              <a:rPr lang="id-ID" dirty="0" smtClean="0"/>
              <a:t>, waktu simulasi dimajukan dari </a:t>
            </a:r>
            <a:r>
              <a:rPr lang="id-ID" i="1" dirty="0" smtClean="0"/>
              <a:t>e</a:t>
            </a:r>
            <a:r>
              <a:rPr lang="id-ID" i="1" baseline="-25000" dirty="0" smtClean="0"/>
              <a:t>2</a:t>
            </a:r>
            <a:r>
              <a:rPr lang="id-ID" dirty="0" smtClean="0"/>
              <a:t> ke event berikutnya yaitu </a:t>
            </a:r>
            <a:r>
              <a:rPr lang="id-ID" i="1" dirty="0" smtClean="0"/>
              <a:t>e</a:t>
            </a:r>
            <a:r>
              <a:rPr lang="id-ID" i="1" baseline="-25000" dirty="0" smtClean="0"/>
              <a:t>3</a:t>
            </a:r>
            <a:r>
              <a:rPr lang="id-ID" dirty="0" smtClean="0"/>
              <a:t> = </a:t>
            </a:r>
            <a:r>
              <a:rPr lang="id-ID" i="1" dirty="0" smtClean="0"/>
              <a:t>c</a:t>
            </a:r>
            <a:r>
              <a:rPr lang="id-ID" i="1" baseline="-25000" dirty="0" smtClean="0"/>
              <a:t>1</a:t>
            </a:r>
            <a:r>
              <a:rPr lang="id-ID" dirty="0" smtClean="0"/>
              <a:t>, dimana pelanggan kesatu selesai dilayani, keluar, pelanggan di antrian terdepan (waktu datang </a:t>
            </a:r>
            <a:r>
              <a:rPr lang="id-ID" i="1" dirty="0" smtClean="0"/>
              <a:t>t</a:t>
            </a:r>
            <a:r>
              <a:rPr lang="id-ID" i="1" baseline="-25000" dirty="0" smtClean="0"/>
              <a:t>2</a:t>
            </a:r>
            <a:r>
              <a:rPr lang="id-ID" dirty="0" smtClean="0"/>
              <a:t>) mulai dilayani, dan lamanya dia di antrian dan waktu pelayanannya dihitung sebagai </a:t>
            </a:r>
            <a:r>
              <a:rPr lang="id-ID" i="1" dirty="0" smtClean="0"/>
              <a:t>D</a:t>
            </a:r>
            <a:r>
              <a:rPr lang="id-ID" i="1" baseline="-25000" dirty="0" smtClean="0"/>
              <a:t>2</a:t>
            </a:r>
            <a:r>
              <a:rPr lang="id-ID" dirty="0" smtClean="0"/>
              <a:t> = </a:t>
            </a:r>
            <a:r>
              <a:rPr lang="id-ID" i="1" dirty="0" smtClean="0"/>
              <a:t>c</a:t>
            </a:r>
            <a:r>
              <a:rPr lang="id-ID" i="1" baseline="-25000" dirty="0" smtClean="0"/>
              <a:t>1</a:t>
            </a:r>
            <a:r>
              <a:rPr lang="id-ID" i="1" dirty="0" smtClean="0"/>
              <a:t> – t</a:t>
            </a:r>
            <a:r>
              <a:rPr lang="id-ID" i="1" baseline="-25000" dirty="0" smtClean="0"/>
              <a:t>2</a:t>
            </a:r>
            <a:r>
              <a:rPr lang="id-ID" dirty="0" smtClean="0"/>
              <a:t> dan </a:t>
            </a:r>
            <a:r>
              <a:rPr lang="id-ID" i="1" dirty="0" smtClean="0"/>
              <a:t>c</a:t>
            </a:r>
            <a:r>
              <a:rPr lang="id-ID" i="1" baseline="-25000" dirty="0" smtClean="0"/>
              <a:t>2</a:t>
            </a:r>
            <a:r>
              <a:rPr lang="id-ID" i="1" dirty="0" smtClean="0"/>
              <a:t> = c</a:t>
            </a:r>
            <a:r>
              <a:rPr lang="id-ID" i="1" baseline="-25000" dirty="0" smtClean="0"/>
              <a:t>1</a:t>
            </a:r>
            <a:r>
              <a:rPr lang="id-ID" i="1" dirty="0" smtClean="0"/>
              <a:t> + S</a:t>
            </a:r>
            <a:r>
              <a:rPr lang="id-ID" i="1" baseline="-25000" dirty="0" smtClean="0"/>
              <a:t>2</a:t>
            </a:r>
            <a:r>
              <a:rPr lang="id-ID" dirty="0" smtClean="0"/>
              <a:t> (</a:t>
            </a:r>
            <a:r>
              <a:rPr lang="id-ID" i="1" dirty="0" smtClean="0"/>
              <a:t>S</a:t>
            </a:r>
            <a:r>
              <a:rPr lang="id-ID" i="1" baseline="-25000" dirty="0" smtClean="0"/>
              <a:t>2</a:t>
            </a:r>
            <a:r>
              <a:rPr lang="id-ID" dirty="0" smtClean="0"/>
              <a:t> dibangkitkan dari </a:t>
            </a:r>
            <a:r>
              <a:rPr lang="id-ID" i="1" dirty="0" smtClean="0"/>
              <a:t>F</a:t>
            </a:r>
            <a:r>
              <a:rPr lang="id-ID" i="1" baseline="-25000" dirty="0" smtClean="0"/>
              <a:t>S</a:t>
            </a:r>
            <a:r>
              <a:rPr lang="id-ID" dirty="0" smtClean="0"/>
              <a:t>), dan jumlah pelanggan dalam antrian diturunkan dari 1 ke 0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Komponen dan organisasi</a:t>
            </a:r>
            <a:br>
              <a:rPr lang="id-ID" dirty="0" smtClean="0"/>
            </a:br>
            <a:r>
              <a:rPr lang="id-ID" dirty="0" smtClean="0"/>
              <a:t>model simulasi discrete-event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Status sistem: </a:t>
            </a:r>
          </a:p>
          <a:p>
            <a:pPr lvl="1"/>
            <a:r>
              <a:rPr lang="id-ID" dirty="0" smtClean="0"/>
              <a:t>kompulan variabel status untuk menyatakan kondisi sistem pada suatu waktu</a:t>
            </a:r>
          </a:p>
          <a:p>
            <a:r>
              <a:rPr lang="id-ID" dirty="0" smtClean="0"/>
              <a:t>Simulation clock: </a:t>
            </a:r>
          </a:p>
          <a:p>
            <a:pPr lvl="1"/>
            <a:r>
              <a:rPr lang="id-ID" dirty="0" smtClean="0"/>
              <a:t>Sebuah variabel yang memberikan nilai waktu simulasi</a:t>
            </a:r>
          </a:p>
          <a:p>
            <a:r>
              <a:rPr lang="id-ID" dirty="0" smtClean="0"/>
              <a:t>Event list:</a:t>
            </a:r>
          </a:p>
          <a:p>
            <a:pPr lvl="1"/>
            <a:r>
              <a:rPr lang="id-ID" dirty="0" smtClean="0"/>
              <a:t>Daftar dari event berikutnya yang akan terjadi</a:t>
            </a:r>
          </a:p>
          <a:p>
            <a:r>
              <a:rPr lang="id-ID" dirty="0" smtClean="0"/>
              <a:t>Statistical counter</a:t>
            </a:r>
          </a:p>
          <a:p>
            <a:pPr lvl="1"/>
            <a:r>
              <a:rPr lang="id-ID" dirty="0" smtClean="0"/>
              <a:t>Variabel-variabel yang digunakan untuk menyimpan informasi tentang performansi sistem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Komponen dan organisasi</a:t>
            </a:r>
            <a:br>
              <a:rPr lang="id-ID" dirty="0" smtClean="0"/>
            </a:br>
            <a:r>
              <a:rPr lang="id-ID" dirty="0" smtClean="0"/>
              <a:t>model simulasi discrete-event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Initialization routine</a:t>
            </a:r>
          </a:p>
          <a:p>
            <a:pPr lvl="1"/>
            <a:r>
              <a:rPr lang="id-ID" dirty="0" smtClean="0"/>
              <a:t>Bagian program untuk inisialisasi simulasi pada waktu </a:t>
            </a:r>
            <a:r>
              <a:rPr lang="id-ID" i="1" dirty="0" smtClean="0"/>
              <a:t>t</a:t>
            </a:r>
            <a:r>
              <a:rPr lang="id-ID" dirty="0" smtClean="0"/>
              <a:t> = 0</a:t>
            </a:r>
          </a:p>
          <a:p>
            <a:r>
              <a:rPr lang="id-ID" dirty="0" smtClean="0"/>
              <a:t>Timing routine</a:t>
            </a:r>
          </a:p>
          <a:p>
            <a:pPr lvl="1"/>
            <a:r>
              <a:rPr lang="id-ID" dirty="0" smtClean="0"/>
              <a:t>Bagian program yang menentukan event berikutnya dari event list dan kemudian memajukan waktu simulasi ke waktu pada saat event terjadi.</a:t>
            </a:r>
          </a:p>
          <a:p>
            <a:r>
              <a:rPr lang="id-ID" dirty="0" smtClean="0"/>
              <a:t>Event routine</a:t>
            </a:r>
          </a:p>
          <a:p>
            <a:pPr lvl="1"/>
            <a:r>
              <a:rPr lang="id-ID" dirty="0" smtClean="0"/>
              <a:t>Bagian program yang memperbaharui status sistem pada saat suatu event terjadi.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Komponen dan organisasi</a:t>
            </a:r>
            <a:br>
              <a:rPr lang="id-ID" dirty="0" smtClean="0"/>
            </a:br>
            <a:r>
              <a:rPr lang="id-ID" dirty="0" smtClean="0"/>
              <a:t>model simulasi discrete-event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Library routine</a:t>
            </a:r>
          </a:p>
          <a:p>
            <a:pPr lvl="1"/>
            <a:r>
              <a:rPr lang="id-ID" dirty="0" smtClean="0"/>
              <a:t>Sekumpulan sub program yang digunakan untuk membangkitkan nilai random dari distribusi probabilitas yang ditentukan sebagai bagian dari simulasi.</a:t>
            </a:r>
          </a:p>
          <a:p>
            <a:r>
              <a:rPr lang="id-ID" dirty="0" smtClean="0"/>
              <a:t>Report generator</a:t>
            </a:r>
          </a:p>
          <a:p>
            <a:pPr lvl="1"/>
            <a:r>
              <a:rPr lang="id-ID" dirty="0" smtClean="0"/>
              <a:t>Bagian dari program yang menghitung perkiraan dan menghasilkan laporan</a:t>
            </a:r>
          </a:p>
          <a:p>
            <a:r>
              <a:rPr lang="id-ID" dirty="0" smtClean="0"/>
              <a:t>Main program</a:t>
            </a:r>
          </a:p>
          <a:p>
            <a:pPr lvl="1"/>
            <a:r>
              <a:rPr lang="id-ID" dirty="0" smtClean="0"/>
              <a:t>Bagian program yang memanggil timing routine untuk menentukan event berikutnya dan mengalihkan kontrol ke event routine yang sesuai untuk memperbaharui status sistem. </a:t>
            </a:r>
            <a:r>
              <a:rPr lang="id-ID" smtClean="0"/>
              <a:t>Bagian ini juga berisi bagian untuk menghentikan simulasi.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data event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Event disimpan secara terurut waktu</a:t>
            </a:r>
          </a:p>
          <a:p>
            <a:r>
              <a:rPr lang="id-ID" dirty="0" smtClean="0"/>
              <a:t>Struktur data</a:t>
            </a:r>
          </a:p>
          <a:p>
            <a:pPr lvl="1"/>
            <a:r>
              <a:rPr lang="id-ID" dirty="0" smtClean="0"/>
              <a:t>Bisa berbentuk list atau set atau antrian dengan data terurut berdasarkan waktu</a:t>
            </a:r>
          </a:p>
          <a:p>
            <a:pPr lvl="1"/>
            <a:r>
              <a:rPr lang="id-ID" dirty="0" smtClean="0"/>
              <a:t>Berisi semua event yang akan terjadi</a:t>
            </a:r>
          </a:p>
          <a:p>
            <a:pPr lvl="1">
              <a:buNone/>
            </a:pP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4495800"/>
            <a:ext cx="60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52600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514600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81400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800600" y="4038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00200" y="44958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T</a:t>
            </a:r>
            <a:r>
              <a:rPr lang="id-ID" sz="1200" baseline="-25000" dirty="0" smtClean="0"/>
              <a:t>0</a:t>
            </a:r>
            <a:endParaRPr lang="id-ID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38862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E</a:t>
            </a:r>
            <a:r>
              <a:rPr lang="id-ID" sz="1200" baseline="-25000" dirty="0" smtClean="0"/>
              <a:t>1</a:t>
            </a:r>
            <a:endParaRPr lang="id-ID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8862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E</a:t>
            </a:r>
            <a:r>
              <a:rPr lang="id-ID" sz="1200" baseline="-25000" dirty="0" smtClean="0"/>
              <a:t>2</a:t>
            </a:r>
            <a:endParaRPr lang="id-ID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38862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E</a:t>
            </a:r>
            <a:r>
              <a:rPr lang="id-ID" sz="1200" baseline="-25000" dirty="0" smtClean="0"/>
              <a:t>3</a:t>
            </a:r>
            <a:endParaRPr lang="id-ID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38862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E</a:t>
            </a:r>
            <a:r>
              <a:rPr lang="id-ID" sz="1200" baseline="-25000" dirty="0" smtClean="0"/>
              <a:t>0</a:t>
            </a:r>
            <a:endParaRPr lang="id-ID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44958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T</a:t>
            </a:r>
            <a:r>
              <a:rPr lang="id-ID" sz="1200" baseline="-25000" dirty="0" smtClean="0"/>
              <a:t>1</a:t>
            </a:r>
            <a:endParaRPr lang="id-ID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44958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T</a:t>
            </a:r>
            <a:r>
              <a:rPr lang="id-ID" sz="1200" baseline="-25000" dirty="0" smtClean="0"/>
              <a:t>2</a:t>
            </a:r>
            <a:endParaRPr lang="id-ID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44958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T</a:t>
            </a:r>
            <a:r>
              <a:rPr lang="id-ID" sz="1200" baseline="-25000" dirty="0" smtClean="0"/>
              <a:t>3</a:t>
            </a:r>
            <a:endParaRPr lang="id-ID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4038600"/>
            <a:ext cx="794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Waktu</a:t>
            </a:r>
            <a:endParaRPr lang="id-ID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48000" y="5638800"/>
            <a:ext cx="1530504" cy="276999"/>
            <a:chOff x="2133600" y="5334000"/>
            <a:chExt cx="1530504" cy="276999"/>
          </a:xfrm>
        </p:grpSpPr>
        <p:sp>
          <p:nvSpPr>
            <p:cNvPr id="25" name="TextBox 24"/>
            <p:cNvSpPr txBox="1"/>
            <p:nvPr/>
          </p:nvSpPr>
          <p:spPr>
            <a:xfrm>
              <a:off x="2438400" y="5334000"/>
              <a:ext cx="3113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E</a:t>
              </a:r>
              <a:r>
                <a:rPr lang="id-ID" sz="1200" baseline="-25000" dirty="0" smtClean="0"/>
                <a:t>3</a:t>
              </a:r>
              <a:endParaRPr lang="id-ID" baseline="-25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43200" y="5334000"/>
              <a:ext cx="3113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E</a:t>
              </a:r>
              <a:r>
                <a:rPr lang="id-ID" sz="1200" baseline="-25000" dirty="0" smtClean="0"/>
                <a:t>2</a:t>
              </a:r>
              <a:endParaRPr lang="id-ID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0" y="5334000"/>
              <a:ext cx="3113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E</a:t>
              </a:r>
              <a:r>
                <a:rPr lang="id-ID" sz="1200" baseline="-25000" dirty="0" smtClean="0"/>
                <a:t>1</a:t>
              </a:r>
              <a:endParaRPr lang="id-ID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2800" y="5334000"/>
              <a:ext cx="3113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E</a:t>
              </a:r>
              <a:r>
                <a:rPr lang="id-ID" sz="1200" baseline="-25000" dirty="0" smtClean="0"/>
                <a:t>0</a:t>
              </a:r>
              <a:endParaRPr lang="id-ID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5334000"/>
              <a:ext cx="300082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d-ID" sz="1200" dirty="0" smtClean="0"/>
                <a:t>...</a:t>
              </a:r>
              <a:endParaRPr lang="id-ID" baseline="-25000" dirty="0"/>
            </a:p>
          </p:txBody>
        </p:sp>
      </p:grpSp>
      <p:sp>
        <p:nvSpPr>
          <p:cNvPr id="31" name="Down Arrow 30"/>
          <p:cNvSpPr/>
          <p:nvPr/>
        </p:nvSpPr>
        <p:spPr>
          <a:xfrm>
            <a:off x="3657600" y="4953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dalam studi simulasi</a:t>
            </a:r>
            <a:endParaRPr lang="id-ID" dirty="0"/>
          </a:p>
        </p:txBody>
      </p:sp>
      <p:pic>
        <p:nvPicPr>
          <p:cNvPr id="4" name="Content Placeholder 3" descr="tahapan dalam simulas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219200"/>
            <a:ext cx="3429000" cy="565297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Discrete Event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Suatu Simulasi kejadian diskret (DES):</a:t>
            </a:r>
          </a:p>
          <a:p>
            <a:pPr lvl="1"/>
            <a:r>
              <a:rPr lang="id-ID" dirty="0" smtClean="0"/>
              <a:t>Memodelkan </a:t>
            </a:r>
            <a:r>
              <a:rPr lang="id-ID" dirty="0" smtClean="0">
                <a:solidFill>
                  <a:srgbClr val="FF0000"/>
                </a:solidFill>
              </a:rPr>
              <a:t>sistem</a:t>
            </a:r>
            <a:r>
              <a:rPr lang="id-ID" dirty="0" smtClean="0"/>
              <a:t> dimana </a:t>
            </a:r>
            <a:r>
              <a:rPr lang="id-ID" dirty="0" smtClean="0">
                <a:solidFill>
                  <a:srgbClr val="FF0000"/>
                </a:solidFill>
              </a:rPr>
              <a:t>statusnya</a:t>
            </a:r>
            <a:r>
              <a:rPr lang="id-ID" dirty="0" smtClean="0"/>
              <a:t> hanya berubah pada </a:t>
            </a:r>
            <a:r>
              <a:rPr lang="id-ID" dirty="0" smtClean="0">
                <a:solidFill>
                  <a:srgbClr val="FF0000"/>
                </a:solidFill>
              </a:rPr>
              <a:t>titik waktu tertentu</a:t>
            </a:r>
            <a:r>
              <a:rPr lang="id-ID" dirty="0" smtClean="0"/>
              <a:t> (diskret).</a:t>
            </a:r>
          </a:p>
          <a:p>
            <a:r>
              <a:rPr lang="id-ID" dirty="0" smtClean="0"/>
              <a:t>Sistem</a:t>
            </a:r>
          </a:p>
          <a:p>
            <a:pPr lvl="1"/>
            <a:r>
              <a:rPr lang="id-ID" dirty="0" smtClean="0"/>
              <a:t>Merupakan kumpulan obyek (entitas) yang masing-masing mempunyai sifat-sifat tertentu (</a:t>
            </a:r>
            <a:r>
              <a:rPr lang="id-ID" i="1" dirty="0" smtClean="0"/>
              <a:t>properties</a:t>
            </a:r>
            <a:r>
              <a:rPr lang="id-ID" dirty="0" smtClean="0"/>
              <a:t>) yang disebut sebagai atribut.</a:t>
            </a:r>
          </a:p>
          <a:p>
            <a:r>
              <a:rPr lang="id-ID" dirty="0" smtClean="0"/>
              <a:t>Status</a:t>
            </a:r>
          </a:p>
          <a:p>
            <a:pPr lvl="1"/>
            <a:r>
              <a:rPr lang="id-ID" dirty="0" smtClean="0"/>
              <a:t>Suatu kumpulan atribut (kombinasi atribut) atau variable status yang menyatakan entitas-entitas dalam sistem.</a:t>
            </a:r>
          </a:p>
          <a:p>
            <a:r>
              <a:rPr lang="id-ID" dirty="0" smtClean="0"/>
              <a:t>Event</a:t>
            </a:r>
          </a:p>
          <a:p>
            <a:pPr lvl="1"/>
            <a:r>
              <a:rPr lang="id-ID" dirty="0" smtClean="0"/>
              <a:t>Suatu kejadian dalam waktu yang bisa merubah status dari sistem.</a:t>
            </a:r>
          </a:p>
          <a:p>
            <a:r>
              <a:rPr lang="id-ID" dirty="0" smtClean="0"/>
              <a:t>Suatu event akan memulai/memicu suatu aktivitas, yang terjadi selama entitas berada dalam suatu operasi/pekerjaan.</a:t>
            </a:r>
          </a:p>
          <a:p>
            <a:r>
              <a:rPr lang="id-ID" dirty="0" smtClean="0"/>
              <a:t>Entitas, atribut, event dan aktivitas dan kaitan-kaitannya didefinisikan dalam model dari sistem.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Contoh: Sistem Single Server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Entitas: Pelanggan, Server</a:t>
            </a:r>
          </a:p>
          <a:p>
            <a:r>
              <a:rPr lang="id-ID" dirty="0" smtClean="0"/>
              <a:t>Atribut pelanggan: layanan yang diperlukan</a:t>
            </a:r>
          </a:p>
          <a:p>
            <a:r>
              <a:rPr lang="id-ID" dirty="0" smtClean="0"/>
              <a:t>Atribut server: kemampuan server(service rate)</a:t>
            </a:r>
          </a:p>
          <a:p>
            <a:r>
              <a:rPr lang="id-ID" dirty="0" smtClean="0"/>
              <a:t>Event: kedatangan pelanggan, selesainya pelanggan dilayani server. </a:t>
            </a:r>
          </a:p>
          <a:p>
            <a:r>
              <a:rPr lang="id-ID" dirty="0" smtClean="0"/>
              <a:t>Aktivitas: server melayani pelanggan, menunggu pelanggan.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4648200"/>
            <a:ext cx="7251509" cy="1027331"/>
            <a:chOff x="762000" y="4648200"/>
            <a:chExt cx="7251509" cy="10273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971800" y="5029200"/>
              <a:ext cx="1447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971800" y="5562600"/>
              <a:ext cx="1447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196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72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148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624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657600" y="5029200"/>
              <a:ext cx="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209800" y="5334000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62000" y="5029200"/>
              <a:ext cx="1343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Kedatangan </a:t>
              </a:r>
            </a:p>
            <a:p>
              <a:r>
                <a:rPr lang="id-ID" dirty="0" smtClean="0"/>
                <a:t>pelanggan</a:t>
              </a:r>
              <a:endParaRPr lang="id-ID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4648200"/>
              <a:ext cx="8574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antrian</a:t>
              </a:r>
              <a:endParaRPr lang="id-ID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257800" y="49530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20" name="Straight Connector 19"/>
            <p:cNvCxnSpPr>
              <a:endCxn id="18" idx="2"/>
            </p:cNvCxnSpPr>
            <p:nvPr/>
          </p:nvCxnSpPr>
          <p:spPr>
            <a:xfrm>
              <a:off x="4419600" y="52578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8" idx="6"/>
            </p:cNvCxnSpPr>
            <p:nvPr/>
          </p:nvCxnSpPr>
          <p:spPr>
            <a:xfrm>
              <a:off x="5867400" y="5257800"/>
              <a:ext cx="990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4648200"/>
              <a:ext cx="769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server</a:t>
              </a:r>
              <a:endParaRPr lang="id-ID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0" y="4876800"/>
              <a:ext cx="11555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/>
                <a:t>Pelanggan</a:t>
              </a:r>
            </a:p>
            <a:p>
              <a:r>
                <a:rPr lang="id-ID" dirty="0" smtClean="0"/>
                <a:t>Selesai</a:t>
              </a:r>
              <a:endParaRPr lang="id-ID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Discrete Event Simulation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Diskret event simulation: stokastik, dinamis dan diskret</a:t>
            </a:r>
          </a:p>
          <a:p>
            <a:r>
              <a:rPr lang="id-ID" dirty="0" smtClean="0"/>
              <a:t>Stokastik = probalistik</a:t>
            </a:r>
          </a:p>
          <a:p>
            <a:pPr lvl="1"/>
            <a:r>
              <a:rPr lang="id-ID" dirty="0" smtClean="0"/>
              <a:t>Waktu antar kedatangan dan waktu layanan adalah variabel random</a:t>
            </a:r>
          </a:p>
          <a:p>
            <a:pPr lvl="1"/>
            <a:r>
              <a:rPr lang="id-ID" dirty="0" smtClean="0"/>
              <a:t>Mempunyai fungsi distribusi kumulatif</a:t>
            </a:r>
          </a:p>
          <a:p>
            <a:r>
              <a:rPr lang="id-ID" dirty="0" smtClean="0"/>
              <a:t>Diskret = kejadian-kejadian dipisahkan oleh selang waktu.</a:t>
            </a:r>
          </a:p>
          <a:p>
            <a:pPr lvl="1"/>
            <a:r>
              <a:rPr lang="id-ID" dirty="0" smtClean="0"/>
              <a:t>Variabel status berubah pada waktu tertentu</a:t>
            </a:r>
          </a:p>
          <a:p>
            <a:pPr lvl="2"/>
            <a:r>
              <a:rPr lang="id-ID" dirty="0" smtClean="0"/>
              <a:t>Status sistem bisa berubah dalam jumlah terbatas titik dalam waktu.</a:t>
            </a:r>
          </a:p>
          <a:p>
            <a:pPr lvl="1"/>
            <a:r>
              <a:rPr lang="id-ID" dirty="0" smtClean="0"/>
              <a:t>Titik-titik waktu ini adalah waktu dimana suatu kejadian terjadi.</a:t>
            </a:r>
          </a:p>
          <a:p>
            <a:r>
              <a:rPr lang="id-ID" dirty="0" smtClean="0"/>
              <a:t>Dinamis  = berubah dalam waktu</a:t>
            </a:r>
          </a:p>
          <a:p>
            <a:pPr lvl="1"/>
            <a:r>
              <a:rPr lang="id-ID" dirty="0" smtClean="0"/>
              <a:t>Waktu simulasi (</a:t>
            </a:r>
            <a:r>
              <a:rPr lang="id-ID" i="1" dirty="0" smtClean="0"/>
              <a:t>simulation clock</a:t>
            </a:r>
            <a:r>
              <a:rPr lang="id-ID" dirty="0" smtClean="0"/>
              <a:t>)</a:t>
            </a:r>
          </a:p>
          <a:p>
            <a:pPr lvl="2"/>
            <a:r>
              <a:rPr lang="id-ID" dirty="0" smtClean="0"/>
              <a:t>Menyimpan informasi nilai waktu pada saat proses simulasi.</a:t>
            </a:r>
          </a:p>
          <a:p>
            <a:pPr lvl="1"/>
            <a:r>
              <a:rPr lang="id-ID" dirty="0" smtClean="0"/>
              <a:t>Suatu mekanisme memajukan waktu (berganti waktu) dari satu nilai ke nilai waktu berikutnya</a:t>
            </a:r>
          </a:p>
          <a:p>
            <a:pPr lvl="2"/>
            <a:r>
              <a:rPr lang="id-ID" dirty="0" smtClean="0"/>
              <a:t>Waktu berikutnya = waktu dimana kejadian berikutnya terjadi.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memajukan 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Dasar dari semua studi simulasi adalah mekanisme untuk memodelkan bagaimana waktu berjalan.</a:t>
            </a:r>
          </a:p>
          <a:p>
            <a:r>
              <a:rPr lang="id-ID" dirty="0" smtClean="0"/>
              <a:t>Setiap model berisi suatu variabel yang dinamakan </a:t>
            </a:r>
            <a:r>
              <a:rPr lang="id-ID" dirty="0" smtClean="0">
                <a:solidFill>
                  <a:srgbClr val="FF0000"/>
                </a:solidFill>
              </a:rPr>
              <a:t>internal clock </a:t>
            </a:r>
            <a:r>
              <a:rPr lang="id-ID" dirty="0" smtClean="0"/>
              <a:t>atau </a:t>
            </a:r>
            <a:r>
              <a:rPr lang="id-ID" dirty="0" smtClean="0">
                <a:solidFill>
                  <a:srgbClr val="FF0000"/>
                </a:solidFill>
              </a:rPr>
              <a:t>simulation clock</a:t>
            </a:r>
            <a:r>
              <a:rPr lang="id-ID" dirty="0" smtClean="0"/>
              <a:t>.</a:t>
            </a:r>
          </a:p>
          <a:p>
            <a:r>
              <a:rPr lang="id-ID" dirty="0" smtClean="0"/>
              <a:t>Waktu bisa dimodelkan dalam beberapa cara dalam simulasi</a:t>
            </a:r>
          </a:p>
          <a:p>
            <a:r>
              <a:rPr lang="id-ID" dirty="0" smtClean="0"/>
              <a:t>Bagaimana memajukan waktu?</a:t>
            </a:r>
          </a:p>
          <a:p>
            <a:pPr lvl="1"/>
            <a:r>
              <a:rPr lang="id-ID" dirty="0" smtClean="0"/>
              <a:t>Waktu dalam kaitan event (next-event time advance) </a:t>
            </a:r>
            <a:r>
              <a:rPr lang="id-ID" dirty="0" smtClean="0">
                <a:sym typeface="Wingdings" pitchFamily="2" charset="2"/>
              </a:rPr>
              <a:t> discrete event simulation</a:t>
            </a:r>
            <a:endParaRPr lang="id-ID" dirty="0" smtClean="0"/>
          </a:p>
          <a:p>
            <a:pPr lvl="1"/>
            <a:r>
              <a:rPr lang="id-ID" dirty="0" smtClean="0"/>
              <a:t>Waktu dibagi dalam selang yang sama (fixed increment time advance) </a:t>
            </a:r>
            <a:r>
              <a:rPr lang="id-ID" dirty="0" smtClean="0">
                <a:sym typeface="Wingdings" pitchFamily="2" charset="2"/>
              </a:rPr>
              <a:t> discrete time simulation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Simulation clock diinisialisasi ke 0</a:t>
            </a:r>
          </a:p>
          <a:p>
            <a:r>
              <a:rPr lang="id-ID" dirty="0" smtClean="0"/>
              <a:t>Waktu terjadinya event berikutnya ditentukan</a:t>
            </a:r>
          </a:p>
          <a:p>
            <a:r>
              <a:rPr lang="id-ID" dirty="0" smtClean="0"/>
              <a:t>Simulation clock diset ke waktu dari event yang lebih awal terjadi, dimana status dari sistem diperbaharui karena sudah terjadi event,</a:t>
            </a:r>
          </a:p>
          <a:p>
            <a:r>
              <a:rPr lang="id-ID" dirty="0" smtClean="0"/>
              <a:t>Event yang baru saja terjadi, ditentukan waktu berikutnya akan terjadi.</a:t>
            </a:r>
          </a:p>
          <a:p>
            <a:r>
              <a:rPr lang="id-ID" dirty="0" smtClean="0"/>
              <a:t>Simulation clock diset lagi ke waktu dari event yang lebih awal akan terjadi.</a:t>
            </a:r>
          </a:p>
          <a:p>
            <a:r>
              <a:rPr lang="id-ID" dirty="0" smtClean="0"/>
              <a:t>Dst, proses diteruskan lagi sampai kondisi berhenti tercapai.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Karena semua perubahan status terjadi hanya pada saat waktu terjadinya event, pada discrete-event simulation perioda waktu pada saat tidak ada event akan dilewati dengan mengatur nilai simulation clock ke waktu terjadinya event berikutnya.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Untuk contoh server tunggal:</a:t>
            </a:r>
          </a:p>
          <a:p>
            <a:pPr lvl="1"/>
            <a:r>
              <a:rPr lang="id-ID" i="1" dirty="0" smtClean="0"/>
              <a:t>t</a:t>
            </a:r>
            <a:r>
              <a:rPr lang="id-ID" i="1" baseline="-25000" dirty="0" smtClean="0"/>
              <a:t>i</a:t>
            </a:r>
            <a:r>
              <a:rPr lang="id-ID" dirty="0" smtClean="0"/>
              <a:t> = waktu kedatangan pelanggan ke </a:t>
            </a:r>
            <a:r>
              <a:rPr lang="id-ID" i="1" dirty="0" smtClean="0"/>
              <a:t>i</a:t>
            </a:r>
            <a:r>
              <a:rPr lang="id-ID" dirty="0" smtClean="0"/>
              <a:t> (</a:t>
            </a:r>
            <a:r>
              <a:rPr lang="id-ID" i="1" dirty="0" smtClean="0"/>
              <a:t>t</a:t>
            </a:r>
            <a:r>
              <a:rPr lang="id-ID" i="1" baseline="-25000" dirty="0" smtClean="0"/>
              <a:t>0</a:t>
            </a:r>
            <a:r>
              <a:rPr lang="id-ID" dirty="0" smtClean="0"/>
              <a:t> = 0)</a:t>
            </a:r>
          </a:p>
          <a:p>
            <a:pPr lvl="1"/>
            <a:r>
              <a:rPr lang="id-ID" i="1" dirty="0" smtClean="0"/>
              <a:t>A</a:t>
            </a:r>
            <a:r>
              <a:rPr lang="id-ID" i="1" baseline="-25000" dirty="0" smtClean="0"/>
              <a:t>i</a:t>
            </a:r>
            <a:r>
              <a:rPr lang="id-ID" dirty="0" smtClean="0"/>
              <a:t> = </a:t>
            </a:r>
            <a:r>
              <a:rPr lang="id-ID" i="1" dirty="0" smtClean="0"/>
              <a:t>t</a:t>
            </a:r>
            <a:r>
              <a:rPr lang="id-ID" i="1" baseline="-25000" dirty="0" smtClean="0"/>
              <a:t>i</a:t>
            </a:r>
            <a:r>
              <a:rPr lang="id-ID" i="1" dirty="0" smtClean="0"/>
              <a:t> – t</a:t>
            </a:r>
            <a:r>
              <a:rPr lang="id-ID" i="1" baseline="-25000" dirty="0" smtClean="0"/>
              <a:t>i-1</a:t>
            </a:r>
            <a:r>
              <a:rPr lang="id-ID" dirty="0" smtClean="0"/>
              <a:t> = interval waktu kedatangan antara pelanggan ke (</a:t>
            </a:r>
            <a:r>
              <a:rPr lang="id-ID" i="1" dirty="0" smtClean="0"/>
              <a:t>i-1</a:t>
            </a:r>
            <a:r>
              <a:rPr lang="id-ID" dirty="0" smtClean="0"/>
              <a:t>) dan ke </a:t>
            </a:r>
            <a:r>
              <a:rPr lang="id-ID" i="1" dirty="0" smtClean="0"/>
              <a:t>i</a:t>
            </a:r>
            <a:endParaRPr lang="id-ID" dirty="0" smtClean="0"/>
          </a:p>
          <a:p>
            <a:pPr lvl="1"/>
            <a:r>
              <a:rPr lang="id-ID" i="1" dirty="0" smtClean="0"/>
              <a:t>S</a:t>
            </a:r>
            <a:r>
              <a:rPr lang="id-ID" i="1" baseline="-25000" dirty="0" smtClean="0"/>
              <a:t>i</a:t>
            </a:r>
            <a:r>
              <a:rPr lang="id-ID" i="1" dirty="0" smtClean="0"/>
              <a:t> = </a:t>
            </a:r>
            <a:r>
              <a:rPr lang="id-ID" dirty="0" smtClean="0"/>
              <a:t>lama waktu server melayani pelanggan ke </a:t>
            </a:r>
            <a:r>
              <a:rPr lang="id-ID" i="1" dirty="0" smtClean="0"/>
              <a:t>i</a:t>
            </a:r>
          </a:p>
          <a:p>
            <a:pPr lvl="1"/>
            <a:r>
              <a:rPr lang="id-ID" i="1" dirty="0" smtClean="0"/>
              <a:t>D</a:t>
            </a:r>
            <a:r>
              <a:rPr lang="id-ID" i="1" baseline="-25000" dirty="0" smtClean="0"/>
              <a:t>i</a:t>
            </a:r>
            <a:r>
              <a:rPr lang="id-ID" i="1" dirty="0" smtClean="0"/>
              <a:t> </a:t>
            </a:r>
            <a:r>
              <a:rPr lang="id-ID" dirty="0" smtClean="0"/>
              <a:t>= delay dalam antrian untuk pelanggan ke </a:t>
            </a:r>
            <a:r>
              <a:rPr lang="id-ID" i="1" dirty="0" smtClean="0"/>
              <a:t>i</a:t>
            </a:r>
          </a:p>
          <a:p>
            <a:pPr lvl="1"/>
            <a:r>
              <a:rPr lang="id-ID" i="1" dirty="0" smtClean="0"/>
              <a:t>c</a:t>
            </a:r>
            <a:r>
              <a:rPr lang="id-ID" i="1" baseline="-25000" dirty="0" smtClean="0"/>
              <a:t>i</a:t>
            </a:r>
            <a:r>
              <a:rPr lang="id-ID" i="1" dirty="0" smtClean="0"/>
              <a:t> = t</a:t>
            </a:r>
            <a:r>
              <a:rPr lang="id-ID" i="1" baseline="-25000" dirty="0" smtClean="0"/>
              <a:t>i</a:t>
            </a:r>
            <a:r>
              <a:rPr lang="id-ID" i="1" dirty="0" smtClean="0"/>
              <a:t> + D</a:t>
            </a:r>
            <a:r>
              <a:rPr lang="id-ID" i="1" baseline="-25000" dirty="0" smtClean="0"/>
              <a:t>i</a:t>
            </a:r>
            <a:r>
              <a:rPr lang="id-ID" i="1" dirty="0" smtClean="0"/>
              <a:t> + S</a:t>
            </a:r>
            <a:r>
              <a:rPr lang="id-ID" i="1" baseline="-25000" dirty="0" smtClean="0"/>
              <a:t>i</a:t>
            </a:r>
            <a:r>
              <a:rPr lang="id-ID" i="1" dirty="0" smtClean="0"/>
              <a:t> </a:t>
            </a:r>
            <a:r>
              <a:rPr lang="id-ID" dirty="0" smtClean="0"/>
              <a:t>= waktu pada pelanggan ke </a:t>
            </a:r>
            <a:r>
              <a:rPr lang="id-ID" i="1" dirty="0" smtClean="0"/>
              <a:t>i</a:t>
            </a:r>
            <a:r>
              <a:rPr lang="id-ID" dirty="0" smtClean="0"/>
              <a:t> selesai dilayani dan keluar</a:t>
            </a:r>
          </a:p>
          <a:p>
            <a:pPr lvl="1"/>
            <a:r>
              <a:rPr lang="id-ID" i="1" dirty="0" smtClean="0"/>
              <a:t>e</a:t>
            </a:r>
            <a:r>
              <a:rPr lang="id-ID" i="1" baseline="-25000" dirty="0" smtClean="0"/>
              <a:t>i</a:t>
            </a:r>
            <a:r>
              <a:rPr lang="id-ID" i="1" dirty="0" smtClean="0"/>
              <a:t> </a:t>
            </a:r>
            <a:r>
              <a:rPr lang="id-ID" dirty="0" smtClean="0"/>
              <a:t>= waktu terjadinya event ke </a:t>
            </a:r>
            <a:r>
              <a:rPr lang="id-ID" i="1" dirty="0" smtClean="0"/>
              <a:t>i</a:t>
            </a:r>
            <a:r>
              <a:rPr lang="id-ID" dirty="0" smtClean="0"/>
              <a:t> ( dari semua jenis event)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event time advance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Semua kuantitas dari masing-masing variabel di slide sebelumnya pada umumnya akan menjadi variabel random.</a:t>
            </a:r>
          </a:p>
          <a:p>
            <a:r>
              <a:rPr lang="id-ID" dirty="0" smtClean="0"/>
              <a:t>Dengan asumsi distribusi probabilitas dari waktu antar kedatangan </a:t>
            </a:r>
            <a:r>
              <a:rPr lang="id-ID" i="1" dirty="0" smtClean="0"/>
              <a:t>A</a:t>
            </a:r>
            <a:r>
              <a:rPr lang="id-ID" i="1" baseline="-25000" dirty="0" smtClean="0"/>
              <a:t>1</a:t>
            </a:r>
            <a:r>
              <a:rPr lang="id-ID" dirty="0" smtClean="0"/>
              <a:t>,</a:t>
            </a:r>
            <a:r>
              <a:rPr lang="id-ID" i="1" dirty="0" smtClean="0"/>
              <a:t> A</a:t>
            </a:r>
            <a:r>
              <a:rPr lang="id-ID" i="1" baseline="-25000" dirty="0" smtClean="0"/>
              <a:t>2</a:t>
            </a:r>
            <a:r>
              <a:rPr lang="id-ID" i="1" dirty="0" smtClean="0"/>
              <a:t>,</a:t>
            </a:r>
            <a:r>
              <a:rPr lang="id-ID" dirty="0" smtClean="0"/>
              <a:t> ... dan waktu layanan </a:t>
            </a:r>
            <a:r>
              <a:rPr lang="id-ID" i="1" dirty="0" smtClean="0"/>
              <a:t>S</a:t>
            </a:r>
            <a:r>
              <a:rPr lang="id-ID" i="1" baseline="-25000" dirty="0" smtClean="0"/>
              <a:t>1</a:t>
            </a:r>
            <a:r>
              <a:rPr lang="id-ID" dirty="0" smtClean="0"/>
              <a:t>,</a:t>
            </a:r>
            <a:r>
              <a:rPr lang="id-ID" i="1" dirty="0" smtClean="0"/>
              <a:t> S</a:t>
            </a:r>
            <a:r>
              <a:rPr lang="id-ID" i="1" baseline="-25000" dirty="0" smtClean="0"/>
              <a:t>2</a:t>
            </a:r>
            <a:r>
              <a:rPr lang="id-ID" dirty="0" smtClean="0"/>
              <a:t>, ... diketahui mempunyai fungsi distribusi kumulatif F</a:t>
            </a:r>
            <a:r>
              <a:rPr lang="id-ID" baseline="-25000" dirty="0" smtClean="0"/>
              <a:t>A</a:t>
            </a:r>
            <a:r>
              <a:rPr lang="id-ID" dirty="0" smtClean="0"/>
              <a:t> dan F</a:t>
            </a:r>
            <a:r>
              <a:rPr lang="id-ID" baseline="-25000" dirty="0" smtClean="0"/>
              <a:t>S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1041</Words>
  <Application>Microsoft Macintosh PowerPoint</Application>
  <PresentationFormat>On-screen Show (4:3)</PresentationFormat>
  <Paragraphs>120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Discrete Event Simulation</vt:lpstr>
      <vt:lpstr>Discrete Event Simulation</vt:lpstr>
      <vt:lpstr>Contoh: Sistem Single Server</vt:lpstr>
      <vt:lpstr>Discrete Event Simulation</vt:lpstr>
      <vt:lpstr>Mekanisme memajukan waktu</vt:lpstr>
      <vt:lpstr>Next event time advance</vt:lpstr>
      <vt:lpstr>Next event time advance</vt:lpstr>
      <vt:lpstr>Next event time advance</vt:lpstr>
      <vt:lpstr>Next event time advance</vt:lpstr>
      <vt:lpstr>Next event time advance</vt:lpstr>
      <vt:lpstr>Next event time advance</vt:lpstr>
      <vt:lpstr>Next event time advance</vt:lpstr>
      <vt:lpstr>Komponen dan organisasi model simulasi discrete-event</vt:lpstr>
      <vt:lpstr>Komponen dan organisasi model simulasi discrete-event</vt:lpstr>
      <vt:lpstr>Komponen dan organisasi model simulasi discrete-event</vt:lpstr>
      <vt:lpstr>Struktur data event</vt:lpstr>
      <vt:lpstr>Tahapan dalam studi simulasi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Event Simulation</dc:title>
  <dc:creator>IT Telkom</dc:creator>
  <cp:lastModifiedBy>Gia Septiana Wulandari</cp:lastModifiedBy>
  <cp:revision>24</cp:revision>
  <dcterms:created xsi:type="dcterms:W3CDTF">2014-02-09T04:23:28Z</dcterms:created>
  <dcterms:modified xsi:type="dcterms:W3CDTF">2015-01-26T06:39:19Z</dcterms:modified>
</cp:coreProperties>
</file>