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76" r:id="rId1"/>
  </p:sldMasterIdLst>
  <p:notesMasterIdLst>
    <p:notesMasterId r:id="rId32"/>
  </p:notesMasterIdLst>
  <p:sldIdLst>
    <p:sldId id="256" r:id="rId2"/>
    <p:sldId id="257" r:id="rId3"/>
    <p:sldId id="284" r:id="rId4"/>
    <p:sldId id="285" r:id="rId5"/>
    <p:sldId id="258" r:id="rId6"/>
    <p:sldId id="259" r:id="rId7"/>
    <p:sldId id="260" r:id="rId8"/>
    <p:sldId id="261" r:id="rId9"/>
    <p:sldId id="262" r:id="rId10"/>
    <p:sldId id="286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1" r:id="rId29"/>
    <p:sldId id="283" r:id="rId30"/>
    <p:sldId id="287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9870" autoAdjust="0"/>
  </p:normalViewPr>
  <p:slideViewPr>
    <p:cSldViewPr snapToGrid="0" snapToObjects="1">
      <p:cViewPr varScale="1">
        <p:scale>
          <a:sx n="29" d="100"/>
          <a:sy n="29" d="100"/>
        </p:scale>
        <p:origin x="-16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2B5E1-21C5-F140-A135-71F16D7C131A}" type="datetimeFigureOut">
              <a:rPr lang="en-US" smtClean="0"/>
              <a:t>1/23/15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434B9-4A76-734C-9C45-FD4988D36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02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mendekati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sistem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asli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tetapi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terlalu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kompleks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sehingga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dimengerti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dieksperimenkan</a:t>
            </a:r>
            <a:r>
              <a:rPr lang="en-US" baseline="0" dirty="0" smtClean="0"/>
              <a:t>.</a:t>
            </a:r>
          </a:p>
          <a:p>
            <a:r>
              <a:rPr lang="en-US" dirty="0" smtClean="0"/>
              <a:t>Model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model yang </a:t>
            </a:r>
            <a:r>
              <a:rPr lang="en-US" dirty="0" err="1" smtClean="0"/>
              <a:t>mendekati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sistem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asli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namun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rumit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434B9-4A76-734C-9C45-FD4988D367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56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Deterministik</a:t>
            </a:r>
            <a:r>
              <a:rPr lang="en-US" dirty="0" smtClean="0"/>
              <a:t>: </a:t>
            </a:r>
            <a:r>
              <a:rPr lang="en-US" dirty="0" err="1" smtClean="0"/>
              <a:t>terbatas</a:t>
            </a:r>
            <a:r>
              <a:rPr lang="en-US" dirty="0" smtClean="0"/>
              <a:t> (input and output variables are fixed values)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stochastic (at least one of the input or output variables is probabilistic)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static (time is not taken into account)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dynamic (time-varying interactions among variables are taken into account).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434B9-4A76-734C-9C45-FD4988D367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08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08000"/>
                </a:solidFill>
              </a:rPr>
              <a:t>Developing a simulation model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designing a simulation experiment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660066"/>
                </a:solidFill>
              </a:rPr>
              <a:t>and performing simulation analysis are</a:t>
            </a:r>
            <a:r>
              <a:rPr lang="en-US" dirty="0" smtClean="0"/>
              <a:t>: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Although this is a logical ordering of steps in a simulation study, many iterations at various sub-stages may be required before the objectives of a simulation study are achieved. Not all the steps may be possible and/or required. On the other hand, additional steps may have to be performed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434B9-4A76-734C-9C45-FD4988D3678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88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Decide the time frame of the study, i.e., will the model be used for a one-time decision (e.g., capital expenditure) or over a period of time on a regular basis (e.g., air traffic scheduling).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Identify the end user of the simulation model, e.g., corporate management versus a production supervisor.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434B9-4A76-734C-9C45-FD4988D3678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1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Verification techniques include traces, varying input parameters over their acceptable range and checking the output, substituting constants for random variables and manually checking results, and animation.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434B9-4A76-734C-9C45-FD4988D3678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17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not only ensures that the model assumptions are correct, complete and consistent, but also enhances confidence in the model.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434B9-4A76-734C-9C45-FD4988D3678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86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stationary (performance measure does not change over time) or non-stationary (performance measure changes over time)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Decide the number of independent runs - each run uses a different random number stream and the same starting conditions - by considering output data sample size. </a:t>
            </a:r>
          </a:p>
          <a:p>
            <a:r>
              <a:rPr lang="en-US" dirty="0" smtClean="0"/>
              <a:t>Sample size must be large enough (at least 3-5 runs for each configuration)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434B9-4A76-734C-9C45-FD4988D3678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81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3476AEB-30BC-7F42-AC46-510CDFB8A454}" type="datetimeFigureOut">
              <a:rPr lang="en-US" smtClean="0"/>
              <a:t>1/23/15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6AEB-30BC-7F42-AC46-510CDFB8A454}" type="datetimeFigureOut">
              <a:rPr lang="en-US" smtClean="0"/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2891-9F7A-7841-B58F-D448013521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6AEB-30BC-7F42-AC46-510CDFB8A454}" type="datetimeFigureOut">
              <a:rPr lang="en-US" smtClean="0"/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2891-9F7A-7841-B58F-D448013521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6AEB-30BC-7F42-AC46-510CDFB8A454}" type="datetimeFigureOut">
              <a:rPr lang="en-US" smtClean="0"/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2891-9F7A-7841-B58F-D448013521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6AEB-30BC-7F42-AC46-510CDFB8A454}" type="datetimeFigureOut">
              <a:rPr lang="en-US" smtClean="0"/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2891-9F7A-7841-B58F-D448013521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6AEB-30BC-7F42-AC46-510CDFB8A454}" type="datetimeFigureOut">
              <a:rPr lang="en-US" smtClean="0"/>
              <a:t>1/23/15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2891-9F7A-7841-B58F-D448013521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6AEB-30BC-7F42-AC46-510CDFB8A454}" type="datetimeFigureOut">
              <a:rPr lang="en-US" smtClean="0"/>
              <a:t>1/23/15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2891-9F7A-7841-B58F-D448013521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6AEB-30BC-7F42-AC46-510CDFB8A454}" type="datetimeFigureOut">
              <a:rPr lang="en-US" smtClean="0"/>
              <a:t>1/23/15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2891-9F7A-7841-B58F-D448013521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6AEB-30BC-7F42-AC46-510CDFB8A454}" type="datetimeFigureOut">
              <a:rPr lang="en-US" smtClean="0"/>
              <a:t>1/23/15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2891-9F7A-7841-B58F-D448013521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6AEB-30BC-7F42-AC46-510CDFB8A454}" type="datetimeFigureOut">
              <a:rPr lang="en-US" smtClean="0"/>
              <a:t>1/23/15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6AEB-30BC-7F42-AC46-510CDFB8A454}" type="datetimeFigureOut">
              <a:rPr lang="en-US" smtClean="0"/>
              <a:t>1/23/15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2891-9F7A-7841-B58F-D448013521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3476AEB-30BC-7F42-AC46-510CDFB8A454}" type="datetimeFigureOut">
              <a:rPr lang="en-US" smtClean="0"/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2172891-9F7A-7841-B58F-D448013521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PEMODELAN SISTEM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434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55325" y="2358441"/>
            <a:ext cx="1315466" cy="51935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48107" y="3250415"/>
            <a:ext cx="139106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Eksperimen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asli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583504" y="3250415"/>
            <a:ext cx="160275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Eksperimen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model </a:t>
            </a:r>
            <a:r>
              <a:rPr lang="en-US" sz="1600" dirty="0" err="1" smtClean="0"/>
              <a:t>sistem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782127" y="4597154"/>
            <a:ext cx="1194507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Model </a:t>
            </a:r>
            <a:r>
              <a:rPr lang="en-US" sz="1600" dirty="0" err="1" smtClean="0"/>
              <a:t>fisik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703601" y="4580276"/>
            <a:ext cx="197956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Model </a:t>
            </a:r>
            <a:r>
              <a:rPr lang="en-US" sz="1600" dirty="0" err="1" smtClean="0"/>
              <a:t>matematis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976634" y="5624651"/>
            <a:ext cx="15573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Solusi</a:t>
            </a:r>
            <a:r>
              <a:rPr lang="en-US" sz="1600" dirty="0" smtClean="0"/>
              <a:t> </a:t>
            </a:r>
            <a:r>
              <a:rPr lang="en-US" sz="1600" dirty="0" err="1" smtClean="0"/>
              <a:t>analitis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139435" y="5607774"/>
            <a:ext cx="108746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Simulasi</a:t>
            </a:r>
            <a:endParaRPr lang="en-US" sz="1600" dirty="0"/>
          </a:p>
        </p:txBody>
      </p:sp>
      <p:cxnSp>
        <p:nvCxnSpPr>
          <p:cNvPr id="15" name="Straight Arrow Connector 14"/>
          <p:cNvCxnSpPr>
            <a:stCxn id="5" idx="4"/>
            <a:endCxn id="7" idx="0"/>
          </p:cNvCxnSpPr>
          <p:nvPr/>
        </p:nvCxnSpPr>
        <p:spPr>
          <a:xfrm flipH="1">
            <a:off x="2343641" y="2877792"/>
            <a:ext cx="869417" cy="372623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4"/>
          </p:cNvCxnSpPr>
          <p:nvPr/>
        </p:nvCxnSpPr>
        <p:spPr>
          <a:xfrm>
            <a:off x="3213058" y="2877792"/>
            <a:ext cx="1086213" cy="372623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9" idx="0"/>
          </p:cNvCxnSpPr>
          <p:nvPr/>
        </p:nvCxnSpPr>
        <p:spPr>
          <a:xfrm flipH="1">
            <a:off x="3379381" y="4081412"/>
            <a:ext cx="986462" cy="515742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0" idx="0"/>
          </p:cNvCxnSpPr>
          <p:nvPr/>
        </p:nvCxnSpPr>
        <p:spPr>
          <a:xfrm>
            <a:off x="4365843" y="4081412"/>
            <a:ext cx="1327541" cy="498864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1" idx="0"/>
          </p:cNvCxnSpPr>
          <p:nvPr/>
        </p:nvCxnSpPr>
        <p:spPr>
          <a:xfrm flipH="1">
            <a:off x="4755329" y="4935708"/>
            <a:ext cx="880618" cy="688943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2" idx="0"/>
          </p:cNvCxnSpPr>
          <p:nvPr/>
        </p:nvCxnSpPr>
        <p:spPr>
          <a:xfrm>
            <a:off x="5617782" y="4935708"/>
            <a:ext cx="1065385" cy="672066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2792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4-02-06 at 1.19.34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3186" r="-63186"/>
          <a:stretch>
            <a:fillRect/>
          </a:stretch>
        </p:blipFill>
        <p:spPr>
          <a:xfrm>
            <a:off x="-283882" y="1483378"/>
            <a:ext cx="8890000" cy="4349251"/>
          </a:xfr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043490" y="340378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28906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24" y="1628589"/>
            <a:ext cx="8068235" cy="470647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Step 1. </a:t>
            </a:r>
            <a:r>
              <a:rPr lang="en-US" dirty="0" err="1" smtClean="0">
                <a:solidFill>
                  <a:srgbClr val="008000"/>
                </a:solidFill>
              </a:rPr>
              <a:t>Indentifikasi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masalah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Step 2. </a:t>
            </a:r>
            <a:r>
              <a:rPr lang="en-US" dirty="0" err="1" smtClean="0">
                <a:solidFill>
                  <a:srgbClr val="008000"/>
                </a:solidFill>
              </a:rPr>
              <a:t>Formulasi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masalah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>
                <a:solidFill>
                  <a:srgbClr val="008000"/>
                </a:solidFill>
              </a:rPr>
              <a:t>Step </a:t>
            </a:r>
            <a:r>
              <a:rPr lang="en-US" dirty="0" smtClean="0">
                <a:solidFill>
                  <a:srgbClr val="008000"/>
                </a:solidFill>
              </a:rPr>
              <a:t>3. </a:t>
            </a:r>
            <a:r>
              <a:rPr lang="en-US" dirty="0" err="1" smtClean="0">
                <a:solidFill>
                  <a:srgbClr val="008000"/>
                </a:solidFill>
              </a:rPr>
              <a:t>Mengumpulkan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dan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memproses</a:t>
            </a:r>
            <a:r>
              <a:rPr lang="en-US" dirty="0" smtClean="0">
                <a:solidFill>
                  <a:srgbClr val="008000"/>
                </a:solidFill>
              </a:rPr>
              <a:t> data </a:t>
            </a:r>
            <a:r>
              <a:rPr lang="en-US" dirty="0" err="1" smtClean="0">
                <a:solidFill>
                  <a:srgbClr val="008000"/>
                </a:solidFill>
              </a:rPr>
              <a:t>sistem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asli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Step 4. </a:t>
            </a:r>
            <a:r>
              <a:rPr lang="en-US" dirty="0" err="1" smtClean="0">
                <a:solidFill>
                  <a:srgbClr val="008000"/>
                </a:solidFill>
              </a:rPr>
              <a:t>Formulasi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dan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kembangkan</a:t>
            </a:r>
            <a:r>
              <a:rPr lang="en-US" dirty="0" smtClean="0">
                <a:solidFill>
                  <a:srgbClr val="008000"/>
                </a:solidFill>
              </a:rPr>
              <a:t> model</a:t>
            </a:r>
          </a:p>
          <a:p>
            <a:r>
              <a:rPr lang="en-US" dirty="0">
                <a:solidFill>
                  <a:srgbClr val="008000"/>
                </a:solidFill>
              </a:rPr>
              <a:t>Step </a:t>
            </a:r>
            <a:r>
              <a:rPr lang="en-US" dirty="0" smtClean="0">
                <a:solidFill>
                  <a:srgbClr val="008000"/>
                </a:solidFill>
              </a:rPr>
              <a:t>5. </a:t>
            </a:r>
            <a:r>
              <a:rPr lang="en-US" dirty="0" err="1" smtClean="0">
                <a:solidFill>
                  <a:srgbClr val="008000"/>
                </a:solidFill>
              </a:rPr>
              <a:t>Validasi</a:t>
            </a:r>
            <a:r>
              <a:rPr lang="en-US" dirty="0" smtClean="0">
                <a:solidFill>
                  <a:srgbClr val="008000"/>
                </a:solidFill>
              </a:rPr>
              <a:t> model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Step 6. </a:t>
            </a:r>
            <a:r>
              <a:rPr lang="en-US" dirty="0" err="1" smtClean="0">
                <a:solidFill>
                  <a:srgbClr val="008000"/>
                </a:solidFill>
              </a:rPr>
              <a:t>Dokumentasi</a:t>
            </a:r>
            <a:r>
              <a:rPr lang="en-US" dirty="0" smtClean="0">
                <a:solidFill>
                  <a:srgbClr val="008000"/>
                </a:solidFill>
              </a:rPr>
              <a:t> model</a:t>
            </a:r>
          </a:p>
          <a:p>
            <a:r>
              <a:rPr lang="en-US" dirty="0">
                <a:solidFill>
                  <a:srgbClr val="0000FF"/>
                </a:solidFill>
              </a:rPr>
              <a:t>Step </a:t>
            </a:r>
            <a:r>
              <a:rPr lang="en-US" dirty="0" smtClean="0">
                <a:solidFill>
                  <a:srgbClr val="0000FF"/>
                </a:solidFill>
              </a:rPr>
              <a:t>7. </a:t>
            </a:r>
            <a:r>
              <a:rPr lang="en-US" dirty="0" err="1" smtClean="0">
                <a:solidFill>
                  <a:srgbClr val="0000FF"/>
                </a:solidFill>
              </a:rPr>
              <a:t>Memilih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desain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eksperimen</a:t>
            </a:r>
            <a:r>
              <a:rPr lang="en-US" dirty="0" smtClean="0">
                <a:solidFill>
                  <a:srgbClr val="0000FF"/>
                </a:solidFill>
              </a:rPr>
              <a:t> yang </a:t>
            </a:r>
            <a:r>
              <a:rPr lang="en-US" dirty="0" err="1" smtClean="0">
                <a:solidFill>
                  <a:srgbClr val="0000FF"/>
                </a:solidFill>
              </a:rPr>
              <a:t>tepat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Step </a:t>
            </a:r>
            <a:r>
              <a:rPr lang="en-US" dirty="0" smtClean="0">
                <a:solidFill>
                  <a:srgbClr val="0000FF"/>
                </a:solidFill>
              </a:rPr>
              <a:t>8. </a:t>
            </a:r>
            <a:r>
              <a:rPr lang="en-US" dirty="0" err="1" smtClean="0">
                <a:solidFill>
                  <a:srgbClr val="0000FF"/>
                </a:solidFill>
              </a:rPr>
              <a:t>Menentukan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kondisi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simulasi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Step </a:t>
            </a:r>
            <a:r>
              <a:rPr lang="en-US" dirty="0" smtClean="0">
                <a:solidFill>
                  <a:srgbClr val="0000FF"/>
                </a:solidFill>
              </a:rPr>
              <a:t>9. </a:t>
            </a:r>
            <a:r>
              <a:rPr lang="en-US" dirty="0" err="1" smtClean="0">
                <a:solidFill>
                  <a:srgbClr val="0000FF"/>
                </a:solidFill>
              </a:rPr>
              <a:t>Lakukan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simulasi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660066"/>
                </a:solidFill>
              </a:rPr>
              <a:t>Step </a:t>
            </a:r>
            <a:r>
              <a:rPr lang="en-US" dirty="0" smtClean="0">
                <a:solidFill>
                  <a:srgbClr val="660066"/>
                </a:solidFill>
              </a:rPr>
              <a:t>10. </a:t>
            </a:r>
            <a:r>
              <a:rPr lang="en-US" dirty="0" err="1" smtClean="0">
                <a:solidFill>
                  <a:srgbClr val="660066"/>
                </a:solidFill>
              </a:rPr>
              <a:t>Interpretasi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dan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representasi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hasil</a:t>
            </a:r>
            <a:endParaRPr lang="en-US" dirty="0" smtClean="0">
              <a:solidFill>
                <a:srgbClr val="660066"/>
              </a:solidFill>
            </a:endParaRPr>
          </a:p>
          <a:p>
            <a:r>
              <a:rPr lang="en-US" dirty="0" smtClean="0">
                <a:solidFill>
                  <a:srgbClr val="660066"/>
                </a:solidFill>
              </a:rPr>
              <a:t>Step 11. </a:t>
            </a:r>
            <a:r>
              <a:rPr lang="en-US" dirty="0" err="1" smtClean="0">
                <a:solidFill>
                  <a:srgbClr val="660066"/>
                </a:solidFill>
              </a:rPr>
              <a:t>Rekomendasi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aksi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selanjutnya</a:t>
            </a:r>
            <a:endParaRPr lang="en-US" dirty="0" smtClean="0">
              <a:solidFill>
                <a:srgbClr val="660066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43490" y="340378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Langkah</a:t>
            </a:r>
            <a:r>
              <a:rPr lang="en-US" dirty="0" smtClean="0"/>
              <a:t> yang </a:t>
            </a:r>
            <a:r>
              <a:rPr lang="en-US" dirty="0" err="1"/>
              <a:t>D</a:t>
            </a:r>
            <a:r>
              <a:rPr lang="en-US" dirty="0" err="1" smtClean="0"/>
              <a:t>iperlukan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54919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4037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Membangun</a:t>
            </a:r>
            <a:r>
              <a:rPr lang="en-US" dirty="0" smtClean="0"/>
              <a:t> Model </a:t>
            </a:r>
            <a:r>
              <a:rPr lang="en-US" dirty="0" err="1" smtClean="0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46940"/>
            <a:ext cx="6777317" cy="3785689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Step 1. </a:t>
            </a:r>
            <a:r>
              <a:rPr lang="en-US" i="1" dirty="0" err="1" smtClean="0"/>
              <a:t>Identifikasi</a:t>
            </a:r>
            <a:r>
              <a:rPr lang="en-US" i="1" dirty="0" smtClean="0"/>
              <a:t> </a:t>
            </a:r>
            <a:r>
              <a:rPr lang="en-US" i="1" dirty="0" err="1" smtClean="0"/>
              <a:t>masalah</a:t>
            </a: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r>
              <a:rPr lang="en-US" dirty="0" smtClean="0"/>
              <a:t>List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endParaRPr lang="en-US" dirty="0" smtClean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06420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2542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Membangun</a:t>
            </a:r>
            <a:r>
              <a:rPr lang="en-US" dirty="0"/>
              <a:t> Model </a:t>
            </a:r>
            <a:r>
              <a:rPr lang="en-US" dirty="0" err="1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727" y="2076824"/>
            <a:ext cx="8190155" cy="4422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Step 2. </a:t>
            </a:r>
            <a:r>
              <a:rPr lang="en-US" i="1" dirty="0" err="1" smtClean="0"/>
              <a:t>Formulasi</a:t>
            </a:r>
            <a:r>
              <a:rPr lang="en-US" i="1" dirty="0" smtClean="0"/>
              <a:t> </a:t>
            </a:r>
            <a:r>
              <a:rPr lang="en-US" i="1" dirty="0" err="1" smtClean="0"/>
              <a:t>masalah</a:t>
            </a:r>
            <a:endParaRPr lang="en-US" i="1" dirty="0" smtClean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endParaRPr lang="en-US" dirty="0" smtClean="0"/>
          </a:p>
          <a:p>
            <a:r>
              <a:rPr lang="en-US" dirty="0" err="1" smtClean="0"/>
              <a:t>Tentukan</a:t>
            </a:r>
            <a:r>
              <a:rPr lang="en-US" dirty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performansi</a:t>
            </a:r>
            <a:r>
              <a:rPr lang="en-US" dirty="0" smtClean="0"/>
              <a:t>;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lain, </a:t>
            </a:r>
            <a:r>
              <a:rPr lang="en-US" dirty="0" err="1" smtClean="0"/>
              <a:t>dsb</a:t>
            </a:r>
            <a:endParaRPr lang="en-US" dirty="0" smtClean="0"/>
          </a:p>
          <a:p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performansi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446869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81915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Membangun</a:t>
            </a:r>
            <a:r>
              <a:rPr lang="en-US" dirty="0"/>
              <a:t> Model </a:t>
            </a:r>
            <a:r>
              <a:rPr lang="en-US" dirty="0" err="1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882" y="2032000"/>
            <a:ext cx="7380942" cy="401917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i="1" dirty="0"/>
              <a:t>Step3</a:t>
            </a:r>
            <a:r>
              <a:rPr lang="en-US" i="1" dirty="0" smtClean="0"/>
              <a:t>. </a:t>
            </a:r>
            <a:r>
              <a:rPr lang="en-US" i="1" dirty="0" err="1" smtClean="0"/>
              <a:t>Mengumpulkan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memproses</a:t>
            </a:r>
            <a:r>
              <a:rPr lang="en-US" i="1" dirty="0" smtClean="0"/>
              <a:t> data </a:t>
            </a:r>
            <a:r>
              <a:rPr lang="en-US" i="1" dirty="0" err="1" smtClean="0"/>
              <a:t>sistem</a:t>
            </a:r>
            <a:r>
              <a:rPr lang="en-US" i="1" dirty="0" smtClean="0"/>
              <a:t> </a:t>
            </a:r>
            <a:r>
              <a:rPr lang="en-US" i="1" dirty="0" err="1" smtClean="0"/>
              <a:t>asli</a:t>
            </a:r>
            <a:endParaRPr lang="en-US" i="1" dirty="0" smtClean="0"/>
          </a:p>
          <a:p>
            <a:r>
              <a:rPr lang="en-US" dirty="0" err="1" smtClean="0"/>
              <a:t>Kumpulkan</a:t>
            </a:r>
            <a:r>
              <a:rPr lang="en-US" dirty="0" smtClean="0"/>
              <a:t> data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performansi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endParaRPr lang="en-US" dirty="0" smtClean="0"/>
          </a:p>
          <a:p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i="1" dirty="0" err="1" smtClean="0"/>
              <a:t>random</a:t>
            </a:r>
            <a:r>
              <a:rPr lang="en-US" dirty="0" err="1" smtClean="0"/>
              <a:t>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stokastik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51667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4037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Membangun</a:t>
            </a:r>
            <a:r>
              <a:rPr lang="en-US" dirty="0"/>
              <a:t> Model </a:t>
            </a:r>
            <a:r>
              <a:rPr lang="en-US" dirty="0" err="1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294" y="1897530"/>
            <a:ext cx="7679765" cy="41536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Step 4. </a:t>
            </a:r>
            <a:r>
              <a:rPr lang="en-US" i="1" dirty="0" err="1" smtClean="0"/>
              <a:t>Formulasi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pengembangan</a:t>
            </a:r>
            <a:r>
              <a:rPr lang="en-US" i="1" dirty="0" smtClean="0"/>
              <a:t> model. </a:t>
            </a:r>
          </a:p>
          <a:p>
            <a:r>
              <a:rPr lang="en-US" dirty="0" err="1" smtClean="0"/>
              <a:t>Mengembangkan</a:t>
            </a:r>
            <a:r>
              <a:rPr lang="en-US" dirty="0" smtClean="0"/>
              <a:t> diagram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Terjemakan</a:t>
            </a:r>
            <a:r>
              <a:rPr lang="en-US" dirty="0" smtClean="0"/>
              <a:t> model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i="1" dirty="0" smtClean="0"/>
              <a:t>software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endParaRPr lang="en-US" dirty="0" smtClean="0"/>
          </a:p>
          <a:p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model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(</a:t>
            </a:r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parameter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acceptable range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output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4451654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4037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Membangun</a:t>
            </a:r>
            <a:r>
              <a:rPr lang="en-US" dirty="0"/>
              <a:t> Model </a:t>
            </a:r>
            <a:r>
              <a:rPr lang="en-US" dirty="0" err="1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412" y="1942354"/>
            <a:ext cx="7784353" cy="43030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Step 5. </a:t>
            </a:r>
            <a:r>
              <a:rPr lang="en-US" i="1" dirty="0" err="1" smtClean="0"/>
              <a:t>Validasi</a:t>
            </a:r>
            <a:r>
              <a:rPr lang="en-US" i="1" dirty="0" smtClean="0"/>
              <a:t> model</a:t>
            </a:r>
          </a:p>
          <a:p>
            <a:r>
              <a:rPr lang="en-US" dirty="0" err="1" smtClean="0"/>
              <a:t>Bandingkan</a:t>
            </a:r>
            <a:r>
              <a:rPr lang="en-US" dirty="0" smtClean="0"/>
              <a:t> </a:t>
            </a:r>
            <a:r>
              <a:rPr lang="en-US" dirty="0" err="1" smtClean="0"/>
              <a:t>performansi</a:t>
            </a:r>
            <a:r>
              <a:rPr lang="en-US" dirty="0" smtClean="0"/>
              <a:t> model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teruji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yang </a:t>
            </a:r>
            <a:r>
              <a:rPr lang="en-US" i="1" dirty="0" smtClean="0"/>
              <a:t>major, </a:t>
            </a:r>
            <a:r>
              <a:rPr lang="en-US" dirty="0" err="1" smtClean="0"/>
              <a:t>diperlukan</a:t>
            </a:r>
            <a:r>
              <a:rPr lang="en-US" i="1" dirty="0" smtClean="0"/>
              <a:t> </a:t>
            </a:r>
            <a:r>
              <a:rPr lang="en-US" dirty="0" err="1" smtClean="0"/>
              <a:t>konsultasi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779400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2542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Membangun</a:t>
            </a:r>
            <a:r>
              <a:rPr lang="en-US" dirty="0"/>
              <a:t> Model </a:t>
            </a:r>
            <a:r>
              <a:rPr lang="en-US" dirty="0" err="1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Step 6. </a:t>
            </a:r>
            <a:r>
              <a:rPr lang="en-US" i="1" dirty="0" err="1" smtClean="0"/>
              <a:t>Dokumentasi</a:t>
            </a:r>
            <a:r>
              <a:rPr lang="en-US" i="1" dirty="0" smtClean="0"/>
              <a:t> model</a:t>
            </a:r>
          </a:p>
          <a:p>
            <a:r>
              <a:rPr lang="en-US" dirty="0" smtClean="0"/>
              <a:t>Detail </a:t>
            </a:r>
            <a:r>
              <a:rPr lang="en-US" dirty="0" err="1" smtClean="0"/>
              <a:t>asumsi</a:t>
            </a:r>
            <a:endParaRPr lang="en-US" dirty="0" smtClean="0"/>
          </a:p>
          <a:p>
            <a:r>
              <a:rPr lang="en-US" dirty="0" err="1" smtClean="0"/>
              <a:t>Variabel</a:t>
            </a:r>
            <a:r>
              <a:rPr lang="en-US" dirty="0" smtClean="0"/>
              <a:t> input</a:t>
            </a:r>
          </a:p>
          <a:p>
            <a:r>
              <a:rPr lang="en-US" dirty="0" err="1" smtClean="0"/>
              <a:t>Syarat</a:t>
            </a:r>
            <a:r>
              <a:rPr lang="en-US" dirty="0" smtClean="0"/>
              <a:t> lain yang </a:t>
            </a:r>
            <a:r>
              <a:rPr lang="en-US" dirty="0" err="1" smtClean="0"/>
              <a:t>digunakan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634264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10488"/>
            <a:ext cx="7024744" cy="1143000"/>
          </a:xfrm>
        </p:spPr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118" y="1703294"/>
            <a:ext cx="8202706" cy="482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Step 7. </a:t>
            </a:r>
            <a:r>
              <a:rPr lang="en-US" i="1" dirty="0" err="1" smtClean="0"/>
              <a:t>Memilih</a:t>
            </a:r>
            <a:r>
              <a:rPr lang="en-US" i="1" dirty="0" smtClean="0"/>
              <a:t> </a:t>
            </a:r>
            <a:r>
              <a:rPr lang="en-US" i="1" dirty="0" err="1" smtClean="0"/>
              <a:t>desain</a:t>
            </a:r>
            <a:r>
              <a:rPr lang="en-US" i="1" dirty="0" smtClean="0"/>
              <a:t> </a:t>
            </a:r>
            <a:r>
              <a:rPr lang="en-US" i="1" dirty="0" err="1" smtClean="0"/>
              <a:t>simulasi</a:t>
            </a:r>
            <a:r>
              <a:rPr lang="en-US" i="1" dirty="0" smtClean="0"/>
              <a:t> yang </a:t>
            </a:r>
            <a:r>
              <a:rPr lang="en-US" i="1" dirty="0" err="1" smtClean="0"/>
              <a:t>tepat</a:t>
            </a:r>
            <a:endParaRPr lang="en-US" dirty="0" smtClean="0"/>
          </a:p>
          <a:p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performansi</a:t>
            </a:r>
            <a:r>
              <a:rPr lang="en-US" dirty="0" smtClean="0"/>
              <a:t>, </a:t>
            </a: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diinput</a:t>
            </a:r>
            <a:r>
              <a:rPr lang="en-US" dirty="0" smtClean="0"/>
              <a:t> yang </a:t>
            </a:r>
            <a:r>
              <a:rPr lang="en-US" dirty="0" err="1" smtClean="0"/>
              <a:t>sepertinya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performansi</a:t>
            </a:r>
            <a:endParaRPr lang="en-US" dirty="0" smtClean="0"/>
          </a:p>
          <a:p>
            <a:r>
              <a:rPr lang="en-US" dirty="0" err="1" smtClean="0"/>
              <a:t>Dokumentasikan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 yang </a:t>
            </a:r>
            <a:r>
              <a:rPr lang="en-US" dirty="0" err="1" smtClean="0"/>
              <a:t>terpilih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99173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40378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176" y="1691470"/>
            <a:ext cx="8187765" cy="4542118"/>
          </a:xfrm>
        </p:spPr>
        <p:txBody>
          <a:bodyPr>
            <a:normAutofit/>
          </a:bodyPr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?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pemodelan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disimulasikan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i="1" dirty="0" smtClean="0"/>
              <a:t>software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05986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25429"/>
            <a:ext cx="7024744" cy="1143000"/>
          </a:xfrm>
        </p:spPr>
        <p:txBody>
          <a:bodyPr/>
          <a:lstStyle/>
          <a:p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882" y="1658472"/>
            <a:ext cx="8113059" cy="47662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Step 8. </a:t>
            </a:r>
            <a:r>
              <a:rPr lang="en-US" i="1" dirty="0" err="1" smtClean="0"/>
              <a:t>Menentukan</a:t>
            </a:r>
            <a:r>
              <a:rPr lang="en-US" i="1" dirty="0" smtClean="0"/>
              <a:t> </a:t>
            </a:r>
            <a:r>
              <a:rPr lang="en-US" i="1" dirty="0" err="1" smtClean="0"/>
              <a:t>kondisi</a:t>
            </a:r>
            <a:r>
              <a:rPr lang="en-US" i="1" dirty="0" smtClean="0"/>
              <a:t> </a:t>
            </a:r>
            <a:r>
              <a:rPr lang="en-US" i="1" dirty="0" err="1" smtClean="0"/>
              <a:t>simulasi</a:t>
            </a:r>
            <a:endParaRPr lang="en-US" dirty="0" smtClean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stasioner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endParaRPr lang="en-US" dirty="0" smtClean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,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lamanya</a:t>
            </a:r>
            <a:r>
              <a:rPr lang="en-US" dirty="0" smtClean="0"/>
              <a:t> </a:t>
            </a:r>
            <a:r>
              <a:rPr lang="en-US" dirty="0" err="1" smtClean="0"/>
              <a:t>pemanasan</a:t>
            </a:r>
            <a:endParaRPr lang="en-US" dirty="0" smtClean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data </a:t>
            </a:r>
            <a:r>
              <a:rPr lang="en-US" dirty="0" err="1" smtClean="0"/>
              <a:t>latih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endParaRPr lang="en-US" dirty="0" smtClean="0"/>
          </a:p>
          <a:p>
            <a:r>
              <a:rPr lang="en-US" dirty="0" err="1" smtClean="0"/>
              <a:t>Ukuran</a:t>
            </a:r>
            <a:r>
              <a:rPr lang="en-US" dirty="0" smtClean="0"/>
              <a:t> data </a:t>
            </a:r>
            <a:r>
              <a:rPr lang="en-US" dirty="0" err="1" smtClean="0"/>
              <a:t>latih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meyakinkan</a:t>
            </a:r>
            <a:r>
              <a:rPr lang="en-US" dirty="0"/>
              <a:t> </a:t>
            </a:r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performansi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073920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25429"/>
            <a:ext cx="7024744" cy="1143000"/>
          </a:xfrm>
        </p:spPr>
        <p:txBody>
          <a:bodyPr/>
          <a:lstStyle/>
          <a:p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Step 9. </a:t>
            </a:r>
            <a:r>
              <a:rPr lang="en-US" i="1" dirty="0" err="1" smtClean="0"/>
              <a:t>Lakukan</a:t>
            </a:r>
            <a:r>
              <a:rPr lang="en-US" i="1" dirty="0" smtClean="0"/>
              <a:t> </a:t>
            </a:r>
            <a:r>
              <a:rPr lang="en-US" i="1" dirty="0" err="1" smtClean="0"/>
              <a:t>simulasi</a:t>
            </a:r>
            <a:endParaRPr lang="en-US" dirty="0" smtClean="0"/>
          </a:p>
          <a:p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di step 1 </a:t>
            </a:r>
            <a:r>
              <a:rPr lang="en-US" dirty="0" err="1" smtClean="0"/>
              <a:t>ssampai</a:t>
            </a:r>
            <a:r>
              <a:rPr lang="en-US" dirty="0" smtClean="0"/>
              <a:t> step 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53892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25428"/>
            <a:ext cx="7024744" cy="1143000"/>
          </a:xfrm>
        </p:spPr>
        <p:txBody>
          <a:bodyPr/>
          <a:lstStyle/>
          <a:p>
            <a:r>
              <a:rPr lang="en-US" dirty="0" err="1" smtClean="0"/>
              <a:t>Analisis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235" y="1673412"/>
            <a:ext cx="8202705" cy="48409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Step 10. </a:t>
            </a:r>
            <a:r>
              <a:rPr lang="en-US" i="1" dirty="0" err="1" smtClean="0"/>
              <a:t>Interretasi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representasi</a:t>
            </a:r>
            <a:r>
              <a:rPr lang="en-US" i="1" dirty="0" smtClean="0"/>
              <a:t> </a:t>
            </a:r>
            <a:r>
              <a:rPr lang="en-US" i="1" dirty="0" err="1" smtClean="0"/>
              <a:t>hasil</a:t>
            </a:r>
            <a:endParaRPr lang="en-US" i="1" dirty="0" smtClean="0"/>
          </a:p>
          <a:p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performansi</a:t>
            </a:r>
            <a:r>
              <a:rPr lang="en-US" dirty="0" smtClean="0"/>
              <a:t> yang </a:t>
            </a:r>
            <a:r>
              <a:rPr lang="en-US" dirty="0" err="1" smtClean="0"/>
              <a:t>dikehendaki</a:t>
            </a:r>
            <a:endParaRPr lang="en-US" dirty="0" smtClean="0"/>
          </a:p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performansi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 </a:t>
            </a:r>
            <a:r>
              <a:rPr lang="en-US" dirty="0" err="1" smtClean="0"/>
              <a:t>Gambarkan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output</a:t>
            </a:r>
          </a:p>
          <a:p>
            <a:r>
              <a:rPr lang="en-US" dirty="0" err="1" smtClean="0"/>
              <a:t>Dokumentasikan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0543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10488"/>
            <a:ext cx="7024744" cy="1143000"/>
          </a:xfrm>
        </p:spPr>
        <p:txBody>
          <a:bodyPr/>
          <a:lstStyle/>
          <a:p>
            <a:r>
              <a:rPr lang="en-US" dirty="0" err="1" smtClean="0"/>
              <a:t>Analisis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Step 11. </a:t>
            </a:r>
            <a:r>
              <a:rPr lang="en-US" i="1" dirty="0" err="1" smtClean="0"/>
              <a:t>Rekomendasi</a:t>
            </a:r>
            <a:r>
              <a:rPr lang="en-US" i="1" dirty="0" smtClean="0"/>
              <a:t> </a:t>
            </a:r>
            <a:r>
              <a:rPr lang="en-US" i="1" dirty="0" err="1" smtClean="0"/>
              <a:t>aksi</a:t>
            </a:r>
            <a:r>
              <a:rPr lang="en-US" i="1" dirty="0" smtClean="0"/>
              <a:t> </a:t>
            </a:r>
            <a:r>
              <a:rPr lang="en-US" i="1" dirty="0" err="1" smtClean="0"/>
              <a:t>selanjutnya</a:t>
            </a:r>
            <a:endParaRPr lang="en-US" i="1" dirty="0" smtClean="0"/>
          </a:p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agar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77942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34037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Cocok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118" y="1912470"/>
            <a:ext cx="8187764" cy="4616823"/>
          </a:xfrm>
        </p:spPr>
        <p:txBody>
          <a:bodyPr>
            <a:normAutofit/>
          </a:bodyPr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dikaji</a:t>
            </a:r>
            <a:r>
              <a:rPr lang="en-US" dirty="0" smtClean="0"/>
              <a:t> di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;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 </a:t>
            </a:r>
            <a:r>
              <a:rPr lang="en-US" dirty="0" err="1" smtClean="0"/>
              <a:t>kanker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 smtClean="0"/>
          </a:p>
          <a:p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diformulasikan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matematis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diaplikasikan</a:t>
            </a:r>
            <a:r>
              <a:rPr lang="en-US" dirty="0" smtClean="0"/>
              <a:t> di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; </a:t>
            </a:r>
            <a:r>
              <a:rPr lang="en-US" dirty="0" err="1" smtClean="0"/>
              <a:t>contoh</a:t>
            </a:r>
            <a:r>
              <a:rPr lang="en-US" dirty="0" smtClean="0"/>
              <a:t>: model </a:t>
            </a:r>
            <a:r>
              <a:rPr lang="en-US" dirty="0" err="1" smtClean="0"/>
              <a:t>antrian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i="1" dirty="0" smtClean="0"/>
              <a:t>stock </a:t>
            </a:r>
            <a:r>
              <a:rPr lang="en-US" dirty="0" smtClean="0"/>
              <a:t>market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validasi</a:t>
            </a:r>
            <a:r>
              <a:rPr lang="en-US" dirty="0" smtClean="0"/>
              <a:t> model </a:t>
            </a:r>
            <a:r>
              <a:rPr lang="en-US" dirty="0" err="1" smtClean="0"/>
              <a:t>matematis</a:t>
            </a:r>
            <a:r>
              <a:rPr lang="en-US" dirty="0" smtClean="0"/>
              <a:t> 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;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kurangnya</a:t>
            </a:r>
            <a:r>
              <a:rPr lang="en-US" dirty="0" smtClean="0"/>
              <a:t>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50129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176" y="1658472"/>
            <a:ext cx="8217648" cy="48708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area:</a:t>
            </a:r>
            <a:endParaRPr lang="en-US" dirty="0"/>
          </a:p>
          <a:p>
            <a:r>
              <a:rPr lang="en-US" dirty="0" err="1" smtClean="0"/>
              <a:t>Pemerintahan</a:t>
            </a:r>
            <a:endParaRPr lang="en-US" dirty="0" smtClean="0"/>
          </a:p>
          <a:p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r>
              <a:rPr lang="en-US" dirty="0" err="1" smtClean="0"/>
              <a:t>Transportasi</a:t>
            </a:r>
            <a:endParaRPr lang="en-US" dirty="0" smtClean="0"/>
          </a:p>
          <a:p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ekologi</a:t>
            </a:r>
            <a:r>
              <a:rPr lang="en-US" dirty="0" smtClean="0"/>
              <a:t>, </a:t>
            </a:r>
            <a:r>
              <a:rPr lang="en-US" dirty="0" err="1" smtClean="0"/>
              <a:t>lingkungan</a:t>
            </a:r>
            <a:endParaRPr lang="en-US" dirty="0" smtClean="0"/>
          </a:p>
          <a:p>
            <a:r>
              <a:rPr lang="en-US" dirty="0" err="1" smtClean="0"/>
              <a:t>Sosiologi</a:t>
            </a:r>
            <a:endParaRPr lang="en-US" dirty="0" smtClean="0"/>
          </a:p>
          <a:p>
            <a:r>
              <a:rPr lang="en-US" dirty="0" smtClean="0"/>
              <a:t>Biosciences</a:t>
            </a:r>
          </a:p>
          <a:p>
            <a:r>
              <a:rPr lang="en-US" dirty="0" smtClean="0"/>
              <a:t>Services (</a:t>
            </a:r>
            <a:r>
              <a:rPr lang="en-US" dirty="0" err="1" smtClean="0"/>
              <a:t>penjadwalan</a:t>
            </a:r>
            <a:r>
              <a:rPr lang="en-US" dirty="0" smtClean="0"/>
              <a:t> </a:t>
            </a:r>
            <a:r>
              <a:rPr lang="en-US" i="1" dirty="0" smtClean="0"/>
              <a:t>bank teller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43492" y="340370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Cocok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47421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019" y="34037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i="1" dirty="0" smtClean="0"/>
              <a:t>Software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176" y="1718236"/>
            <a:ext cx="8217648" cy="48409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err="1" smtClean="0"/>
              <a:t>Fleksibilitas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endParaRPr lang="en-US" dirty="0" smtClean="0"/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endParaRPr lang="en-US" dirty="0" smtClean="0"/>
          </a:p>
          <a:p>
            <a:r>
              <a:rPr lang="en-US" dirty="0" smtClean="0"/>
              <a:t>Hardware </a:t>
            </a:r>
            <a:r>
              <a:rPr lang="en-US" dirty="0"/>
              <a:t>and software </a:t>
            </a:r>
            <a:r>
              <a:rPr lang="en-US" dirty="0" smtClean="0"/>
              <a:t>requirements</a:t>
            </a:r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 err="1" smtClean="0"/>
              <a:t>keluaran</a:t>
            </a:r>
            <a:endParaRPr lang="en-US" dirty="0" smtClean="0"/>
          </a:p>
          <a:p>
            <a:r>
              <a:rPr lang="en-US" dirty="0" err="1" smtClean="0"/>
              <a:t>Pendokumentasian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69543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40369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Keuntungan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236" y="1718236"/>
            <a:ext cx="8232588" cy="4781176"/>
          </a:xfrm>
        </p:spPr>
        <p:txBody>
          <a:bodyPr>
            <a:normAutofit/>
          </a:bodyPr>
          <a:lstStyle/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pengobservasian</a:t>
            </a:r>
            <a:endParaRPr lang="en-US" dirty="0" smtClean="0">
              <a:effectLst/>
            </a:endParaRPr>
          </a:p>
          <a:p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endParaRPr lang="en-US" dirty="0" smtClean="0"/>
          </a:p>
          <a:p>
            <a:r>
              <a:rPr lang="en-US" dirty="0" smtClean="0">
                <a:effectLst/>
              </a:rPr>
              <a:t>Proses </a:t>
            </a:r>
            <a:r>
              <a:rPr lang="en-US" dirty="0" err="1" smtClean="0">
                <a:effectLst/>
              </a:rPr>
              <a:t>pembelajaran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dilakukan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tanpa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mengganggu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sistem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asli</a:t>
            </a:r>
            <a:endParaRPr lang="en-US" dirty="0" smtClean="0">
              <a:effectLst/>
            </a:endParaRPr>
          </a:p>
          <a:p>
            <a:r>
              <a:rPr lang="en-US" dirty="0" err="1" smtClean="0"/>
              <a:t>Eksperimen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endParaRPr lang="en-US" dirty="0" smtClean="0"/>
          </a:p>
          <a:p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paling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antaranya</a:t>
            </a:r>
            <a:endParaRPr lang="en-US" dirty="0"/>
          </a:p>
          <a:p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1503113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613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527"/>
            <a:ext cx="8229600" cy="5050117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Ketidakjelasan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en-US" dirty="0" smtClean="0">
              <a:effectLst/>
            </a:endParaRPr>
          </a:p>
          <a:p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teruji</a:t>
            </a:r>
            <a:r>
              <a:rPr lang="en-US" dirty="0" smtClean="0"/>
              <a:t> optimal</a:t>
            </a:r>
          </a:p>
          <a:p>
            <a:r>
              <a:rPr lang="en-US" dirty="0" err="1" smtClean="0"/>
              <a:t>Ketidakbenaran</a:t>
            </a:r>
            <a:r>
              <a:rPr lang="en-US" dirty="0" smtClean="0"/>
              <a:t> model</a:t>
            </a:r>
          </a:p>
          <a:p>
            <a:r>
              <a:rPr lang="en-US" dirty="0" smtClean="0"/>
              <a:t>Model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 smtClean="0">
              <a:effectLst/>
            </a:endParaRPr>
          </a:p>
          <a:p>
            <a:r>
              <a:rPr lang="en-US" dirty="0" err="1" smtClean="0"/>
              <a:t>Asumsi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didokumentasikan</a:t>
            </a:r>
            <a:endParaRPr lang="en-US" dirty="0" smtClean="0"/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distibusi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yang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penginputan</a:t>
            </a:r>
            <a:endParaRPr lang="en-US" dirty="0" smtClean="0"/>
          </a:p>
          <a:p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performansi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tepat</a:t>
            </a:r>
            <a:endParaRPr lang="en-US" dirty="0"/>
          </a:p>
          <a:p>
            <a:r>
              <a:rPr lang="en-US" i="1" dirty="0"/>
              <a:t>Bugs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program </a:t>
            </a:r>
            <a:r>
              <a:rPr lang="en-US" dirty="0" err="1"/>
              <a:t>simulasi</a:t>
            </a:r>
            <a:endParaRPr lang="en-US" dirty="0"/>
          </a:p>
          <a:p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mensimulasikan</a:t>
            </a:r>
            <a:r>
              <a:rPr lang="en-US" dirty="0"/>
              <a:t> model </a:t>
            </a:r>
            <a:r>
              <a:rPr lang="en-US" dirty="0" err="1"/>
              <a:t>satu</a:t>
            </a:r>
            <a:r>
              <a:rPr lang="en-US" dirty="0"/>
              <a:t> kali</a:t>
            </a:r>
          </a:p>
          <a:p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0034367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02132"/>
            <a:ext cx="6777317" cy="350897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Maria, </a:t>
            </a:r>
            <a:r>
              <a:rPr lang="en-US" dirty="0" err="1" smtClean="0"/>
              <a:t>Anu</a:t>
            </a:r>
            <a:r>
              <a:rPr lang="en-US" dirty="0" smtClean="0"/>
              <a:t>. 1997. </a:t>
            </a:r>
            <a:r>
              <a:rPr lang="en-US" i="1" dirty="0" smtClean="0"/>
              <a:t>Introduction to Modeling and Simulation, </a:t>
            </a:r>
            <a:r>
              <a:rPr lang="en-US" dirty="0" smtClean="0"/>
              <a:t>Proceedings of the 1997 Winter Simulation Conference. </a:t>
            </a: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 smtClean="0"/>
              <a:t>V.P. Singh. 2009. </a:t>
            </a:r>
            <a:r>
              <a:rPr lang="en-US" i="1" dirty="0" smtClean="0"/>
              <a:t>System Modeling and Simulation. </a:t>
            </a:r>
            <a:r>
              <a:rPr lang="en-US" dirty="0" smtClean="0"/>
              <a:t>New Age International (O) Ltd., Publishers. New Delhi, India.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6613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Referensi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01010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</a:t>
            </a:r>
            <a:r>
              <a:rPr lang="en-US" dirty="0" err="1"/>
              <a:t>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kampus</a:t>
            </a:r>
            <a:endParaRPr lang="en-US" dirty="0" smtClean="0"/>
          </a:p>
          <a:p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kampus</a:t>
            </a:r>
            <a:r>
              <a:rPr lang="en-US" dirty="0" smtClean="0"/>
              <a:t>: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, </a:t>
            </a:r>
            <a:r>
              <a:rPr lang="en-US" dirty="0" err="1" smtClean="0"/>
              <a:t>mahasiswa</a:t>
            </a:r>
            <a:r>
              <a:rPr lang="en-US" dirty="0" smtClean="0"/>
              <a:t>, lab</a:t>
            </a:r>
          </a:p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: </a:t>
            </a:r>
            <a:r>
              <a:rPr lang="en-US" dirty="0" err="1" smtClean="0"/>
              <a:t>entitas</a:t>
            </a:r>
            <a:r>
              <a:rPr lang="en-US" dirty="0" smtClean="0"/>
              <a:t>, </a:t>
            </a:r>
            <a:r>
              <a:rPr lang="en-US" dirty="0" err="1" smtClean="0"/>
              <a:t>atribut</a:t>
            </a:r>
            <a:r>
              <a:rPr lang="en-US" dirty="0" smtClean="0"/>
              <a:t>, </a:t>
            </a:r>
            <a:r>
              <a:rPr lang="en-US" dirty="0" err="1" smtClean="0"/>
              <a:t>aktivitas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27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/>
          <a:lstStyle/>
          <a:p>
            <a:r>
              <a:rPr lang="en-US" dirty="0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978" y="1685267"/>
            <a:ext cx="7545028" cy="5172733"/>
          </a:xfrm>
        </p:spPr>
        <p:txBody>
          <a:bodyPr>
            <a:normAutofit lnSpcReduction="1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, </a:t>
            </a:r>
            <a:r>
              <a:rPr lang="en-US" dirty="0" err="1" smtClean="0"/>
              <a:t>atribut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a) barber </a:t>
            </a:r>
            <a:r>
              <a:rPr lang="en-US" dirty="0"/>
              <a:t>shop </a:t>
            </a:r>
          </a:p>
          <a:p>
            <a:pPr marL="68580" indent="0">
              <a:buNone/>
            </a:pPr>
            <a:r>
              <a:rPr lang="en-US" dirty="0" smtClean="0"/>
              <a:t>	b) </a:t>
            </a:r>
            <a:r>
              <a:rPr lang="en-US" dirty="0" err="1" smtClean="0"/>
              <a:t>pom</a:t>
            </a:r>
            <a:r>
              <a:rPr lang="en-US" dirty="0" smtClean="0"/>
              <a:t> </a:t>
            </a:r>
            <a:r>
              <a:rPr lang="en-US" dirty="0" err="1" smtClean="0"/>
              <a:t>bensin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	c) mini market </a:t>
            </a:r>
          </a:p>
          <a:p>
            <a:pPr marL="525780" indent="-457200">
              <a:buFont typeface="+mj-lt"/>
              <a:buAutoNum type="arabicPeriod" startAt="2"/>
            </a:pP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model </a:t>
            </a:r>
            <a:r>
              <a:rPr lang="en-US" dirty="0" err="1" smtClean="0"/>
              <a:t>statis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?</a:t>
            </a:r>
          </a:p>
          <a:p>
            <a:pPr marL="525780" indent="-457200">
              <a:buFont typeface="+mj-lt"/>
              <a:buAutoNum type="arabicPeriod" startAt="2"/>
            </a:pP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dimodelkan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matematis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! </a:t>
            </a:r>
          </a:p>
          <a:p>
            <a:pPr marL="525780" indent="-457200">
              <a:buFont typeface="+mj-lt"/>
              <a:buAutoNum type="arabicPeriod" startAt="2"/>
            </a:pPr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smtClean="0"/>
              <a:t>model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?</a:t>
            </a: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658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komponennya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839340"/>
              </p:ext>
            </p:extLst>
          </p:nvPr>
        </p:nvGraphicFramePr>
        <p:xfrm>
          <a:off x="1042988" y="2324100"/>
          <a:ext cx="6777036" cy="256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4259"/>
                <a:gridCol w="1694259"/>
                <a:gridCol w="1694259"/>
                <a:gridCol w="16942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Entitas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Atribut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Aktivitas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Pelanggan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Akun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Melakukan</a:t>
                      </a:r>
                      <a:r>
                        <a:rPr lang="en-US" dirty="0" smtClean="0"/>
                        <a:t> deposit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Unit </a:t>
                      </a:r>
                      <a:r>
                        <a:rPr lang="en-US" dirty="0" err="1" smtClean="0"/>
                        <a:t>produksi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Mesin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pekerja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Kecepatan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kapasitas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Pengelasan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memproduksi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barang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Kampus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Dosen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Pendidikan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Mengajar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667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118" y="1837766"/>
            <a:ext cx="8217647" cy="4661646"/>
          </a:xfrm>
        </p:spPr>
        <p:txBody>
          <a:bodyPr>
            <a:normAutofit/>
          </a:bodyPr>
          <a:lstStyle/>
          <a:p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proses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model</a:t>
            </a:r>
            <a:endParaRPr lang="en-US" dirty="0"/>
          </a:p>
          <a:p>
            <a:r>
              <a:rPr lang="en-US" dirty="0" smtClean="0"/>
              <a:t>Model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Suatu</a:t>
            </a:r>
            <a:r>
              <a:rPr lang="en-US" dirty="0" smtClean="0"/>
              <a:t> model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direpresentasikan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proses </a:t>
            </a:r>
            <a:r>
              <a:rPr lang="en-US" dirty="0" err="1" smtClean="0"/>
              <a:t>penganalisaan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diprediksi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model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43490" y="340378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Pemodelan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65245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118" y="1822824"/>
            <a:ext cx="8187764" cy="4646705"/>
          </a:xfrm>
        </p:spPr>
        <p:txBody>
          <a:bodyPr>
            <a:normAutofit/>
          </a:bodyPr>
          <a:lstStyle/>
          <a:p>
            <a:r>
              <a:rPr lang="en-US" dirty="0" err="1" smtClean="0"/>
              <a:t>Umumnya</a:t>
            </a:r>
            <a:r>
              <a:rPr lang="en-US" dirty="0" smtClean="0"/>
              <a:t>, model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model </a:t>
            </a:r>
            <a:r>
              <a:rPr lang="en-US" dirty="0" err="1" smtClean="0"/>
              <a:t>matematis</a:t>
            </a:r>
            <a:r>
              <a:rPr lang="en-US" dirty="0" smtClean="0"/>
              <a:t> 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Klasifikasi</a:t>
            </a:r>
            <a:r>
              <a:rPr lang="en-US" dirty="0" smtClean="0"/>
              <a:t> model </a:t>
            </a:r>
            <a:r>
              <a:rPr lang="en-US" dirty="0" err="1" smtClean="0"/>
              <a:t>matematis</a:t>
            </a:r>
            <a:r>
              <a:rPr lang="en-US" dirty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model </a:t>
            </a:r>
            <a:r>
              <a:rPr lang="en-US" b="1" dirty="0" err="1" smtClean="0"/>
              <a:t>deterministik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err="1" smtClean="0"/>
              <a:t>stokastik</a:t>
            </a:r>
            <a:r>
              <a:rPr lang="en-US" dirty="0" smtClean="0"/>
              <a:t>; </a:t>
            </a:r>
            <a:r>
              <a:rPr lang="en-US" b="1" dirty="0" err="1" smtClean="0"/>
              <a:t>statis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err="1" smtClean="0"/>
              <a:t>dinamis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, model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stokastik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490" y="340378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Pemodelan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77543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236" y="1733176"/>
            <a:ext cx="8232588" cy="4796118"/>
          </a:xfrm>
        </p:spPr>
        <p:txBody>
          <a:bodyPr>
            <a:normAutofit/>
          </a:bodyPr>
          <a:lstStyle/>
          <a:p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pengoperasian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model </a:t>
            </a:r>
            <a:r>
              <a:rPr lang="en-US" dirty="0" err="1" smtClean="0"/>
              <a:t>sistem</a:t>
            </a:r>
            <a:endParaRPr lang="en-US" dirty="0" smtClean="0"/>
          </a:p>
          <a:p>
            <a:r>
              <a:rPr lang="en-US" dirty="0" smtClean="0"/>
              <a:t>Model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dieksperimentasikan</a:t>
            </a:r>
            <a:r>
              <a:rPr lang="en-US" dirty="0" smtClean="0"/>
              <a:t>;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endParaRPr lang="en-US" dirty="0"/>
          </a:p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model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ditarik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43490" y="340378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Simulasi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23112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294" y="1987176"/>
            <a:ext cx="8232588" cy="4318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mengoptimalkan</a:t>
            </a:r>
            <a:r>
              <a:rPr lang="en-US" dirty="0" smtClean="0"/>
              <a:t> </a:t>
            </a:r>
            <a:r>
              <a:rPr lang="en-US" dirty="0" err="1" smtClean="0"/>
              <a:t>permormansi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43490" y="340378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Simulasi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01353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47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Pertanyaan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dijawab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telekomunikasi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performansi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telekomunikasi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i="1" dirty="0" smtClean="0"/>
              <a:t>traffic </a:t>
            </a:r>
            <a:r>
              <a:rPr lang="en-US" dirty="0" err="1" smtClean="0"/>
              <a:t>sebesar</a:t>
            </a:r>
            <a:r>
              <a:rPr lang="en-US" dirty="0" smtClean="0"/>
              <a:t> 50%?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perutean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performansinya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43490" y="340378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Simulasi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38554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473</TotalTime>
  <Words>1397</Words>
  <Application>Microsoft Macintosh PowerPoint</Application>
  <PresentationFormat>On-screen Show (4:3)</PresentationFormat>
  <Paragraphs>206</Paragraphs>
  <Slides>30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Austin</vt:lpstr>
      <vt:lpstr>PEMODELAN SISTEM</vt:lpstr>
      <vt:lpstr>Outline</vt:lpstr>
      <vt:lpstr>Sistem</vt:lpstr>
      <vt:lpstr>Sistem dan komponennya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Mempelajari Sistem</vt:lpstr>
      <vt:lpstr>PowerPoint Presentation</vt:lpstr>
      <vt:lpstr>PowerPoint Presentation</vt:lpstr>
      <vt:lpstr>Membangun Model Simulasi</vt:lpstr>
      <vt:lpstr>Membangun Model Simulasi</vt:lpstr>
      <vt:lpstr>Membangun Model Simulasi</vt:lpstr>
      <vt:lpstr>Membangun Model Simulasi</vt:lpstr>
      <vt:lpstr>Membangun Model Simulasi</vt:lpstr>
      <vt:lpstr>Membangun Model Simulasi</vt:lpstr>
      <vt:lpstr>Desain Simulasi</vt:lpstr>
      <vt:lpstr>Desain Simulasi</vt:lpstr>
      <vt:lpstr>Desain Simulasi</vt:lpstr>
      <vt:lpstr>Analisis</vt:lpstr>
      <vt:lpstr>Analisis</vt:lpstr>
      <vt:lpstr>Permasalahan yang Cocok</vt:lpstr>
      <vt:lpstr>PowerPoint Presentation</vt:lpstr>
      <vt:lpstr>Memilih Software Simulasi</vt:lpstr>
      <vt:lpstr>Keuntungan</vt:lpstr>
      <vt:lpstr>Kesalahan dalam Simulasi</vt:lpstr>
      <vt:lpstr>PowerPoint Presentation</vt:lpstr>
      <vt:lpstr>TUGAS</vt:lpstr>
    </vt:vector>
  </TitlesOfParts>
  <Company>金沢大学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Pemodelan Sistem</dc:title>
  <dc:creator>Gia Septiana Wulandari</dc:creator>
  <cp:lastModifiedBy>Gia Septiana Wulandari</cp:lastModifiedBy>
  <cp:revision>50</cp:revision>
  <dcterms:created xsi:type="dcterms:W3CDTF">2014-02-06T04:32:45Z</dcterms:created>
  <dcterms:modified xsi:type="dcterms:W3CDTF">2015-01-23T01:39:58Z</dcterms:modified>
</cp:coreProperties>
</file>